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15"/>
  </p:notesMasterIdLst>
  <p:sldIdLst>
    <p:sldId id="758" r:id="rId3"/>
    <p:sldId id="769" r:id="rId4"/>
    <p:sldId id="760" r:id="rId5"/>
    <p:sldId id="766" r:id="rId6"/>
    <p:sldId id="767" r:id="rId7"/>
    <p:sldId id="759" r:id="rId8"/>
    <p:sldId id="761" r:id="rId9"/>
    <p:sldId id="762" r:id="rId10"/>
    <p:sldId id="763" r:id="rId11"/>
    <p:sldId id="764" r:id="rId12"/>
    <p:sldId id="765" r:id="rId13"/>
    <p:sldId id="7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DA18FC4-214F-96EC-09E9-59431E13F163}" name="Marina Osang" initials="MO" userId="S::marina.osang@surreycc.gov.uk::66ae6115-91e9-4617-aa19-d64548a5ee4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964772-2136-4F71-8DCB-93E4F500DA7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30C2130F-76EF-4D43-ACB0-61916CBEBBAF}">
      <dgm:prSet/>
      <dgm:spPr>
        <a:solidFill>
          <a:srgbClr val="067090"/>
        </a:solidFill>
      </dgm:spPr>
      <dgm:t>
        <a:bodyPr/>
        <a:lstStyle/>
        <a:p>
          <a:r>
            <a:rPr lang="en-US" dirty="0">
              <a:latin typeface="Arial" panose="020B0604020202020204" pitchFamily="34" charset="0"/>
              <a:cs typeface="Arial" panose="020B0604020202020204" pitchFamily="34" charset="0"/>
            </a:rPr>
            <a:t>Heartbreak </a:t>
          </a:r>
        </a:p>
      </dgm:t>
    </dgm:pt>
    <dgm:pt modelId="{D2B4E62D-94E7-4563-BBFD-DE8BC8D212D1}" type="parTrans" cxnId="{CB69B38C-EC5F-444C-82D8-E01D62ABDC23}">
      <dgm:prSet/>
      <dgm:spPr/>
      <dgm:t>
        <a:bodyPr/>
        <a:lstStyle/>
        <a:p>
          <a:endParaRPr lang="en-US"/>
        </a:p>
      </dgm:t>
    </dgm:pt>
    <dgm:pt modelId="{F30A6B6E-8DB6-4479-BD15-CFF114FB9E13}" type="sibTrans" cxnId="{CB69B38C-EC5F-444C-82D8-E01D62ABDC23}">
      <dgm:prSet/>
      <dgm:spPr/>
      <dgm:t>
        <a:bodyPr/>
        <a:lstStyle/>
        <a:p>
          <a:endParaRPr lang="en-US"/>
        </a:p>
      </dgm:t>
    </dgm:pt>
    <dgm:pt modelId="{E5F11996-8EDB-4674-ADC9-80912D623B4C}">
      <dgm:prSet/>
      <dgm:spPr>
        <a:solidFill>
          <a:srgbClr val="C00000"/>
        </a:solidFill>
      </dgm:spPr>
      <dgm:t>
        <a:bodyPr/>
        <a:lstStyle/>
        <a:p>
          <a:r>
            <a:rPr lang="en-US" dirty="0">
              <a:latin typeface="Arial" panose="020B0604020202020204" pitchFamily="34" charset="0"/>
              <a:cs typeface="Arial" panose="020B0604020202020204" pitchFamily="34" charset="0"/>
            </a:rPr>
            <a:t>Debt</a:t>
          </a:r>
          <a:r>
            <a:rPr lang="en-US" dirty="0"/>
            <a:t> </a:t>
          </a:r>
        </a:p>
      </dgm:t>
    </dgm:pt>
    <dgm:pt modelId="{790F8533-E8D7-476C-A3D3-A5C8DE62A24F}" type="parTrans" cxnId="{57BC447C-59F0-493D-AA1A-0D032618535F}">
      <dgm:prSet/>
      <dgm:spPr/>
      <dgm:t>
        <a:bodyPr/>
        <a:lstStyle/>
        <a:p>
          <a:endParaRPr lang="en-US"/>
        </a:p>
      </dgm:t>
    </dgm:pt>
    <dgm:pt modelId="{F8CC33DC-D9CE-4116-96A4-F25D9BA83CA7}" type="sibTrans" cxnId="{57BC447C-59F0-493D-AA1A-0D032618535F}">
      <dgm:prSet/>
      <dgm:spPr/>
      <dgm:t>
        <a:bodyPr/>
        <a:lstStyle/>
        <a:p>
          <a:endParaRPr lang="en-US"/>
        </a:p>
      </dgm:t>
    </dgm:pt>
    <dgm:pt modelId="{626A7405-5003-4463-8CFE-5650AB19ACE9}">
      <dgm:prSet/>
      <dgm:spPr>
        <a:solidFill>
          <a:srgbClr val="067090"/>
        </a:solidFill>
      </dgm:spPr>
      <dgm:t>
        <a:bodyPr/>
        <a:lstStyle/>
        <a:p>
          <a:r>
            <a:rPr lang="en-US" dirty="0">
              <a:latin typeface="Arial" panose="020B0604020202020204" pitchFamily="34" charset="0"/>
              <a:cs typeface="Arial" panose="020B0604020202020204" pitchFamily="34" charset="0"/>
            </a:rPr>
            <a:t>Low self esteem/self deprecation</a:t>
          </a:r>
        </a:p>
      </dgm:t>
    </dgm:pt>
    <dgm:pt modelId="{BFDB1B56-1F12-4124-9C9B-C0CBBB344249}" type="parTrans" cxnId="{C2C79BB9-2A8C-4768-A7EB-EBE5BCD1185B}">
      <dgm:prSet/>
      <dgm:spPr/>
      <dgm:t>
        <a:bodyPr/>
        <a:lstStyle/>
        <a:p>
          <a:endParaRPr lang="en-US"/>
        </a:p>
      </dgm:t>
    </dgm:pt>
    <dgm:pt modelId="{D85B2775-83CB-4D32-A72F-FBF956C4AE5B}" type="sibTrans" cxnId="{C2C79BB9-2A8C-4768-A7EB-EBE5BCD1185B}">
      <dgm:prSet/>
      <dgm:spPr/>
      <dgm:t>
        <a:bodyPr/>
        <a:lstStyle/>
        <a:p>
          <a:endParaRPr lang="en-US"/>
        </a:p>
      </dgm:t>
    </dgm:pt>
    <dgm:pt modelId="{2E6F3278-C0E6-4399-B5E4-14E3E3DF91C8}">
      <dgm:prSet/>
      <dgm:spPr>
        <a:solidFill>
          <a:srgbClr val="C00000"/>
        </a:solidFill>
      </dgm:spPr>
      <dgm:t>
        <a:bodyPr/>
        <a:lstStyle/>
        <a:p>
          <a:r>
            <a:rPr lang="en-US" dirty="0">
              <a:latin typeface="Arial" panose="020B0604020202020204" pitchFamily="34" charset="0"/>
              <a:cs typeface="Arial" panose="020B0604020202020204" pitchFamily="34" charset="0"/>
            </a:rPr>
            <a:t>Mental health issues </a:t>
          </a:r>
        </a:p>
      </dgm:t>
    </dgm:pt>
    <dgm:pt modelId="{2FF009D1-7FBF-43EE-B931-D67548804EB6}" type="parTrans" cxnId="{4BE7A98D-1ED0-4755-9303-F8FD9BEA0383}">
      <dgm:prSet/>
      <dgm:spPr/>
      <dgm:t>
        <a:bodyPr/>
        <a:lstStyle/>
        <a:p>
          <a:endParaRPr lang="en-US"/>
        </a:p>
      </dgm:t>
    </dgm:pt>
    <dgm:pt modelId="{E7875279-5C14-43D7-A8ED-74DF97516DA9}" type="sibTrans" cxnId="{4BE7A98D-1ED0-4755-9303-F8FD9BEA0383}">
      <dgm:prSet/>
      <dgm:spPr/>
      <dgm:t>
        <a:bodyPr/>
        <a:lstStyle/>
        <a:p>
          <a:endParaRPr lang="en-US"/>
        </a:p>
      </dgm:t>
    </dgm:pt>
    <dgm:pt modelId="{862808AE-AB2C-497C-87A9-B93C4404564B}">
      <dgm:prSet/>
      <dgm:spPr>
        <a:solidFill>
          <a:srgbClr val="067090"/>
        </a:solidFill>
      </dgm:spPr>
      <dgm:t>
        <a:bodyPr/>
        <a:lstStyle/>
        <a:p>
          <a:r>
            <a:rPr lang="en-GB" dirty="0">
              <a:latin typeface="Arial" panose="020B0604020202020204" pitchFamily="34" charset="0"/>
              <a:cs typeface="Arial" panose="020B0604020202020204" pitchFamily="34" charset="0"/>
            </a:rPr>
            <a:t>Anxiety </a:t>
          </a:r>
          <a:endParaRPr lang="en-US" dirty="0">
            <a:latin typeface="Arial" panose="020B0604020202020204" pitchFamily="34" charset="0"/>
            <a:cs typeface="Arial" panose="020B0604020202020204" pitchFamily="34" charset="0"/>
          </a:endParaRPr>
        </a:p>
      </dgm:t>
    </dgm:pt>
    <dgm:pt modelId="{FFF5A8AF-3D33-44F7-8359-D68C911604DA}" type="parTrans" cxnId="{5DC64480-CC2C-4A48-95B6-79BDC4301224}">
      <dgm:prSet/>
      <dgm:spPr/>
      <dgm:t>
        <a:bodyPr/>
        <a:lstStyle/>
        <a:p>
          <a:endParaRPr lang="en-US"/>
        </a:p>
      </dgm:t>
    </dgm:pt>
    <dgm:pt modelId="{05F56C3D-1ADB-4747-A371-014B2B7F9E08}" type="sibTrans" cxnId="{5DC64480-CC2C-4A48-95B6-79BDC4301224}">
      <dgm:prSet/>
      <dgm:spPr/>
      <dgm:t>
        <a:bodyPr/>
        <a:lstStyle/>
        <a:p>
          <a:endParaRPr lang="en-US"/>
        </a:p>
      </dgm:t>
    </dgm:pt>
    <dgm:pt modelId="{748A58E8-B0F0-4F37-B170-DCA20A02DD88}" type="pres">
      <dgm:prSet presAssocID="{B7964772-2136-4F71-8DCB-93E4F500DA7B}" presName="diagram" presStyleCnt="0">
        <dgm:presLayoutVars>
          <dgm:dir/>
          <dgm:resizeHandles val="exact"/>
        </dgm:presLayoutVars>
      </dgm:prSet>
      <dgm:spPr/>
    </dgm:pt>
    <dgm:pt modelId="{B113695C-5DB4-4EBE-B849-D47B638F887C}" type="pres">
      <dgm:prSet presAssocID="{30C2130F-76EF-4D43-ACB0-61916CBEBBAF}" presName="node" presStyleLbl="node1" presStyleIdx="0" presStyleCnt="5">
        <dgm:presLayoutVars>
          <dgm:bulletEnabled val="1"/>
        </dgm:presLayoutVars>
      </dgm:prSet>
      <dgm:spPr/>
    </dgm:pt>
    <dgm:pt modelId="{AEE83932-A04D-48F4-B462-663D1183269F}" type="pres">
      <dgm:prSet presAssocID="{F30A6B6E-8DB6-4479-BD15-CFF114FB9E13}" presName="sibTrans" presStyleCnt="0"/>
      <dgm:spPr/>
    </dgm:pt>
    <dgm:pt modelId="{6491FFCB-2652-453A-BC0F-71457056F99B}" type="pres">
      <dgm:prSet presAssocID="{E5F11996-8EDB-4674-ADC9-80912D623B4C}" presName="node" presStyleLbl="node1" presStyleIdx="1" presStyleCnt="5">
        <dgm:presLayoutVars>
          <dgm:bulletEnabled val="1"/>
        </dgm:presLayoutVars>
      </dgm:prSet>
      <dgm:spPr/>
    </dgm:pt>
    <dgm:pt modelId="{E3610152-9F35-432F-8D9F-41E837F47559}" type="pres">
      <dgm:prSet presAssocID="{F8CC33DC-D9CE-4116-96A4-F25D9BA83CA7}" presName="sibTrans" presStyleCnt="0"/>
      <dgm:spPr/>
    </dgm:pt>
    <dgm:pt modelId="{634A4697-CB52-4E2D-97A8-35DD43D9346C}" type="pres">
      <dgm:prSet presAssocID="{626A7405-5003-4463-8CFE-5650AB19ACE9}" presName="node" presStyleLbl="node1" presStyleIdx="2" presStyleCnt="5">
        <dgm:presLayoutVars>
          <dgm:bulletEnabled val="1"/>
        </dgm:presLayoutVars>
      </dgm:prSet>
      <dgm:spPr/>
    </dgm:pt>
    <dgm:pt modelId="{0B059B24-7D16-431D-A306-A68049D5D88C}" type="pres">
      <dgm:prSet presAssocID="{D85B2775-83CB-4D32-A72F-FBF956C4AE5B}" presName="sibTrans" presStyleCnt="0"/>
      <dgm:spPr/>
    </dgm:pt>
    <dgm:pt modelId="{BABB2ED6-FDEF-4BA5-BE2B-A2F251E2190F}" type="pres">
      <dgm:prSet presAssocID="{2E6F3278-C0E6-4399-B5E4-14E3E3DF91C8}" presName="node" presStyleLbl="node1" presStyleIdx="3" presStyleCnt="5" custLinFactNeighborX="-399" custLinFactNeighborY="-665">
        <dgm:presLayoutVars>
          <dgm:bulletEnabled val="1"/>
        </dgm:presLayoutVars>
      </dgm:prSet>
      <dgm:spPr/>
    </dgm:pt>
    <dgm:pt modelId="{4B028CE0-4C7A-4BA7-80F3-9C31781FF0AC}" type="pres">
      <dgm:prSet presAssocID="{E7875279-5C14-43D7-A8ED-74DF97516DA9}" presName="sibTrans" presStyleCnt="0"/>
      <dgm:spPr/>
    </dgm:pt>
    <dgm:pt modelId="{189A5126-4F94-4967-9ADE-2EBE9DBA41F8}" type="pres">
      <dgm:prSet presAssocID="{862808AE-AB2C-497C-87A9-B93C4404564B}" presName="node" presStyleLbl="node1" presStyleIdx="4" presStyleCnt="5">
        <dgm:presLayoutVars>
          <dgm:bulletEnabled val="1"/>
        </dgm:presLayoutVars>
      </dgm:prSet>
      <dgm:spPr/>
    </dgm:pt>
  </dgm:ptLst>
  <dgm:cxnLst>
    <dgm:cxn modelId="{7037C10A-F2F7-4672-BB0C-8500A8DC6C30}" type="presOf" srcId="{2E6F3278-C0E6-4399-B5E4-14E3E3DF91C8}" destId="{BABB2ED6-FDEF-4BA5-BE2B-A2F251E2190F}" srcOrd="0" destOrd="0" presId="urn:microsoft.com/office/officeart/2005/8/layout/default"/>
    <dgm:cxn modelId="{58CE390F-372A-43EC-8938-86DB568F8A85}" type="presOf" srcId="{626A7405-5003-4463-8CFE-5650AB19ACE9}" destId="{634A4697-CB52-4E2D-97A8-35DD43D9346C}" srcOrd="0" destOrd="0" presId="urn:microsoft.com/office/officeart/2005/8/layout/default"/>
    <dgm:cxn modelId="{9F73713B-027A-48AF-A146-CE0DED01B1DF}" type="presOf" srcId="{E5F11996-8EDB-4674-ADC9-80912D623B4C}" destId="{6491FFCB-2652-453A-BC0F-71457056F99B}" srcOrd="0" destOrd="0" presId="urn:microsoft.com/office/officeart/2005/8/layout/default"/>
    <dgm:cxn modelId="{F599F166-6295-4E0A-881D-B8383B30D3C1}" type="presOf" srcId="{30C2130F-76EF-4D43-ACB0-61916CBEBBAF}" destId="{B113695C-5DB4-4EBE-B849-D47B638F887C}" srcOrd="0" destOrd="0" presId="urn:microsoft.com/office/officeart/2005/8/layout/default"/>
    <dgm:cxn modelId="{57BC447C-59F0-493D-AA1A-0D032618535F}" srcId="{B7964772-2136-4F71-8DCB-93E4F500DA7B}" destId="{E5F11996-8EDB-4674-ADC9-80912D623B4C}" srcOrd="1" destOrd="0" parTransId="{790F8533-E8D7-476C-A3D3-A5C8DE62A24F}" sibTransId="{F8CC33DC-D9CE-4116-96A4-F25D9BA83CA7}"/>
    <dgm:cxn modelId="{5DC64480-CC2C-4A48-95B6-79BDC4301224}" srcId="{B7964772-2136-4F71-8DCB-93E4F500DA7B}" destId="{862808AE-AB2C-497C-87A9-B93C4404564B}" srcOrd="4" destOrd="0" parTransId="{FFF5A8AF-3D33-44F7-8359-D68C911604DA}" sibTransId="{05F56C3D-1ADB-4747-A371-014B2B7F9E08}"/>
    <dgm:cxn modelId="{CB69B38C-EC5F-444C-82D8-E01D62ABDC23}" srcId="{B7964772-2136-4F71-8DCB-93E4F500DA7B}" destId="{30C2130F-76EF-4D43-ACB0-61916CBEBBAF}" srcOrd="0" destOrd="0" parTransId="{D2B4E62D-94E7-4563-BBFD-DE8BC8D212D1}" sibTransId="{F30A6B6E-8DB6-4479-BD15-CFF114FB9E13}"/>
    <dgm:cxn modelId="{4BE7A98D-1ED0-4755-9303-F8FD9BEA0383}" srcId="{B7964772-2136-4F71-8DCB-93E4F500DA7B}" destId="{2E6F3278-C0E6-4399-B5E4-14E3E3DF91C8}" srcOrd="3" destOrd="0" parTransId="{2FF009D1-7FBF-43EE-B931-D67548804EB6}" sibTransId="{E7875279-5C14-43D7-A8ED-74DF97516DA9}"/>
    <dgm:cxn modelId="{C2C79BB9-2A8C-4768-A7EB-EBE5BCD1185B}" srcId="{B7964772-2136-4F71-8DCB-93E4F500DA7B}" destId="{626A7405-5003-4463-8CFE-5650AB19ACE9}" srcOrd="2" destOrd="0" parTransId="{BFDB1B56-1F12-4124-9C9B-C0CBBB344249}" sibTransId="{D85B2775-83CB-4D32-A72F-FBF956C4AE5B}"/>
    <dgm:cxn modelId="{36EFE6E0-8715-4AD7-94CC-933C3D37FDE1}" type="presOf" srcId="{862808AE-AB2C-497C-87A9-B93C4404564B}" destId="{189A5126-4F94-4967-9ADE-2EBE9DBA41F8}" srcOrd="0" destOrd="0" presId="urn:microsoft.com/office/officeart/2005/8/layout/default"/>
    <dgm:cxn modelId="{0DAE51F2-B0D4-4999-B5DB-5A4E34A9CDE9}" type="presOf" srcId="{B7964772-2136-4F71-8DCB-93E4F500DA7B}" destId="{748A58E8-B0F0-4F37-B170-DCA20A02DD88}" srcOrd="0" destOrd="0" presId="urn:microsoft.com/office/officeart/2005/8/layout/default"/>
    <dgm:cxn modelId="{EB0B90EF-51F5-4D68-A869-E085E62667EC}" type="presParOf" srcId="{748A58E8-B0F0-4F37-B170-DCA20A02DD88}" destId="{B113695C-5DB4-4EBE-B849-D47B638F887C}" srcOrd="0" destOrd="0" presId="urn:microsoft.com/office/officeart/2005/8/layout/default"/>
    <dgm:cxn modelId="{0023370F-30DE-4E87-B1B6-140EFBE26228}" type="presParOf" srcId="{748A58E8-B0F0-4F37-B170-DCA20A02DD88}" destId="{AEE83932-A04D-48F4-B462-663D1183269F}" srcOrd="1" destOrd="0" presId="urn:microsoft.com/office/officeart/2005/8/layout/default"/>
    <dgm:cxn modelId="{D1A57828-2FB4-4AC2-9860-17A9B0D9BFD8}" type="presParOf" srcId="{748A58E8-B0F0-4F37-B170-DCA20A02DD88}" destId="{6491FFCB-2652-453A-BC0F-71457056F99B}" srcOrd="2" destOrd="0" presId="urn:microsoft.com/office/officeart/2005/8/layout/default"/>
    <dgm:cxn modelId="{BFC1E89F-502A-46D6-88F0-92860ECBD42B}" type="presParOf" srcId="{748A58E8-B0F0-4F37-B170-DCA20A02DD88}" destId="{E3610152-9F35-432F-8D9F-41E837F47559}" srcOrd="3" destOrd="0" presId="urn:microsoft.com/office/officeart/2005/8/layout/default"/>
    <dgm:cxn modelId="{FEF1DC0A-2AA1-4FA2-A552-677EFB202391}" type="presParOf" srcId="{748A58E8-B0F0-4F37-B170-DCA20A02DD88}" destId="{634A4697-CB52-4E2D-97A8-35DD43D9346C}" srcOrd="4" destOrd="0" presId="urn:microsoft.com/office/officeart/2005/8/layout/default"/>
    <dgm:cxn modelId="{F7C38776-6E37-417B-B405-045351E7691C}" type="presParOf" srcId="{748A58E8-B0F0-4F37-B170-DCA20A02DD88}" destId="{0B059B24-7D16-431D-A306-A68049D5D88C}" srcOrd="5" destOrd="0" presId="urn:microsoft.com/office/officeart/2005/8/layout/default"/>
    <dgm:cxn modelId="{DE8945D4-4E2B-4E81-B7F7-B1A51BBA78E5}" type="presParOf" srcId="{748A58E8-B0F0-4F37-B170-DCA20A02DD88}" destId="{BABB2ED6-FDEF-4BA5-BE2B-A2F251E2190F}" srcOrd="6" destOrd="0" presId="urn:microsoft.com/office/officeart/2005/8/layout/default"/>
    <dgm:cxn modelId="{B657E733-7B63-4104-BBA6-45A9EF9F4E27}" type="presParOf" srcId="{748A58E8-B0F0-4F37-B170-DCA20A02DD88}" destId="{4B028CE0-4C7A-4BA7-80F3-9C31781FF0AC}" srcOrd="7" destOrd="0" presId="urn:microsoft.com/office/officeart/2005/8/layout/default"/>
    <dgm:cxn modelId="{2F6DD2A2-07A8-4E78-B85A-3ACFA0DE5B72}" type="presParOf" srcId="{748A58E8-B0F0-4F37-B170-DCA20A02DD88}" destId="{189A5126-4F94-4967-9ADE-2EBE9DBA41F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964772-2136-4F71-8DCB-93E4F500DA7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30C2130F-76EF-4D43-ACB0-61916CBEBBAF}">
      <dgm:prSet/>
      <dgm:spPr>
        <a:solidFill>
          <a:srgbClr val="067090"/>
        </a:solidFill>
      </dgm:spPr>
      <dgm:t>
        <a:bodyPr/>
        <a:lstStyle/>
        <a:p>
          <a:r>
            <a:rPr lang="en-US" dirty="0">
              <a:latin typeface="Arial" panose="020B0604020202020204" pitchFamily="34" charset="0"/>
              <a:cs typeface="Arial" panose="020B0604020202020204" pitchFamily="34" charset="0"/>
            </a:rPr>
            <a:t>Fake Police/Immigration Officials</a:t>
          </a:r>
        </a:p>
      </dgm:t>
    </dgm:pt>
    <dgm:pt modelId="{D2B4E62D-94E7-4563-BBFD-DE8BC8D212D1}" type="parTrans" cxnId="{CB69B38C-EC5F-444C-82D8-E01D62ABDC23}">
      <dgm:prSet/>
      <dgm:spPr/>
      <dgm:t>
        <a:bodyPr/>
        <a:lstStyle/>
        <a:p>
          <a:endParaRPr lang="en-US"/>
        </a:p>
      </dgm:t>
    </dgm:pt>
    <dgm:pt modelId="{F30A6B6E-8DB6-4479-BD15-CFF114FB9E13}" type="sibTrans" cxnId="{CB69B38C-EC5F-444C-82D8-E01D62ABDC23}">
      <dgm:prSet/>
      <dgm:spPr/>
      <dgm:t>
        <a:bodyPr/>
        <a:lstStyle/>
        <a:p>
          <a:endParaRPr lang="en-US"/>
        </a:p>
      </dgm:t>
    </dgm:pt>
    <dgm:pt modelId="{E5F11996-8EDB-4674-ADC9-80912D623B4C}">
      <dgm:prSet/>
      <dgm:spPr>
        <a:solidFill>
          <a:srgbClr val="C00000"/>
        </a:solidFill>
      </dgm:spPr>
      <dgm:t>
        <a:bodyPr/>
        <a:lstStyle/>
        <a:p>
          <a:r>
            <a:rPr lang="en-US" dirty="0">
              <a:latin typeface="Arial" panose="020B0604020202020204" pitchFamily="34" charset="0"/>
              <a:cs typeface="Arial" panose="020B0604020202020204" pitchFamily="34" charset="0"/>
            </a:rPr>
            <a:t>Accommodation Scams </a:t>
          </a:r>
        </a:p>
      </dgm:t>
    </dgm:pt>
    <dgm:pt modelId="{790F8533-E8D7-476C-A3D3-A5C8DE62A24F}" type="parTrans" cxnId="{57BC447C-59F0-493D-AA1A-0D032618535F}">
      <dgm:prSet/>
      <dgm:spPr/>
      <dgm:t>
        <a:bodyPr/>
        <a:lstStyle/>
        <a:p>
          <a:endParaRPr lang="en-US"/>
        </a:p>
      </dgm:t>
    </dgm:pt>
    <dgm:pt modelId="{F8CC33DC-D9CE-4116-96A4-F25D9BA83CA7}" type="sibTrans" cxnId="{57BC447C-59F0-493D-AA1A-0D032618535F}">
      <dgm:prSet/>
      <dgm:spPr/>
      <dgm:t>
        <a:bodyPr/>
        <a:lstStyle/>
        <a:p>
          <a:endParaRPr lang="en-US"/>
        </a:p>
      </dgm:t>
    </dgm:pt>
    <dgm:pt modelId="{626A7405-5003-4463-8CFE-5650AB19ACE9}">
      <dgm:prSet/>
      <dgm:spPr>
        <a:solidFill>
          <a:srgbClr val="067090"/>
        </a:solidFill>
      </dgm:spPr>
      <dgm:t>
        <a:bodyPr/>
        <a:lstStyle/>
        <a:p>
          <a:r>
            <a:rPr lang="en-US" dirty="0">
              <a:latin typeface="Arial" panose="020B0604020202020204" pitchFamily="34" charset="0"/>
              <a:cs typeface="Arial" panose="020B0604020202020204" pitchFamily="34" charset="0"/>
            </a:rPr>
            <a:t>Tuition Fee Fraud</a:t>
          </a:r>
        </a:p>
      </dgm:t>
    </dgm:pt>
    <dgm:pt modelId="{BFDB1B56-1F12-4124-9C9B-C0CBBB344249}" type="parTrans" cxnId="{C2C79BB9-2A8C-4768-A7EB-EBE5BCD1185B}">
      <dgm:prSet/>
      <dgm:spPr/>
      <dgm:t>
        <a:bodyPr/>
        <a:lstStyle/>
        <a:p>
          <a:endParaRPr lang="en-US"/>
        </a:p>
      </dgm:t>
    </dgm:pt>
    <dgm:pt modelId="{D85B2775-83CB-4D32-A72F-FBF956C4AE5B}" type="sibTrans" cxnId="{C2C79BB9-2A8C-4768-A7EB-EBE5BCD1185B}">
      <dgm:prSet/>
      <dgm:spPr/>
      <dgm:t>
        <a:bodyPr/>
        <a:lstStyle/>
        <a:p>
          <a:endParaRPr lang="en-US"/>
        </a:p>
      </dgm:t>
    </dgm:pt>
    <dgm:pt modelId="{2E6F3278-C0E6-4399-B5E4-14E3E3DF91C8}">
      <dgm:prSet/>
      <dgm:spPr>
        <a:solidFill>
          <a:srgbClr val="C00000"/>
        </a:solidFill>
      </dgm:spPr>
      <dgm:t>
        <a:bodyPr/>
        <a:lstStyle/>
        <a:p>
          <a:r>
            <a:rPr lang="en-US" dirty="0">
              <a:latin typeface="Arial" panose="020B0604020202020204" pitchFamily="34" charset="0"/>
              <a:cs typeface="Arial" panose="020B0604020202020204" pitchFamily="34" charset="0"/>
            </a:rPr>
            <a:t>Phishing and Bank Scams </a:t>
          </a:r>
        </a:p>
      </dgm:t>
    </dgm:pt>
    <dgm:pt modelId="{2FF009D1-7FBF-43EE-B931-D67548804EB6}" type="parTrans" cxnId="{4BE7A98D-1ED0-4755-9303-F8FD9BEA0383}">
      <dgm:prSet/>
      <dgm:spPr/>
      <dgm:t>
        <a:bodyPr/>
        <a:lstStyle/>
        <a:p>
          <a:endParaRPr lang="en-US"/>
        </a:p>
      </dgm:t>
    </dgm:pt>
    <dgm:pt modelId="{E7875279-5C14-43D7-A8ED-74DF97516DA9}" type="sibTrans" cxnId="{4BE7A98D-1ED0-4755-9303-F8FD9BEA0383}">
      <dgm:prSet/>
      <dgm:spPr/>
      <dgm:t>
        <a:bodyPr/>
        <a:lstStyle/>
        <a:p>
          <a:endParaRPr lang="en-US"/>
        </a:p>
      </dgm:t>
    </dgm:pt>
    <dgm:pt modelId="{862808AE-AB2C-497C-87A9-B93C4404564B}">
      <dgm:prSet/>
      <dgm:spPr>
        <a:solidFill>
          <a:srgbClr val="067090"/>
        </a:solidFill>
      </dgm:spPr>
      <dgm:t>
        <a:bodyPr/>
        <a:lstStyle/>
        <a:p>
          <a:r>
            <a:rPr lang="en-GB" dirty="0">
              <a:latin typeface="Arial" panose="020B0604020202020204" pitchFamily="34" charset="0"/>
              <a:cs typeface="Arial" panose="020B0604020202020204" pitchFamily="34" charset="0"/>
            </a:rPr>
            <a:t>Job Offer Scams </a:t>
          </a:r>
          <a:endParaRPr lang="en-US" dirty="0">
            <a:latin typeface="Arial" panose="020B0604020202020204" pitchFamily="34" charset="0"/>
            <a:cs typeface="Arial" panose="020B0604020202020204" pitchFamily="34" charset="0"/>
          </a:endParaRPr>
        </a:p>
      </dgm:t>
    </dgm:pt>
    <dgm:pt modelId="{FFF5A8AF-3D33-44F7-8359-D68C911604DA}" type="parTrans" cxnId="{5DC64480-CC2C-4A48-95B6-79BDC4301224}">
      <dgm:prSet/>
      <dgm:spPr/>
      <dgm:t>
        <a:bodyPr/>
        <a:lstStyle/>
        <a:p>
          <a:endParaRPr lang="en-US"/>
        </a:p>
      </dgm:t>
    </dgm:pt>
    <dgm:pt modelId="{05F56C3D-1ADB-4747-A371-014B2B7F9E08}" type="sibTrans" cxnId="{5DC64480-CC2C-4A48-95B6-79BDC4301224}">
      <dgm:prSet/>
      <dgm:spPr/>
      <dgm:t>
        <a:bodyPr/>
        <a:lstStyle/>
        <a:p>
          <a:endParaRPr lang="en-US"/>
        </a:p>
      </dgm:t>
    </dgm:pt>
    <dgm:pt modelId="{748A58E8-B0F0-4F37-B170-DCA20A02DD88}" type="pres">
      <dgm:prSet presAssocID="{B7964772-2136-4F71-8DCB-93E4F500DA7B}" presName="diagram" presStyleCnt="0">
        <dgm:presLayoutVars>
          <dgm:dir/>
          <dgm:resizeHandles val="exact"/>
        </dgm:presLayoutVars>
      </dgm:prSet>
      <dgm:spPr/>
    </dgm:pt>
    <dgm:pt modelId="{B113695C-5DB4-4EBE-B849-D47B638F887C}" type="pres">
      <dgm:prSet presAssocID="{30C2130F-76EF-4D43-ACB0-61916CBEBBAF}" presName="node" presStyleLbl="node1" presStyleIdx="0" presStyleCnt="5">
        <dgm:presLayoutVars>
          <dgm:bulletEnabled val="1"/>
        </dgm:presLayoutVars>
      </dgm:prSet>
      <dgm:spPr/>
    </dgm:pt>
    <dgm:pt modelId="{AEE83932-A04D-48F4-B462-663D1183269F}" type="pres">
      <dgm:prSet presAssocID="{F30A6B6E-8DB6-4479-BD15-CFF114FB9E13}" presName="sibTrans" presStyleCnt="0"/>
      <dgm:spPr/>
    </dgm:pt>
    <dgm:pt modelId="{6491FFCB-2652-453A-BC0F-71457056F99B}" type="pres">
      <dgm:prSet presAssocID="{E5F11996-8EDB-4674-ADC9-80912D623B4C}" presName="node" presStyleLbl="node1" presStyleIdx="1" presStyleCnt="5">
        <dgm:presLayoutVars>
          <dgm:bulletEnabled val="1"/>
        </dgm:presLayoutVars>
      </dgm:prSet>
      <dgm:spPr/>
    </dgm:pt>
    <dgm:pt modelId="{E3610152-9F35-432F-8D9F-41E837F47559}" type="pres">
      <dgm:prSet presAssocID="{F8CC33DC-D9CE-4116-96A4-F25D9BA83CA7}" presName="sibTrans" presStyleCnt="0"/>
      <dgm:spPr/>
    </dgm:pt>
    <dgm:pt modelId="{634A4697-CB52-4E2D-97A8-35DD43D9346C}" type="pres">
      <dgm:prSet presAssocID="{626A7405-5003-4463-8CFE-5650AB19ACE9}" presName="node" presStyleLbl="node1" presStyleIdx="2" presStyleCnt="5">
        <dgm:presLayoutVars>
          <dgm:bulletEnabled val="1"/>
        </dgm:presLayoutVars>
      </dgm:prSet>
      <dgm:spPr/>
    </dgm:pt>
    <dgm:pt modelId="{0B059B24-7D16-431D-A306-A68049D5D88C}" type="pres">
      <dgm:prSet presAssocID="{D85B2775-83CB-4D32-A72F-FBF956C4AE5B}" presName="sibTrans" presStyleCnt="0"/>
      <dgm:spPr/>
    </dgm:pt>
    <dgm:pt modelId="{BABB2ED6-FDEF-4BA5-BE2B-A2F251E2190F}" type="pres">
      <dgm:prSet presAssocID="{2E6F3278-C0E6-4399-B5E4-14E3E3DF91C8}" presName="node" presStyleLbl="node1" presStyleIdx="3" presStyleCnt="5" custLinFactNeighborX="-399" custLinFactNeighborY="-665">
        <dgm:presLayoutVars>
          <dgm:bulletEnabled val="1"/>
        </dgm:presLayoutVars>
      </dgm:prSet>
      <dgm:spPr/>
    </dgm:pt>
    <dgm:pt modelId="{4B028CE0-4C7A-4BA7-80F3-9C31781FF0AC}" type="pres">
      <dgm:prSet presAssocID="{E7875279-5C14-43D7-A8ED-74DF97516DA9}" presName="sibTrans" presStyleCnt="0"/>
      <dgm:spPr/>
    </dgm:pt>
    <dgm:pt modelId="{189A5126-4F94-4967-9ADE-2EBE9DBA41F8}" type="pres">
      <dgm:prSet presAssocID="{862808AE-AB2C-497C-87A9-B93C4404564B}" presName="node" presStyleLbl="node1" presStyleIdx="4" presStyleCnt="5">
        <dgm:presLayoutVars>
          <dgm:bulletEnabled val="1"/>
        </dgm:presLayoutVars>
      </dgm:prSet>
      <dgm:spPr/>
    </dgm:pt>
  </dgm:ptLst>
  <dgm:cxnLst>
    <dgm:cxn modelId="{7037C10A-F2F7-4672-BB0C-8500A8DC6C30}" type="presOf" srcId="{2E6F3278-C0E6-4399-B5E4-14E3E3DF91C8}" destId="{BABB2ED6-FDEF-4BA5-BE2B-A2F251E2190F}" srcOrd="0" destOrd="0" presId="urn:microsoft.com/office/officeart/2005/8/layout/default"/>
    <dgm:cxn modelId="{58CE390F-372A-43EC-8938-86DB568F8A85}" type="presOf" srcId="{626A7405-5003-4463-8CFE-5650AB19ACE9}" destId="{634A4697-CB52-4E2D-97A8-35DD43D9346C}" srcOrd="0" destOrd="0" presId="urn:microsoft.com/office/officeart/2005/8/layout/default"/>
    <dgm:cxn modelId="{9F73713B-027A-48AF-A146-CE0DED01B1DF}" type="presOf" srcId="{E5F11996-8EDB-4674-ADC9-80912D623B4C}" destId="{6491FFCB-2652-453A-BC0F-71457056F99B}" srcOrd="0" destOrd="0" presId="urn:microsoft.com/office/officeart/2005/8/layout/default"/>
    <dgm:cxn modelId="{F599F166-6295-4E0A-881D-B8383B30D3C1}" type="presOf" srcId="{30C2130F-76EF-4D43-ACB0-61916CBEBBAF}" destId="{B113695C-5DB4-4EBE-B849-D47B638F887C}" srcOrd="0" destOrd="0" presId="urn:microsoft.com/office/officeart/2005/8/layout/default"/>
    <dgm:cxn modelId="{57BC447C-59F0-493D-AA1A-0D032618535F}" srcId="{B7964772-2136-4F71-8DCB-93E4F500DA7B}" destId="{E5F11996-8EDB-4674-ADC9-80912D623B4C}" srcOrd="1" destOrd="0" parTransId="{790F8533-E8D7-476C-A3D3-A5C8DE62A24F}" sibTransId="{F8CC33DC-D9CE-4116-96A4-F25D9BA83CA7}"/>
    <dgm:cxn modelId="{5DC64480-CC2C-4A48-95B6-79BDC4301224}" srcId="{B7964772-2136-4F71-8DCB-93E4F500DA7B}" destId="{862808AE-AB2C-497C-87A9-B93C4404564B}" srcOrd="4" destOrd="0" parTransId="{FFF5A8AF-3D33-44F7-8359-D68C911604DA}" sibTransId="{05F56C3D-1ADB-4747-A371-014B2B7F9E08}"/>
    <dgm:cxn modelId="{CB69B38C-EC5F-444C-82D8-E01D62ABDC23}" srcId="{B7964772-2136-4F71-8DCB-93E4F500DA7B}" destId="{30C2130F-76EF-4D43-ACB0-61916CBEBBAF}" srcOrd="0" destOrd="0" parTransId="{D2B4E62D-94E7-4563-BBFD-DE8BC8D212D1}" sibTransId="{F30A6B6E-8DB6-4479-BD15-CFF114FB9E13}"/>
    <dgm:cxn modelId="{4BE7A98D-1ED0-4755-9303-F8FD9BEA0383}" srcId="{B7964772-2136-4F71-8DCB-93E4F500DA7B}" destId="{2E6F3278-C0E6-4399-B5E4-14E3E3DF91C8}" srcOrd="3" destOrd="0" parTransId="{2FF009D1-7FBF-43EE-B931-D67548804EB6}" sibTransId="{E7875279-5C14-43D7-A8ED-74DF97516DA9}"/>
    <dgm:cxn modelId="{C2C79BB9-2A8C-4768-A7EB-EBE5BCD1185B}" srcId="{B7964772-2136-4F71-8DCB-93E4F500DA7B}" destId="{626A7405-5003-4463-8CFE-5650AB19ACE9}" srcOrd="2" destOrd="0" parTransId="{BFDB1B56-1F12-4124-9C9B-C0CBBB344249}" sibTransId="{D85B2775-83CB-4D32-A72F-FBF956C4AE5B}"/>
    <dgm:cxn modelId="{36EFE6E0-8715-4AD7-94CC-933C3D37FDE1}" type="presOf" srcId="{862808AE-AB2C-497C-87A9-B93C4404564B}" destId="{189A5126-4F94-4967-9ADE-2EBE9DBA41F8}" srcOrd="0" destOrd="0" presId="urn:microsoft.com/office/officeart/2005/8/layout/default"/>
    <dgm:cxn modelId="{0DAE51F2-B0D4-4999-B5DB-5A4E34A9CDE9}" type="presOf" srcId="{B7964772-2136-4F71-8DCB-93E4F500DA7B}" destId="{748A58E8-B0F0-4F37-B170-DCA20A02DD88}" srcOrd="0" destOrd="0" presId="urn:microsoft.com/office/officeart/2005/8/layout/default"/>
    <dgm:cxn modelId="{EB0B90EF-51F5-4D68-A869-E085E62667EC}" type="presParOf" srcId="{748A58E8-B0F0-4F37-B170-DCA20A02DD88}" destId="{B113695C-5DB4-4EBE-B849-D47B638F887C}" srcOrd="0" destOrd="0" presId="urn:microsoft.com/office/officeart/2005/8/layout/default"/>
    <dgm:cxn modelId="{0023370F-30DE-4E87-B1B6-140EFBE26228}" type="presParOf" srcId="{748A58E8-B0F0-4F37-B170-DCA20A02DD88}" destId="{AEE83932-A04D-48F4-B462-663D1183269F}" srcOrd="1" destOrd="0" presId="urn:microsoft.com/office/officeart/2005/8/layout/default"/>
    <dgm:cxn modelId="{D1A57828-2FB4-4AC2-9860-17A9B0D9BFD8}" type="presParOf" srcId="{748A58E8-B0F0-4F37-B170-DCA20A02DD88}" destId="{6491FFCB-2652-453A-BC0F-71457056F99B}" srcOrd="2" destOrd="0" presId="urn:microsoft.com/office/officeart/2005/8/layout/default"/>
    <dgm:cxn modelId="{BFC1E89F-502A-46D6-88F0-92860ECBD42B}" type="presParOf" srcId="{748A58E8-B0F0-4F37-B170-DCA20A02DD88}" destId="{E3610152-9F35-432F-8D9F-41E837F47559}" srcOrd="3" destOrd="0" presId="urn:microsoft.com/office/officeart/2005/8/layout/default"/>
    <dgm:cxn modelId="{FEF1DC0A-2AA1-4FA2-A552-677EFB202391}" type="presParOf" srcId="{748A58E8-B0F0-4F37-B170-DCA20A02DD88}" destId="{634A4697-CB52-4E2D-97A8-35DD43D9346C}" srcOrd="4" destOrd="0" presId="urn:microsoft.com/office/officeart/2005/8/layout/default"/>
    <dgm:cxn modelId="{F7C38776-6E37-417B-B405-045351E7691C}" type="presParOf" srcId="{748A58E8-B0F0-4F37-B170-DCA20A02DD88}" destId="{0B059B24-7D16-431D-A306-A68049D5D88C}" srcOrd="5" destOrd="0" presId="urn:microsoft.com/office/officeart/2005/8/layout/default"/>
    <dgm:cxn modelId="{DE8945D4-4E2B-4E81-B7F7-B1A51BBA78E5}" type="presParOf" srcId="{748A58E8-B0F0-4F37-B170-DCA20A02DD88}" destId="{BABB2ED6-FDEF-4BA5-BE2B-A2F251E2190F}" srcOrd="6" destOrd="0" presId="urn:microsoft.com/office/officeart/2005/8/layout/default"/>
    <dgm:cxn modelId="{B657E733-7B63-4104-BBA6-45A9EF9F4E27}" type="presParOf" srcId="{748A58E8-B0F0-4F37-B170-DCA20A02DD88}" destId="{4B028CE0-4C7A-4BA7-80F3-9C31781FF0AC}" srcOrd="7" destOrd="0" presId="urn:microsoft.com/office/officeart/2005/8/layout/default"/>
    <dgm:cxn modelId="{2F6DD2A2-07A8-4E78-B85A-3ACFA0DE5B72}" type="presParOf" srcId="{748A58E8-B0F0-4F37-B170-DCA20A02DD88}" destId="{189A5126-4F94-4967-9ADE-2EBE9DBA41F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7964772-2136-4F71-8DCB-93E4F500DA7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30C2130F-76EF-4D43-ACB0-61916CBEBBAF}">
      <dgm:prSet/>
      <dgm:spPr>
        <a:solidFill>
          <a:srgbClr val="067090"/>
        </a:solidFill>
      </dgm:spPr>
      <dgm:t>
        <a:bodyPr/>
        <a:lstStyle/>
        <a:p>
          <a:r>
            <a:rPr lang="en-US" dirty="0">
              <a:latin typeface="Arial" panose="020B0604020202020204" pitchFamily="34" charset="0"/>
              <a:cs typeface="Arial" panose="020B0604020202020204" pitchFamily="34" charset="0"/>
            </a:rPr>
            <a:t>Fake Police/Immigration Officials</a:t>
          </a:r>
        </a:p>
      </dgm:t>
    </dgm:pt>
    <dgm:pt modelId="{D2B4E62D-94E7-4563-BBFD-DE8BC8D212D1}" type="parTrans" cxnId="{CB69B38C-EC5F-444C-82D8-E01D62ABDC23}">
      <dgm:prSet/>
      <dgm:spPr/>
      <dgm:t>
        <a:bodyPr/>
        <a:lstStyle/>
        <a:p>
          <a:endParaRPr lang="en-US"/>
        </a:p>
      </dgm:t>
    </dgm:pt>
    <dgm:pt modelId="{F30A6B6E-8DB6-4479-BD15-CFF114FB9E13}" type="sibTrans" cxnId="{CB69B38C-EC5F-444C-82D8-E01D62ABDC23}">
      <dgm:prSet/>
      <dgm:spPr/>
      <dgm:t>
        <a:bodyPr/>
        <a:lstStyle/>
        <a:p>
          <a:endParaRPr lang="en-US"/>
        </a:p>
      </dgm:t>
    </dgm:pt>
    <dgm:pt modelId="{748A58E8-B0F0-4F37-B170-DCA20A02DD88}" type="pres">
      <dgm:prSet presAssocID="{B7964772-2136-4F71-8DCB-93E4F500DA7B}" presName="diagram" presStyleCnt="0">
        <dgm:presLayoutVars>
          <dgm:dir/>
          <dgm:resizeHandles val="exact"/>
        </dgm:presLayoutVars>
      </dgm:prSet>
      <dgm:spPr/>
    </dgm:pt>
    <dgm:pt modelId="{B113695C-5DB4-4EBE-B849-D47B638F887C}" type="pres">
      <dgm:prSet presAssocID="{30C2130F-76EF-4D43-ACB0-61916CBEBBAF}" presName="node" presStyleLbl="node1" presStyleIdx="0" presStyleCnt="1" custLinFactNeighborX="0" custLinFactNeighborY="-754">
        <dgm:presLayoutVars>
          <dgm:bulletEnabled val="1"/>
        </dgm:presLayoutVars>
      </dgm:prSet>
      <dgm:spPr/>
    </dgm:pt>
  </dgm:ptLst>
  <dgm:cxnLst>
    <dgm:cxn modelId="{F599F166-6295-4E0A-881D-B8383B30D3C1}" type="presOf" srcId="{30C2130F-76EF-4D43-ACB0-61916CBEBBAF}" destId="{B113695C-5DB4-4EBE-B849-D47B638F887C}" srcOrd="0" destOrd="0" presId="urn:microsoft.com/office/officeart/2005/8/layout/default"/>
    <dgm:cxn modelId="{CB69B38C-EC5F-444C-82D8-E01D62ABDC23}" srcId="{B7964772-2136-4F71-8DCB-93E4F500DA7B}" destId="{30C2130F-76EF-4D43-ACB0-61916CBEBBAF}" srcOrd="0" destOrd="0" parTransId="{D2B4E62D-94E7-4563-BBFD-DE8BC8D212D1}" sibTransId="{F30A6B6E-8DB6-4479-BD15-CFF114FB9E13}"/>
    <dgm:cxn modelId="{0DAE51F2-B0D4-4999-B5DB-5A4E34A9CDE9}" type="presOf" srcId="{B7964772-2136-4F71-8DCB-93E4F500DA7B}" destId="{748A58E8-B0F0-4F37-B170-DCA20A02DD88}" srcOrd="0" destOrd="0" presId="urn:microsoft.com/office/officeart/2005/8/layout/default"/>
    <dgm:cxn modelId="{EB0B90EF-51F5-4D68-A869-E085E62667EC}" type="presParOf" srcId="{748A58E8-B0F0-4F37-B170-DCA20A02DD88}" destId="{B113695C-5DB4-4EBE-B849-D47B638F887C}"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7964772-2136-4F71-8DCB-93E4F500DA7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5F6E93B3-E8D6-4A86-A079-82ECF0A6BDC4}">
      <dgm:prSet custT="1"/>
      <dgm:spPr>
        <a:solidFill>
          <a:srgbClr val="C00000"/>
        </a:solidFill>
      </dgm:spPr>
      <dgm:t>
        <a:bodyPr/>
        <a:lstStyle/>
        <a:p>
          <a:r>
            <a:rPr lang="en-US" sz="4200" dirty="0"/>
            <a:t>Accommodation Scams </a:t>
          </a:r>
        </a:p>
      </dgm:t>
    </dgm:pt>
    <dgm:pt modelId="{22874679-FBB7-4B6A-978A-6344CB523FB3}" type="parTrans" cxnId="{6A549539-63BB-43BD-9BBB-1DEB0ECB74AF}">
      <dgm:prSet/>
      <dgm:spPr/>
      <dgm:t>
        <a:bodyPr/>
        <a:lstStyle/>
        <a:p>
          <a:endParaRPr lang="en-GB"/>
        </a:p>
      </dgm:t>
    </dgm:pt>
    <dgm:pt modelId="{6183E08B-520F-4FC2-858C-90FB7789A7F9}" type="sibTrans" cxnId="{6A549539-63BB-43BD-9BBB-1DEB0ECB74AF}">
      <dgm:prSet/>
      <dgm:spPr/>
      <dgm:t>
        <a:bodyPr/>
        <a:lstStyle/>
        <a:p>
          <a:endParaRPr lang="en-GB"/>
        </a:p>
      </dgm:t>
    </dgm:pt>
    <dgm:pt modelId="{748A58E8-B0F0-4F37-B170-DCA20A02DD88}" type="pres">
      <dgm:prSet presAssocID="{B7964772-2136-4F71-8DCB-93E4F500DA7B}" presName="diagram" presStyleCnt="0">
        <dgm:presLayoutVars>
          <dgm:dir/>
          <dgm:resizeHandles val="exact"/>
        </dgm:presLayoutVars>
      </dgm:prSet>
      <dgm:spPr/>
    </dgm:pt>
    <dgm:pt modelId="{525ACD6B-04F1-464E-9194-D075395BBEBE}" type="pres">
      <dgm:prSet presAssocID="{5F6E93B3-E8D6-4A86-A079-82ECF0A6BDC4}" presName="node" presStyleLbl="node1" presStyleIdx="0" presStyleCnt="1">
        <dgm:presLayoutVars>
          <dgm:bulletEnabled val="1"/>
        </dgm:presLayoutVars>
      </dgm:prSet>
      <dgm:spPr/>
    </dgm:pt>
  </dgm:ptLst>
  <dgm:cxnLst>
    <dgm:cxn modelId="{6A549539-63BB-43BD-9BBB-1DEB0ECB74AF}" srcId="{B7964772-2136-4F71-8DCB-93E4F500DA7B}" destId="{5F6E93B3-E8D6-4A86-A079-82ECF0A6BDC4}" srcOrd="0" destOrd="0" parTransId="{22874679-FBB7-4B6A-978A-6344CB523FB3}" sibTransId="{6183E08B-520F-4FC2-858C-90FB7789A7F9}"/>
    <dgm:cxn modelId="{D37953DA-A3C6-49A5-B67A-8757F70EA07E}" type="presOf" srcId="{5F6E93B3-E8D6-4A86-A079-82ECF0A6BDC4}" destId="{525ACD6B-04F1-464E-9194-D075395BBEBE}" srcOrd="0" destOrd="0" presId="urn:microsoft.com/office/officeart/2005/8/layout/default"/>
    <dgm:cxn modelId="{0DAE51F2-B0D4-4999-B5DB-5A4E34A9CDE9}" type="presOf" srcId="{B7964772-2136-4F71-8DCB-93E4F500DA7B}" destId="{748A58E8-B0F0-4F37-B170-DCA20A02DD88}" srcOrd="0" destOrd="0" presId="urn:microsoft.com/office/officeart/2005/8/layout/default"/>
    <dgm:cxn modelId="{BEAF2A6A-7AEE-4B9B-BCE9-632BF6DB28A5}" type="presParOf" srcId="{748A58E8-B0F0-4F37-B170-DCA20A02DD88}" destId="{525ACD6B-04F1-464E-9194-D075395BBEBE}"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7964772-2136-4F71-8DCB-93E4F500DA7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935E3A81-0DF0-4BEF-9E73-300DB514190D}">
      <dgm:prSet custT="1"/>
      <dgm:spPr>
        <a:solidFill>
          <a:srgbClr val="067090"/>
        </a:solidFill>
      </dgm:spPr>
      <dgm:t>
        <a:bodyPr/>
        <a:lstStyle/>
        <a:p>
          <a:r>
            <a:rPr lang="en-US" sz="4200" dirty="0">
              <a:latin typeface="Arial" panose="020B0604020202020204" pitchFamily="34" charset="0"/>
              <a:cs typeface="Arial" panose="020B0604020202020204" pitchFamily="34" charset="0"/>
            </a:rPr>
            <a:t>Tuition Fee Fraud</a:t>
          </a:r>
        </a:p>
      </dgm:t>
    </dgm:pt>
    <dgm:pt modelId="{672A64EF-1B4D-4BCD-8554-BD051601CA19}" type="parTrans" cxnId="{CA21C626-12AC-49A4-AC74-6A4A9CE1B65E}">
      <dgm:prSet/>
      <dgm:spPr/>
      <dgm:t>
        <a:bodyPr/>
        <a:lstStyle/>
        <a:p>
          <a:endParaRPr lang="en-GB"/>
        </a:p>
      </dgm:t>
    </dgm:pt>
    <dgm:pt modelId="{65574ADD-5D9D-4D5D-9729-82369A51C405}" type="sibTrans" cxnId="{CA21C626-12AC-49A4-AC74-6A4A9CE1B65E}">
      <dgm:prSet/>
      <dgm:spPr/>
      <dgm:t>
        <a:bodyPr/>
        <a:lstStyle/>
        <a:p>
          <a:endParaRPr lang="en-GB"/>
        </a:p>
      </dgm:t>
    </dgm:pt>
    <dgm:pt modelId="{748A58E8-B0F0-4F37-B170-DCA20A02DD88}" type="pres">
      <dgm:prSet presAssocID="{B7964772-2136-4F71-8DCB-93E4F500DA7B}" presName="diagram" presStyleCnt="0">
        <dgm:presLayoutVars>
          <dgm:dir/>
          <dgm:resizeHandles val="exact"/>
        </dgm:presLayoutVars>
      </dgm:prSet>
      <dgm:spPr/>
    </dgm:pt>
    <dgm:pt modelId="{6B8C8932-7471-42BE-B566-BBF5CD95F925}" type="pres">
      <dgm:prSet presAssocID="{935E3A81-0DF0-4BEF-9E73-300DB514190D}" presName="node" presStyleLbl="node1" presStyleIdx="0" presStyleCnt="1">
        <dgm:presLayoutVars>
          <dgm:bulletEnabled val="1"/>
        </dgm:presLayoutVars>
      </dgm:prSet>
      <dgm:spPr/>
    </dgm:pt>
  </dgm:ptLst>
  <dgm:cxnLst>
    <dgm:cxn modelId="{CA21C626-12AC-49A4-AC74-6A4A9CE1B65E}" srcId="{B7964772-2136-4F71-8DCB-93E4F500DA7B}" destId="{935E3A81-0DF0-4BEF-9E73-300DB514190D}" srcOrd="0" destOrd="0" parTransId="{672A64EF-1B4D-4BCD-8554-BD051601CA19}" sibTransId="{65574ADD-5D9D-4D5D-9729-82369A51C405}"/>
    <dgm:cxn modelId="{A20A8356-08D3-41D7-A6C2-C202A37DD488}" type="presOf" srcId="{935E3A81-0DF0-4BEF-9E73-300DB514190D}" destId="{6B8C8932-7471-42BE-B566-BBF5CD95F925}" srcOrd="0" destOrd="0" presId="urn:microsoft.com/office/officeart/2005/8/layout/default"/>
    <dgm:cxn modelId="{0DAE51F2-B0D4-4999-B5DB-5A4E34A9CDE9}" type="presOf" srcId="{B7964772-2136-4F71-8DCB-93E4F500DA7B}" destId="{748A58E8-B0F0-4F37-B170-DCA20A02DD88}" srcOrd="0" destOrd="0" presId="urn:microsoft.com/office/officeart/2005/8/layout/default"/>
    <dgm:cxn modelId="{66865E97-0FA2-40AE-B4B3-305CE2BE658A}" type="presParOf" srcId="{748A58E8-B0F0-4F37-B170-DCA20A02DD88}" destId="{6B8C8932-7471-42BE-B566-BBF5CD95F925}"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7964772-2136-4F71-8DCB-93E4F500DA7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1A768832-1EDE-49F8-82DC-89605716FC45}">
      <dgm:prSet custT="1"/>
      <dgm:spPr>
        <a:solidFill>
          <a:srgbClr val="C00000"/>
        </a:solidFill>
      </dgm:spPr>
      <dgm:t>
        <a:bodyPr/>
        <a:lstStyle/>
        <a:p>
          <a:r>
            <a:rPr lang="en-US" sz="4200" dirty="0">
              <a:latin typeface="Arial" panose="020B0604020202020204" pitchFamily="34" charset="0"/>
              <a:cs typeface="Arial" panose="020B0604020202020204" pitchFamily="34" charset="0"/>
            </a:rPr>
            <a:t>Phishing and Bank Scams </a:t>
          </a:r>
        </a:p>
      </dgm:t>
    </dgm:pt>
    <dgm:pt modelId="{0CB7DCB5-28A7-468E-B2D0-090D1BA287C0}" type="parTrans" cxnId="{EA8B36E7-E629-4853-AD4E-5E63DAB8BDB7}">
      <dgm:prSet/>
      <dgm:spPr/>
      <dgm:t>
        <a:bodyPr/>
        <a:lstStyle/>
        <a:p>
          <a:endParaRPr lang="en-GB"/>
        </a:p>
      </dgm:t>
    </dgm:pt>
    <dgm:pt modelId="{2A004966-A114-447E-9F6F-1C57D0C94B9B}" type="sibTrans" cxnId="{EA8B36E7-E629-4853-AD4E-5E63DAB8BDB7}">
      <dgm:prSet/>
      <dgm:spPr/>
      <dgm:t>
        <a:bodyPr/>
        <a:lstStyle/>
        <a:p>
          <a:endParaRPr lang="en-GB"/>
        </a:p>
      </dgm:t>
    </dgm:pt>
    <dgm:pt modelId="{748A58E8-B0F0-4F37-B170-DCA20A02DD88}" type="pres">
      <dgm:prSet presAssocID="{B7964772-2136-4F71-8DCB-93E4F500DA7B}" presName="diagram" presStyleCnt="0">
        <dgm:presLayoutVars>
          <dgm:dir/>
          <dgm:resizeHandles val="exact"/>
        </dgm:presLayoutVars>
      </dgm:prSet>
      <dgm:spPr/>
    </dgm:pt>
    <dgm:pt modelId="{22B7A403-EB19-4F71-980C-442D29DAE05B}" type="pres">
      <dgm:prSet presAssocID="{1A768832-1EDE-49F8-82DC-89605716FC45}" presName="node" presStyleLbl="node1" presStyleIdx="0" presStyleCnt="1" custLinFactNeighborX="-399" custLinFactNeighborY="-665">
        <dgm:presLayoutVars>
          <dgm:bulletEnabled val="1"/>
        </dgm:presLayoutVars>
      </dgm:prSet>
      <dgm:spPr/>
    </dgm:pt>
  </dgm:ptLst>
  <dgm:cxnLst>
    <dgm:cxn modelId="{09EA9237-6AD0-4C87-B154-5E28ECE453E7}" type="presOf" srcId="{1A768832-1EDE-49F8-82DC-89605716FC45}" destId="{22B7A403-EB19-4F71-980C-442D29DAE05B}" srcOrd="0" destOrd="0" presId="urn:microsoft.com/office/officeart/2005/8/layout/default"/>
    <dgm:cxn modelId="{EA8B36E7-E629-4853-AD4E-5E63DAB8BDB7}" srcId="{B7964772-2136-4F71-8DCB-93E4F500DA7B}" destId="{1A768832-1EDE-49F8-82DC-89605716FC45}" srcOrd="0" destOrd="0" parTransId="{0CB7DCB5-28A7-468E-B2D0-090D1BA287C0}" sibTransId="{2A004966-A114-447E-9F6F-1C57D0C94B9B}"/>
    <dgm:cxn modelId="{0DAE51F2-B0D4-4999-B5DB-5A4E34A9CDE9}" type="presOf" srcId="{B7964772-2136-4F71-8DCB-93E4F500DA7B}" destId="{748A58E8-B0F0-4F37-B170-DCA20A02DD88}" srcOrd="0" destOrd="0" presId="urn:microsoft.com/office/officeart/2005/8/layout/default"/>
    <dgm:cxn modelId="{984F98A2-0C1B-4551-BA3C-7A197C9A1A52}" type="presParOf" srcId="{748A58E8-B0F0-4F37-B170-DCA20A02DD88}" destId="{22B7A403-EB19-4F71-980C-442D29DAE05B}"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964772-2136-4F71-8DCB-93E4F500DA7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951BBED-8DAA-473B-B5BF-86B1E21F9E65}">
      <dgm:prSet custT="1"/>
      <dgm:spPr>
        <a:solidFill>
          <a:srgbClr val="067090"/>
        </a:solidFill>
      </dgm:spPr>
      <dgm:t>
        <a:bodyPr/>
        <a:lstStyle/>
        <a:p>
          <a:r>
            <a:rPr lang="en-GB" sz="4200" dirty="0">
              <a:latin typeface="Arial" panose="020B0604020202020204" pitchFamily="34" charset="0"/>
              <a:cs typeface="Arial" panose="020B0604020202020204" pitchFamily="34" charset="0"/>
            </a:rPr>
            <a:t>Job Offer Scams </a:t>
          </a:r>
          <a:endParaRPr lang="en-US" sz="4200" dirty="0">
            <a:latin typeface="Arial" panose="020B0604020202020204" pitchFamily="34" charset="0"/>
            <a:cs typeface="Arial" panose="020B0604020202020204" pitchFamily="34" charset="0"/>
          </a:endParaRPr>
        </a:p>
      </dgm:t>
    </dgm:pt>
    <dgm:pt modelId="{E56C0DA8-235D-4088-B0C0-DF9F3FFE148E}" type="parTrans" cxnId="{ED000D1D-71B4-4989-9DE9-439FC827CD9E}">
      <dgm:prSet/>
      <dgm:spPr/>
      <dgm:t>
        <a:bodyPr/>
        <a:lstStyle/>
        <a:p>
          <a:endParaRPr lang="en-GB"/>
        </a:p>
      </dgm:t>
    </dgm:pt>
    <dgm:pt modelId="{F6659381-325F-4676-A0DB-8F7F29974028}" type="sibTrans" cxnId="{ED000D1D-71B4-4989-9DE9-439FC827CD9E}">
      <dgm:prSet/>
      <dgm:spPr/>
      <dgm:t>
        <a:bodyPr/>
        <a:lstStyle/>
        <a:p>
          <a:endParaRPr lang="en-GB"/>
        </a:p>
      </dgm:t>
    </dgm:pt>
    <dgm:pt modelId="{748A58E8-B0F0-4F37-B170-DCA20A02DD88}" type="pres">
      <dgm:prSet presAssocID="{B7964772-2136-4F71-8DCB-93E4F500DA7B}" presName="diagram" presStyleCnt="0">
        <dgm:presLayoutVars>
          <dgm:dir/>
          <dgm:resizeHandles val="exact"/>
        </dgm:presLayoutVars>
      </dgm:prSet>
      <dgm:spPr/>
    </dgm:pt>
    <dgm:pt modelId="{4878C216-5E55-4EFA-86D9-26EA94766171}" type="pres">
      <dgm:prSet presAssocID="{A951BBED-8DAA-473B-B5BF-86B1E21F9E65}" presName="node" presStyleLbl="node1" presStyleIdx="0" presStyleCnt="1">
        <dgm:presLayoutVars>
          <dgm:bulletEnabled val="1"/>
        </dgm:presLayoutVars>
      </dgm:prSet>
      <dgm:spPr/>
    </dgm:pt>
  </dgm:ptLst>
  <dgm:cxnLst>
    <dgm:cxn modelId="{ED000D1D-71B4-4989-9DE9-439FC827CD9E}" srcId="{B7964772-2136-4F71-8DCB-93E4F500DA7B}" destId="{A951BBED-8DAA-473B-B5BF-86B1E21F9E65}" srcOrd="0" destOrd="0" parTransId="{E56C0DA8-235D-4088-B0C0-DF9F3FFE148E}" sibTransId="{F6659381-325F-4676-A0DB-8F7F29974028}"/>
    <dgm:cxn modelId="{A42B6D59-ADB5-4E70-AA9D-87CD961929C2}" type="presOf" srcId="{A951BBED-8DAA-473B-B5BF-86B1E21F9E65}" destId="{4878C216-5E55-4EFA-86D9-26EA94766171}" srcOrd="0" destOrd="0" presId="urn:microsoft.com/office/officeart/2005/8/layout/default"/>
    <dgm:cxn modelId="{0DAE51F2-B0D4-4999-B5DB-5A4E34A9CDE9}" type="presOf" srcId="{B7964772-2136-4F71-8DCB-93E4F500DA7B}" destId="{748A58E8-B0F0-4F37-B170-DCA20A02DD88}" srcOrd="0" destOrd="0" presId="urn:microsoft.com/office/officeart/2005/8/layout/default"/>
    <dgm:cxn modelId="{3ADF9E92-DF91-40F4-B3C4-370369EC1396}" type="presParOf" srcId="{748A58E8-B0F0-4F37-B170-DCA20A02DD88}" destId="{4878C216-5E55-4EFA-86D9-26EA9476617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13695C-5DB4-4EBE-B849-D47B638F887C}">
      <dsp:nvSpPr>
        <dsp:cNvPr id="0" name=""/>
        <dsp:cNvSpPr/>
      </dsp:nvSpPr>
      <dsp:spPr>
        <a:xfrm>
          <a:off x="0" y="133945"/>
          <a:ext cx="2716850" cy="1630110"/>
        </a:xfrm>
        <a:prstGeom prst="rect">
          <a:avLst/>
        </a:prstGeom>
        <a:solidFill>
          <a:srgbClr val="06709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latin typeface="Arial" panose="020B0604020202020204" pitchFamily="34" charset="0"/>
              <a:cs typeface="Arial" panose="020B0604020202020204" pitchFamily="34" charset="0"/>
            </a:rPr>
            <a:t>Heartbreak </a:t>
          </a:r>
        </a:p>
      </dsp:txBody>
      <dsp:txXfrm>
        <a:off x="0" y="133945"/>
        <a:ext cx="2716850" cy="1630110"/>
      </dsp:txXfrm>
    </dsp:sp>
    <dsp:sp modelId="{6491FFCB-2652-453A-BC0F-71457056F99B}">
      <dsp:nvSpPr>
        <dsp:cNvPr id="0" name=""/>
        <dsp:cNvSpPr/>
      </dsp:nvSpPr>
      <dsp:spPr>
        <a:xfrm>
          <a:off x="2988536" y="133945"/>
          <a:ext cx="2716850" cy="1630110"/>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latin typeface="Arial" panose="020B0604020202020204" pitchFamily="34" charset="0"/>
              <a:cs typeface="Arial" panose="020B0604020202020204" pitchFamily="34" charset="0"/>
            </a:rPr>
            <a:t>Debt</a:t>
          </a:r>
          <a:r>
            <a:rPr lang="en-US" sz="3400" kern="1200" dirty="0"/>
            <a:t> </a:t>
          </a:r>
        </a:p>
      </dsp:txBody>
      <dsp:txXfrm>
        <a:off x="2988536" y="133945"/>
        <a:ext cx="2716850" cy="1630110"/>
      </dsp:txXfrm>
    </dsp:sp>
    <dsp:sp modelId="{634A4697-CB52-4E2D-97A8-35DD43D9346C}">
      <dsp:nvSpPr>
        <dsp:cNvPr id="0" name=""/>
        <dsp:cNvSpPr/>
      </dsp:nvSpPr>
      <dsp:spPr>
        <a:xfrm>
          <a:off x="5977072" y="133945"/>
          <a:ext cx="2716850" cy="1630110"/>
        </a:xfrm>
        <a:prstGeom prst="rect">
          <a:avLst/>
        </a:prstGeom>
        <a:solidFill>
          <a:srgbClr val="06709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latin typeface="Arial" panose="020B0604020202020204" pitchFamily="34" charset="0"/>
              <a:cs typeface="Arial" panose="020B0604020202020204" pitchFamily="34" charset="0"/>
            </a:rPr>
            <a:t>Low self esteem/self deprecation</a:t>
          </a:r>
        </a:p>
      </dsp:txBody>
      <dsp:txXfrm>
        <a:off x="5977072" y="133945"/>
        <a:ext cx="2716850" cy="1630110"/>
      </dsp:txXfrm>
    </dsp:sp>
    <dsp:sp modelId="{BABB2ED6-FDEF-4BA5-BE2B-A2F251E2190F}">
      <dsp:nvSpPr>
        <dsp:cNvPr id="0" name=""/>
        <dsp:cNvSpPr/>
      </dsp:nvSpPr>
      <dsp:spPr>
        <a:xfrm>
          <a:off x="1483427" y="2024901"/>
          <a:ext cx="2716850" cy="1630110"/>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latin typeface="Arial" panose="020B0604020202020204" pitchFamily="34" charset="0"/>
              <a:cs typeface="Arial" panose="020B0604020202020204" pitchFamily="34" charset="0"/>
            </a:rPr>
            <a:t>Mental health issues </a:t>
          </a:r>
        </a:p>
      </dsp:txBody>
      <dsp:txXfrm>
        <a:off x="1483427" y="2024901"/>
        <a:ext cx="2716850" cy="1630110"/>
      </dsp:txXfrm>
    </dsp:sp>
    <dsp:sp modelId="{189A5126-4F94-4967-9ADE-2EBE9DBA41F8}">
      <dsp:nvSpPr>
        <dsp:cNvPr id="0" name=""/>
        <dsp:cNvSpPr/>
      </dsp:nvSpPr>
      <dsp:spPr>
        <a:xfrm>
          <a:off x="4482804" y="2035741"/>
          <a:ext cx="2716850" cy="1630110"/>
        </a:xfrm>
        <a:prstGeom prst="rect">
          <a:avLst/>
        </a:prstGeom>
        <a:solidFill>
          <a:srgbClr val="06709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GB" sz="3400" kern="1200" dirty="0">
              <a:latin typeface="Arial" panose="020B0604020202020204" pitchFamily="34" charset="0"/>
              <a:cs typeface="Arial" panose="020B0604020202020204" pitchFamily="34" charset="0"/>
            </a:rPr>
            <a:t>Anxiety </a:t>
          </a:r>
          <a:endParaRPr lang="en-US" sz="3400" kern="1200" dirty="0">
            <a:latin typeface="Arial" panose="020B0604020202020204" pitchFamily="34" charset="0"/>
            <a:cs typeface="Arial" panose="020B0604020202020204" pitchFamily="34" charset="0"/>
          </a:endParaRPr>
        </a:p>
      </dsp:txBody>
      <dsp:txXfrm>
        <a:off x="4482804" y="2035741"/>
        <a:ext cx="2716850" cy="16301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13695C-5DB4-4EBE-B849-D47B638F887C}">
      <dsp:nvSpPr>
        <dsp:cNvPr id="0" name=""/>
        <dsp:cNvSpPr/>
      </dsp:nvSpPr>
      <dsp:spPr>
        <a:xfrm>
          <a:off x="0" y="222670"/>
          <a:ext cx="2713993" cy="1628395"/>
        </a:xfrm>
        <a:prstGeom prst="rect">
          <a:avLst/>
        </a:prstGeom>
        <a:solidFill>
          <a:srgbClr val="06709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Fake Police/Immigration Officials</a:t>
          </a:r>
        </a:p>
      </dsp:txBody>
      <dsp:txXfrm>
        <a:off x="0" y="222670"/>
        <a:ext cx="2713993" cy="1628395"/>
      </dsp:txXfrm>
    </dsp:sp>
    <dsp:sp modelId="{6491FFCB-2652-453A-BC0F-71457056F99B}">
      <dsp:nvSpPr>
        <dsp:cNvPr id="0" name=""/>
        <dsp:cNvSpPr/>
      </dsp:nvSpPr>
      <dsp:spPr>
        <a:xfrm>
          <a:off x="2985392" y="222670"/>
          <a:ext cx="2713993" cy="1628395"/>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Accommodation Scams </a:t>
          </a:r>
        </a:p>
      </dsp:txBody>
      <dsp:txXfrm>
        <a:off x="2985392" y="222670"/>
        <a:ext cx="2713993" cy="1628395"/>
      </dsp:txXfrm>
    </dsp:sp>
    <dsp:sp modelId="{634A4697-CB52-4E2D-97A8-35DD43D9346C}">
      <dsp:nvSpPr>
        <dsp:cNvPr id="0" name=""/>
        <dsp:cNvSpPr/>
      </dsp:nvSpPr>
      <dsp:spPr>
        <a:xfrm>
          <a:off x="5970784" y="222670"/>
          <a:ext cx="2713993" cy="1628395"/>
        </a:xfrm>
        <a:prstGeom prst="rect">
          <a:avLst/>
        </a:prstGeom>
        <a:solidFill>
          <a:srgbClr val="06709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Tuition Fee Fraud</a:t>
          </a:r>
        </a:p>
      </dsp:txBody>
      <dsp:txXfrm>
        <a:off x="5970784" y="222670"/>
        <a:ext cx="2713993" cy="1628395"/>
      </dsp:txXfrm>
    </dsp:sp>
    <dsp:sp modelId="{BABB2ED6-FDEF-4BA5-BE2B-A2F251E2190F}">
      <dsp:nvSpPr>
        <dsp:cNvPr id="0" name=""/>
        <dsp:cNvSpPr/>
      </dsp:nvSpPr>
      <dsp:spPr>
        <a:xfrm>
          <a:off x="1481867" y="2111637"/>
          <a:ext cx="2713993" cy="1628395"/>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Phishing and Bank Scams </a:t>
          </a:r>
        </a:p>
      </dsp:txBody>
      <dsp:txXfrm>
        <a:off x="1481867" y="2111637"/>
        <a:ext cx="2713993" cy="1628395"/>
      </dsp:txXfrm>
    </dsp:sp>
    <dsp:sp modelId="{189A5126-4F94-4967-9ADE-2EBE9DBA41F8}">
      <dsp:nvSpPr>
        <dsp:cNvPr id="0" name=""/>
        <dsp:cNvSpPr/>
      </dsp:nvSpPr>
      <dsp:spPr>
        <a:xfrm>
          <a:off x="4478088" y="2122466"/>
          <a:ext cx="2713993" cy="1628395"/>
        </a:xfrm>
        <a:prstGeom prst="rect">
          <a:avLst/>
        </a:prstGeom>
        <a:solidFill>
          <a:srgbClr val="06709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latin typeface="Arial" panose="020B0604020202020204" pitchFamily="34" charset="0"/>
              <a:cs typeface="Arial" panose="020B0604020202020204" pitchFamily="34" charset="0"/>
            </a:rPr>
            <a:t>Job Offer Scams </a:t>
          </a:r>
          <a:endParaRPr lang="en-US" sz="2400" kern="1200" dirty="0">
            <a:latin typeface="Arial" panose="020B0604020202020204" pitchFamily="34" charset="0"/>
            <a:cs typeface="Arial" panose="020B0604020202020204" pitchFamily="34" charset="0"/>
          </a:endParaRPr>
        </a:p>
      </dsp:txBody>
      <dsp:txXfrm>
        <a:off x="4478088" y="2122466"/>
        <a:ext cx="2713993" cy="16283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13695C-5DB4-4EBE-B849-D47B638F887C}">
      <dsp:nvSpPr>
        <dsp:cNvPr id="0" name=""/>
        <dsp:cNvSpPr/>
      </dsp:nvSpPr>
      <dsp:spPr>
        <a:xfrm>
          <a:off x="749556" y="0"/>
          <a:ext cx="4766564" cy="2859938"/>
        </a:xfrm>
        <a:prstGeom prst="rect">
          <a:avLst/>
        </a:prstGeom>
        <a:solidFill>
          <a:srgbClr val="06709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latin typeface="Arial" panose="020B0604020202020204" pitchFamily="34" charset="0"/>
              <a:cs typeface="Arial" panose="020B0604020202020204" pitchFamily="34" charset="0"/>
            </a:rPr>
            <a:t>Fake Police/Immigration Officials</a:t>
          </a:r>
        </a:p>
      </dsp:txBody>
      <dsp:txXfrm>
        <a:off x="749556" y="0"/>
        <a:ext cx="4766564" cy="28599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5ACD6B-04F1-464E-9194-D075395BBEBE}">
      <dsp:nvSpPr>
        <dsp:cNvPr id="0" name=""/>
        <dsp:cNvSpPr/>
      </dsp:nvSpPr>
      <dsp:spPr>
        <a:xfrm>
          <a:off x="749556" y="748"/>
          <a:ext cx="4766564" cy="2859938"/>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Accommodation Scams </a:t>
          </a:r>
        </a:p>
      </dsp:txBody>
      <dsp:txXfrm>
        <a:off x="749556" y="748"/>
        <a:ext cx="4766564" cy="28599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8C8932-7471-42BE-B566-BBF5CD95F925}">
      <dsp:nvSpPr>
        <dsp:cNvPr id="0" name=""/>
        <dsp:cNvSpPr/>
      </dsp:nvSpPr>
      <dsp:spPr>
        <a:xfrm>
          <a:off x="749556" y="748"/>
          <a:ext cx="4766564" cy="2859938"/>
        </a:xfrm>
        <a:prstGeom prst="rect">
          <a:avLst/>
        </a:prstGeom>
        <a:solidFill>
          <a:srgbClr val="06709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latin typeface="Arial" panose="020B0604020202020204" pitchFamily="34" charset="0"/>
              <a:cs typeface="Arial" panose="020B0604020202020204" pitchFamily="34" charset="0"/>
            </a:rPr>
            <a:t>Tuition Fee Fraud</a:t>
          </a:r>
        </a:p>
      </dsp:txBody>
      <dsp:txXfrm>
        <a:off x="749556" y="748"/>
        <a:ext cx="4766564" cy="285993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B7A403-EB19-4F71-980C-442D29DAE05B}">
      <dsp:nvSpPr>
        <dsp:cNvPr id="0" name=""/>
        <dsp:cNvSpPr/>
      </dsp:nvSpPr>
      <dsp:spPr>
        <a:xfrm>
          <a:off x="730537" y="0"/>
          <a:ext cx="4766564" cy="2859938"/>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latin typeface="Arial" panose="020B0604020202020204" pitchFamily="34" charset="0"/>
              <a:cs typeface="Arial" panose="020B0604020202020204" pitchFamily="34" charset="0"/>
            </a:rPr>
            <a:t>Phishing and Bank Scams </a:t>
          </a:r>
        </a:p>
      </dsp:txBody>
      <dsp:txXfrm>
        <a:off x="730537" y="0"/>
        <a:ext cx="4766564" cy="285993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78C216-5E55-4EFA-86D9-26EA94766171}">
      <dsp:nvSpPr>
        <dsp:cNvPr id="0" name=""/>
        <dsp:cNvSpPr/>
      </dsp:nvSpPr>
      <dsp:spPr>
        <a:xfrm>
          <a:off x="749556" y="748"/>
          <a:ext cx="4766564" cy="2859938"/>
        </a:xfrm>
        <a:prstGeom prst="rect">
          <a:avLst/>
        </a:prstGeom>
        <a:solidFill>
          <a:srgbClr val="06709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GB" sz="4200" kern="1200" dirty="0">
              <a:latin typeface="Arial" panose="020B0604020202020204" pitchFamily="34" charset="0"/>
              <a:cs typeface="Arial" panose="020B0604020202020204" pitchFamily="34" charset="0"/>
            </a:rPr>
            <a:t>Job Offer Scams </a:t>
          </a:r>
          <a:endParaRPr lang="en-US" sz="4200" kern="1200" dirty="0">
            <a:latin typeface="Arial" panose="020B0604020202020204" pitchFamily="34" charset="0"/>
            <a:cs typeface="Arial" panose="020B0604020202020204" pitchFamily="34" charset="0"/>
          </a:endParaRPr>
        </a:p>
      </dsp:txBody>
      <dsp:txXfrm>
        <a:off x="749556" y="748"/>
        <a:ext cx="4766564" cy="285993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2F855E-5D49-43B7-A4BC-F5CDC6981A5D}" type="datetimeFigureOut">
              <a:rPr lang="en-GB" smtClean="0"/>
              <a:t>09/07/2026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D2DC19-D542-4FFF-8FBF-5ED21601A18D}" type="slidenum">
              <a:rPr lang="en-GB" smtClean="0"/>
              <a:t>‹#›</a:t>
            </a:fld>
            <a:endParaRPr lang="en-GB"/>
          </a:p>
        </p:txBody>
      </p:sp>
    </p:spTree>
    <p:extLst>
      <p:ext uri="{BB962C8B-B14F-4D97-AF65-F5344CB8AC3E}">
        <p14:creationId xmlns:p14="http://schemas.microsoft.com/office/powerpoint/2010/main" val="29891889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9D2DC19-D542-4FFF-8FBF-5ED21601A18D}" type="slidenum">
              <a:rPr lang="en-GB" smtClean="0"/>
              <a:t>2</a:t>
            </a:fld>
            <a:endParaRPr lang="en-GB"/>
          </a:p>
        </p:txBody>
      </p:sp>
    </p:spTree>
    <p:extLst>
      <p:ext uri="{BB962C8B-B14F-4D97-AF65-F5344CB8AC3E}">
        <p14:creationId xmlns:p14="http://schemas.microsoft.com/office/powerpoint/2010/main" val="834791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9D2DC19-D542-4FFF-8FBF-5ED21601A18D}" type="slidenum">
              <a:rPr lang="en-GB" smtClean="0"/>
              <a:t>12</a:t>
            </a:fld>
            <a:endParaRPr lang="en-GB"/>
          </a:p>
        </p:txBody>
      </p:sp>
    </p:spTree>
    <p:extLst>
      <p:ext uri="{BB962C8B-B14F-4D97-AF65-F5344CB8AC3E}">
        <p14:creationId xmlns:p14="http://schemas.microsoft.com/office/powerpoint/2010/main" val="4040357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Rectangle 13"/>
          <p:cNvSpPr/>
          <p:nvPr userDrawn="1"/>
        </p:nvSpPr>
        <p:spPr>
          <a:xfrm>
            <a:off x="203201" y="5532120"/>
            <a:ext cx="11785600" cy="188358"/>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
        <p:nvSpPr>
          <p:cNvPr id="2" name="Title 1"/>
          <p:cNvSpPr>
            <a:spLocks noGrp="1"/>
          </p:cNvSpPr>
          <p:nvPr>
            <p:ph type="ctrTitle"/>
          </p:nvPr>
        </p:nvSpPr>
        <p:spPr>
          <a:xfrm>
            <a:off x="914400" y="2130427"/>
            <a:ext cx="10363200" cy="1470025"/>
          </a:xfrm>
        </p:spPr>
        <p:txBody>
          <a:bodyPr>
            <a:normAutofit/>
          </a:bodyPr>
          <a:lstStyle>
            <a:lvl1pPr>
              <a:defRPr sz="4000" b="1"/>
            </a:lvl1p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77" indent="0" algn="ctr">
              <a:buNone/>
              <a:defRPr>
                <a:solidFill>
                  <a:schemeClr val="tx1">
                    <a:tint val="75000"/>
                  </a:schemeClr>
                </a:solidFill>
              </a:defRPr>
            </a:lvl2pPr>
            <a:lvl3pPr marL="914353" indent="0" algn="ctr">
              <a:buNone/>
              <a:defRPr>
                <a:solidFill>
                  <a:schemeClr val="tx1">
                    <a:tint val="75000"/>
                  </a:schemeClr>
                </a:solidFill>
              </a:defRPr>
            </a:lvl3pPr>
            <a:lvl4pPr marL="1371530" indent="0" algn="ctr">
              <a:buNone/>
              <a:defRPr>
                <a:solidFill>
                  <a:schemeClr val="tx1">
                    <a:tint val="75000"/>
                  </a:schemeClr>
                </a:solidFill>
              </a:defRPr>
            </a:lvl4pPr>
            <a:lvl5pPr marL="1828706" indent="0" algn="ctr">
              <a:buNone/>
              <a:defRPr>
                <a:solidFill>
                  <a:schemeClr val="tx1">
                    <a:tint val="75000"/>
                  </a:schemeClr>
                </a:solidFill>
              </a:defRPr>
            </a:lvl5pPr>
            <a:lvl6pPr marL="2285883" indent="0" algn="ctr">
              <a:buNone/>
              <a:defRPr>
                <a:solidFill>
                  <a:schemeClr val="tx1">
                    <a:tint val="75000"/>
                  </a:schemeClr>
                </a:solidFill>
              </a:defRPr>
            </a:lvl6pPr>
            <a:lvl7pPr marL="2743060" indent="0" algn="ctr">
              <a:buNone/>
              <a:defRPr>
                <a:solidFill>
                  <a:schemeClr val="tx1">
                    <a:tint val="75000"/>
                  </a:schemeClr>
                </a:solidFill>
              </a:defRPr>
            </a:lvl7pPr>
            <a:lvl8pPr marL="3200236" indent="0" algn="ctr">
              <a:buNone/>
              <a:defRPr>
                <a:solidFill>
                  <a:schemeClr val="tx1">
                    <a:tint val="75000"/>
                  </a:schemeClr>
                </a:solidFill>
              </a:defRPr>
            </a:lvl8pPr>
            <a:lvl9pPr marL="3657413"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7F70F09-EDC9-4B1A-A029-AA60634E5C41}" type="datetimeFigureOut">
              <a:rPr lang="en-GB" smtClean="0"/>
              <a:pPr/>
              <a:t>09/07/2026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DA8AE8-4436-4334-9A88-B511E18A2730}" type="slidenum">
              <a:rPr lang="en-GB" smtClean="0"/>
              <a:pPr/>
              <a:t>‹#›</a:t>
            </a:fld>
            <a:endParaRPr lang="en-GB"/>
          </a:p>
        </p:txBody>
      </p:sp>
      <p:sp>
        <p:nvSpPr>
          <p:cNvPr id="11" name="Rectangle 10"/>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
        <p:nvSpPr>
          <p:cNvPr id="15" name="TextBox 13"/>
          <p:cNvSpPr txBox="1">
            <a:spLocks noChangeArrowheads="1"/>
          </p:cNvSpPr>
          <p:nvPr userDrawn="1"/>
        </p:nvSpPr>
        <p:spPr bwMode="auto">
          <a:xfrm>
            <a:off x="0" y="6198516"/>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www.friendsagainstscams.org.uk</a:t>
            </a:r>
          </a:p>
        </p:txBody>
      </p:sp>
      <p:sp>
        <p:nvSpPr>
          <p:cNvPr id="16" name="TextBox 13"/>
          <p:cNvSpPr txBox="1">
            <a:spLocks noChangeArrowheads="1"/>
          </p:cNvSpPr>
          <p:nvPr userDrawn="1"/>
        </p:nvSpPr>
        <p:spPr bwMode="auto">
          <a:xfrm>
            <a:off x="0" y="5843788"/>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#ScamAware</a:t>
            </a:r>
          </a:p>
        </p:txBody>
      </p:sp>
    </p:spTree>
    <p:extLst>
      <p:ext uri="{BB962C8B-B14F-4D97-AF65-F5344CB8AC3E}">
        <p14:creationId xmlns:p14="http://schemas.microsoft.com/office/powerpoint/2010/main" val="4136383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8" y="612775"/>
            <a:ext cx="7315200" cy="4114800"/>
          </a:xfrm>
        </p:spPr>
        <p:txBody>
          <a:bodyPr/>
          <a:lstStyle>
            <a:lvl1pPr marL="0" indent="0">
              <a:buNone/>
              <a:defRPr sz="3200"/>
            </a:lvl1pPr>
            <a:lvl2pPr marL="457177" indent="0">
              <a:buNone/>
              <a:defRPr sz="2800"/>
            </a:lvl2pPr>
            <a:lvl3pPr marL="914353" indent="0">
              <a:buNone/>
              <a:defRPr sz="2400"/>
            </a:lvl3pPr>
            <a:lvl4pPr marL="1371530" indent="0">
              <a:buNone/>
              <a:defRPr sz="2000"/>
            </a:lvl4pPr>
            <a:lvl5pPr marL="1828706" indent="0">
              <a:buNone/>
              <a:defRPr sz="2000"/>
            </a:lvl5pPr>
            <a:lvl6pPr marL="2285883" indent="0">
              <a:buNone/>
              <a:defRPr sz="2000"/>
            </a:lvl6pPr>
            <a:lvl7pPr marL="2743060" indent="0">
              <a:buNone/>
              <a:defRPr sz="2000"/>
            </a:lvl7pPr>
            <a:lvl8pPr marL="3200236" indent="0">
              <a:buNone/>
              <a:defRPr sz="2000"/>
            </a:lvl8pPr>
            <a:lvl9pPr marL="3657413" indent="0">
              <a:buNone/>
              <a:defRPr sz="2000"/>
            </a:lvl9pPr>
          </a:lstStyle>
          <a:p>
            <a:endParaRPr lang="en-GB"/>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4138071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1520171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27618967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0988E-204D-4121-8045-1AB06DAB42A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4BFE7BE-DAD1-448E-A449-A88CA26894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DA40D1-4567-4570-840F-2723217A1B75}"/>
              </a:ext>
            </a:extLst>
          </p:cNvPr>
          <p:cNvSpPr>
            <a:spLocks noGrp="1"/>
          </p:cNvSpPr>
          <p:nvPr>
            <p:ph type="dt" sz="half" idx="10"/>
          </p:nvPr>
        </p:nvSpPr>
        <p:spPr/>
        <p:txBody>
          <a:bodyPr/>
          <a:lstStyle/>
          <a:p>
            <a:fld id="{EEFB27FA-DFEB-4ACF-917C-306542EE8ECB}" type="datetimeFigureOut">
              <a:rPr lang="en-GB" smtClean="0"/>
              <a:t>09/07/2026</a:t>
            </a:fld>
            <a:endParaRPr lang="en-GB"/>
          </a:p>
        </p:txBody>
      </p:sp>
      <p:sp>
        <p:nvSpPr>
          <p:cNvPr id="5" name="Footer Placeholder 4">
            <a:extLst>
              <a:ext uri="{FF2B5EF4-FFF2-40B4-BE49-F238E27FC236}">
                <a16:creationId xmlns:a16="http://schemas.microsoft.com/office/drawing/2014/main" id="{3CB52929-9103-4053-98D7-A8720D33B1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9BE740-8337-4DD9-8CAD-A92EAF4713FF}"/>
              </a:ext>
            </a:extLst>
          </p:cNvPr>
          <p:cNvSpPr>
            <a:spLocks noGrp="1"/>
          </p:cNvSpPr>
          <p:nvPr>
            <p:ph type="sldNum" sz="quarter" idx="12"/>
          </p:nvPr>
        </p:nvSpPr>
        <p:spPr/>
        <p:txBody>
          <a:bodyPr/>
          <a:lstStyle/>
          <a:p>
            <a:fld id="{FC352118-944B-4C7F-9B12-F0CAEA0A3DA2}" type="slidenum">
              <a:rPr lang="en-GB" smtClean="0"/>
              <a:t>‹#›</a:t>
            </a:fld>
            <a:endParaRPr lang="en-GB"/>
          </a:p>
        </p:txBody>
      </p:sp>
    </p:spTree>
    <p:extLst>
      <p:ext uri="{BB962C8B-B14F-4D97-AF65-F5344CB8AC3E}">
        <p14:creationId xmlns:p14="http://schemas.microsoft.com/office/powerpoint/2010/main" val="22673066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0BB1A-37D9-432C-A38C-EDA55059E78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21DDFE-F8C2-4168-807D-E6ED524E12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798BE4-33BD-4A5D-BE25-93B1B8530407}"/>
              </a:ext>
            </a:extLst>
          </p:cNvPr>
          <p:cNvSpPr>
            <a:spLocks noGrp="1"/>
          </p:cNvSpPr>
          <p:nvPr>
            <p:ph type="dt" sz="half" idx="10"/>
          </p:nvPr>
        </p:nvSpPr>
        <p:spPr/>
        <p:txBody>
          <a:bodyPr/>
          <a:lstStyle/>
          <a:p>
            <a:fld id="{EEFB27FA-DFEB-4ACF-917C-306542EE8ECB}" type="datetimeFigureOut">
              <a:rPr lang="en-GB" smtClean="0"/>
              <a:t>09/07/2026</a:t>
            </a:fld>
            <a:endParaRPr lang="en-GB"/>
          </a:p>
        </p:txBody>
      </p:sp>
      <p:sp>
        <p:nvSpPr>
          <p:cNvPr id="5" name="Footer Placeholder 4">
            <a:extLst>
              <a:ext uri="{FF2B5EF4-FFF2-40B4-BE49-F238E27FC236}">
                <a16:creationId xmlns:a16="http://schemas.microsoft.com/office/drawing/2014/main" id="{D58F689C-1BA3-4A5C-A26E-00B6B04D923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4836A1-D29D-4447-812E-2333A5E44C5C}"/>
              </a:ext>
            </a:extLst>
          </p:cNvPr>
          <p:cNvSpPr>
            <a:spLocks noGrp="1"/>
          </p:cNvSpPr>
          <p:nvPr>
            <p:ph type="sldNum" sz="quarter" idx="12"/>
          </p:nvPr>
        </p:nvSpPr>
        <p:spPr/>
        <p:txBody>
          <a:bodyPr/>
          <a:lstStyle/>
          <a:p>
            <a:fld id="{FC352118-944B-4C7F-9B12-F0CAEA0A3DA2}" type="slidenum">
              <a:rPr lang="en-GB" smtClean="0"/>
              <a:t>‹#›</a:t>
            </a:fld>
            <a:endParaRPr lang="en-GB"/>
          </a:p>
        </p:txBody>
      </p:sp>
    </p:spTree>
    <p:extLst>
      <p:ext uri="{BB962C8B-B14F-4D97-AF65-F5344CB8AC3E}">
        <p14:creationId xmlns:p14="http://schemas.microsoft.com/office/powerpoint/2010/main" val="41310923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63124-D5AD-4F7F-99DB-1E7EC7AED92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4A94A46-B50D-43DF-9DA4-59218467DB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16DAF7-8338-4545-9BE3-53651D399695}"/>
              </a:ext>
            </a:extLst>
          </p:cNvPr>
          <p:cNvSpPr>
            <a:spLocks noGrp="1"/>
          </p:cNvSpPr>
          <p:nvPr>
            <p:ph type="dt" sz="half" idx="10"/>
          </p:nvPr>
        </p:nvSpPr>
        <p:spPr/>
        <p:txBody>
          <a:bodyPr/>
          <a:lstStyle/>
          <a:p>
            <a:fld id="{EEFB27FA-DFEB-4ACF-917C-306542EE8ECB}" type="datetimeFigureOut">
              <a:rPr lang="en-GB" smtClean="0"/>
              <a:t>09/07/2026</a:t>
            </a:fld>
            <a:endParaRPr lang="en-GB"/>
          </a:p>
        </p:txBody>
      </p:sp>
      <p:sp>
        <p:nvSpPr>
          <p:cNvPr id="5" name="Footer Placeholder 4">
            <a:extLst>
              <a:ext uri="{FF2B5EF4-FFF2-40B4-BE49-F238E27FC236}">
                <a16:creationId xmlns:a16="http://schemas.microsoft.com/office/drawing/2014/main" id="{C87ED61A-1FDF-4AEC-ABA7-F7497BDBAC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44814B-68AB-40F5-B3B5-D84D6F3E516D}"/>
              </a:ext>
            </a:extLst>
          </p:cNvPr>
          <p:cNvSpPr>
            <a:spLocks noGrp="1"/>
          </p:cNvSpPr>
          <p:nvPr>
            <p:ph type="sldNum" sz="quarter" idx="12"/>
          </p:nvPr>
        </p:nvSpPr>
        <p:spPr/>
        <p:txBody>
          <a:bodyPr/>
          <a:lstStyle/>
          <a:p>
            <a:fld id="{FC352118-944B-4C7F-9B12-F0CAEA0A3DA2}" type="slidenum">
              <a:rPr lang="en-GB" smtClean="0"/>
              <a:t>‹#›</a:t>
            </a:fld>
            <a:endParaRPr lang="en-GB"/>
          </a:p>
        </p:txBody>
      </p:sp>
    </p:spTree>
    <p:extLst>
      <p:ext uri="{BB962C8B-B14F-4D97-AF65-F5344CB8AC3E}">
        <p14:creationId xmlns:p14="http://schemas.microsoft.com/office/powerpoint/2010/main" val="2001381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A1B1A-E30B-45C9-BD00-279AC63B24F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CA7CE59-CF2B-4B69-8850-3177D3F196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C4A62AF-71CA-4314-B469-FDC47100E5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241CD1D-97A3-45E2-B512-25C094E19B73}"/>
              </a:ext>
            </a:extLst>
          </p:cNvPr>
          <p:cNvSpPr>
            <a:spLocks noGrp="1"/>
          </p:cNvSpPr>
          <p:nvPr>
            <p:ph type="dt" sz="half" idx="10"/>
          </p:nvPr>
        </p:nvSpPr>
        <p:spPr/>
        <p:txBody>
          <a:bodyPr/>
          <a:lstStyle/>
          <a:p>
            <a:fld id="{EEFB27FA-DFEB-4ACF-917C-306542EE8ECB}" type="datetimeFigureOut">
              <a:rPr lang="en-GB" smtClean="0"/>
              <a:t>09/07/2026</a:t>
            </a:fld>
            <a:endParaRPr lang="en-GB"/>
          </a:p>
        </p:txBody>
      </p:sp>
      <p:sp>
        <p:nvSpPr>
          <p:cNvPr id="6" name="Footer Placeholder 5">
            <a:extLst>
              <a:ext uri="{FF2B5EF4-FFF2-40B4-BE49-F238E27FC236}">
                <a16:creationId xmlns:a16="http://schemas.microsoft.com/office/drawing/2014/main" id="{501BD1ED-5C13-41B6-878C-10C6722929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C59134B-45AA-4749-80F9-263DFDA4AD7F}"/>
              </a:ext>
            </a:extLst>
          </p:cNvPr>
          <p:cNvSpPr>
            <a:spLocks noGrp="1"/>
          </p:cNvSpPr>
          <p:nvPr>
            <p:ph type="sldNum" sz="quarter" idx="12"/>
          </p:nvPr>
        </p:nvSpPr>
        <p:spPr/>
        <p:txBody>
          <a:bodyPr/>
          <a:lstStyle/>
          <a:p>
            <a:fld id="{FC352118-944B-4C7F-9B12-F0CAEA0A3DA2}" type="slidenum">
              <a:rPr lang="en-GB" smtClean="0"/>
              <a:t>‹#›</a:t>
            </a:fld>
            <a:endParaRPr lang="en-GB"/>
          </a:p>
        </p:txBody>
      </p:sp>
    </p:spTree>
    <p:extLst>
      <p:ext uri="{BB962C8B-B14F-4D97-AF65-F5344CB8AC3E}">
        <p14:creationId xmlns:p14="http://schemas.microsoft.com/office/powerpoint/2010/main" val="38395074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93DF0-562F-45A5-9977-B1CAF973747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D2ECB26-9307-459B-9FE0-0D3E7CE45F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60B330-99A7-493D-BC32-FF01A883D7A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F34452E-218D-4D2E-8B8B-AB3D369BCE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CC1343-31E4-4E82-B4AD-A9501C3309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2F0F43C-7EE5-419A-878F-0941618FBF3E}"/>
              </a:ext>
            </a:extLst>
          </p:cNvPr>
          <p:cNvSpPr>
            <a:spLocks noGrp="1"/>
          </p:cNvSpPr>
          <p:nvPr>
            <p:ph type="dt" sz="half" idx="10"/>
          </p:nvPr>
        </p:nvSpPr>
        <p:spPr/>
        <p:txBody>
          <a:bodyPr/>
          <a:lstStyle/>
          <a:p>
            <a:fld id="{EEFB27FA-DFEB-4ACF-917C-306542EE8ECB}" type="datetimeFigureOut">
              <a:rPr lang="en-GB" smtClean="0"/>
              <a:t>09/07/2026</a:t>
            </a:fld>
            <a:endParaRPr lang="en-GB"/>
          </a:p>
        </p:txBody>
      </p:sp>
      <p:sp>
        <p:nvSpPr>
          <p:cNvPr id="8" name="Footer Placeholder 7">
            <a:extLst>
              <a:ext uri="{FF2B5EF4-FFF2-40B4-BE49-F238E27FC236}">
                <a16:creationId xmlns:a16="http://schemas.microsoft.com/office/drawing/2014/main" id="{2C4DDF60-BD24-4D75-8133-54D4D571752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3B87E36-1EBB-4AC3-974C-E2D13744191A}"/>
              </a:ext>
            </a:extLst>
          </p:cNvPr>
          <p:cNvSpPr>
            <a:spLocks noGrp="1"/>
          </p:cNvSpPr>
          <p:nvPr>
            <p:ph type="sldNum" sz="quarter" idx="12"/>
          </p:nvPr>
        </p:nvSpPr>
        <p:spPr/>
        <p:txBody>
          <a:bodyPr/>
          <a:lstStyle/>
          <a:p>
            <a:fld id="{FC352118-944B-4C7F-9B12-F0CAEA0A3DA2}" type="slidenum">
              <a:rPr lang="en-GB" smtClean="0"/>
              <a:t>‹#›</a:t>
            </a:fld>
            <a:endParaRPr lang="en-GB"/>
          </a:p>
        </p:txBody>
      </p:sp>
    </p:spTree>
    <p:extLst>
      <p:ext uri="{BB962C8B-B14F-4D97-AF65-F5344CB8AC3E}">
        <p14:creationId xmlns:p14="http://schemas.microsoft.com/office/powerpoint/2010/main" val="22335126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CB7A3-DF47-41C2-8423-2AC35F841C1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777F2B4-1A83-4EB3-BF9D-DFF92D807834}"/>
              </a:ext>
            </a:extLst>
          </p:cNvPr>
          <p:cNvSpPr>
            <a:spLocks noGrp="1"/>
          </p:cNvSpPr>
          <p:nvPr>
            <p:ph type="dt" sz="half" idx="10"/>
          </p:nvPr>
        </p:nvSpPr>
        <p:spPr/>
        <p:txBody>
          <a:bodyPr/>
          <a:lstStyle/>
          <a:p>
            <a:fld id="{EEFB27FA-DFEB-4ACF-917C-306542EE8ECB}" type="datetimeFigureOut">
              <a:rPr lang="en-GB" smtClean="0"/>
              <a:t>09/07/2026</a:t>
            </a:fld>
            <a:endParaRPr lang="en-GB"/>
          </a:p>
        </p:txBody>
      </p:sp>
      <p:sp>
        <p:nvSpPr>
          <p:cNvPr id="4" name="Footer Placeholder 3">
            <a:extLst>
              <a:ext uri="{FF2B5EF4-FFF2-40B4-BE49-F238E27FC236}">
                <a16:creationId xmlns:a16="http://schemas.microsoft.com/office/drawing/2014/main" id="{B4093993-B00B-4ED6-A48D-BBD204D6752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907010E-4B6C-42D8-AE2C-765ADEA1F413}"/>
              </a:ext>
            </a:extLst>
          </p:cNvPr>
          <p:cNvSpPr>
            <a:spLocks noGrp="1"/>
          </p:cNvSpPr>
          <p:nvPr>
            <p:ph type="sldNum" sz="quarter" idx="12"/>
          </p:nvPr>
        </p:nvSpPr>
        <p:spPr/>
        <p:txBody>
          <a:bodyPr/>
          <a:lstStyle/>
          <a:p>
            <a:fld id="{FC352118-944B-4C7F-9B12-F0CAEA0A3DA2}" type="slidenum">
              <a:rPr lang="en-GB" smtClean="0"/>
              <a:t>‹#›</a:t>
            </a:fld>
            <a:endParaRPr lang="en-GB"/>
          </a:p>
        </p:txBody>
      </p:sp>
    </p:spTree>
    <p:extLst>
      <p:ext uri="{BB962C8B-B14F-4D97-AF65-F5344CB8AC3E}">
        <p14:creationId xmlns:p14="http://schemas.microsoft.com/office/powerpoint/2010/main" val="39338510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34758C-1D7D-42AF-97A9-FB7A28A32EED}"/>
              </a:ext>
            </a:extLst>
          </p:cNvPr>
          <p:cNvSpPr>
            <a:spLocks noGrp="1"/>
          </p:cNvSpPr>
          <p:nvPr>
            <p:ph type="dt" sz="half" idx="10"/>
          </p:nvPr>
        </p:nvSpPr>
        <p:spPr/>
        <p:txBody>
          <a:bodyPr/>
          <a:lstStyle/>
          <a:p>
            <a:fld id="{EEFB27FA-DFEB-4ACF-917C-306542EE8ECB}" type="datetimeFigureOut">
              <a:rPr lang="en-GB" smtClean="0"/>
              <a:t>09/07/2026</a:t>
            </a:fld>
            <a:endParaRPr lang="en-GB"/>
          </a:p>
        </p:txBody>
      </p:sp>
      <p:sp>
        <p:nvSpPr>
          <p:cNvPr id="3" name="Footer Placeholder 2">
            <a:extLst>
              <a:ext uri="{FF2B5EF4-FFF2-40B4-BE49-F238E27FC236}">
                <a16:creationId xmlns:a16="http://schemas.microsoft.com/office/drawing/2014/main" id="{4BDED854-FA82-4E6E-A50F-325226993FE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54EB040-1432-4D77-86C2-3910DB792B34}"/>
              </a:ext>
            </a:extLst>
          </p:cNvPr>
          <p:cNvSpPr>
            <a:spLocks noGrp="1"/>
          </p:cNvSpPr>
          <p:nvPr>
            <p:ph type="sldNum" sz="quarter" idx="12"/>
          </p:nvPr>
        </p:nvSpPr>
        <p:spPr/>
        <p:txBody>
          <a:bodyPr/>
          <a:lstStyle/>
          <a:p>
            <a:fld id="{FC352118-944B-4C7F-9B12-F0CAEA0A3DA2}" type="slidenum">
              <a:rPr lang="en-GB" smtClean="0"/>
              <a:t>‹#›</a:t>
            </a:fld>
            <a:endParaRPr lang="en-GB"/>
          </a:p>
        </p:txBody>
      </p:sp>
    </p:spTree>
    <p:extLst>
      <p:ext uri="{BB962C8B-B14F-4D97-AF65-F5344CB8AC3E}">
        <p14:creationId xmlns:p14="http://schemas.microsoft.com/office/powerpoint/2010/main" val="1092355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02339" y="274638"/>
            <a:ext cx="11180063" cy="1143000"/>
          </a:xfrm>
        </p:spPr>
        <p:txBody>
          <a:bodyPr>
            <a:normAutofit/>
          </a:bodyPr>
          <a:lstStyle>
            <a:lvl1pPr algn="l">
              <a:defRPr sz="4000" b="1"/>
            </a:lvl1pPr>
          </a:lstStyle>
          <a:p>
            <a:r>
              <a:rPr lang="en-US"/>
              <a:t>Click to edit Master title style</a:t>
            </a:r>
            <a:endParaRPr lang="en-GB"/>
          </a:p>
        </p:txBody>
      </p:sp>
      <p:sp>
        <p:nvSpPr>
          <p:cNvPr id="8" name="Rectangle 7"/>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
        <p:nvSpPr>
          <p:cNvPr id="6" name="TextBox 13"/>
          <p:cNvSpPr txBox="1">
            <a:spLocks noChangeArrowheads="1"/>
          </p:cNvSpPr>
          <p:nvPr userDrawn="1"/>
        </p:nvSpPr>
        <p:spPr bwMode="auto">
          <a:xfrm>
            <a:off x="0" y="6198516"/>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www.friendsagainstscams.org.uk</a:t>
            </a:r>
          </a:p>
        </p:txBody>
      </p:sp>
      <p:sp>
        <p:nvSpPr>
          <p:cNvPr id="7" name="TextBox 13"/>
          <p:cNvSpPr txBox="1">
            <a:spLocks noChangeArrowheads="1"/>
          </p:cNvSpPr>
          <p:nvPr userDrawn="1"/>
        </p:nvSpPr>
        <p:spPr bwMode="auto">
          <a:xfrm>
            <a:off x="0" y="5843788"/>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#ScamAware</a:t>
            </a:r>
          </a:p>
        </p:txBody>
      </p:sp>
      <p:sp>
        <p:nvSpPr>
          <p:cNvPr id="3" name="Rectangle 2">
            <a:extLst>
              <a:ext uri="{FF2B5EF4-FFF2-40B4-BE49-F238E27FC236}">
                <a16:creationId xmlns:a16="http://schemas.microsoft.com/office/drawing/2014/main" id="{B3C0DEEF-9F3A-43B8-A58A-FB935BD3A96B}"/>
              </a:ext>
            </a:extLst>
          </p:cNvPr>
          <p:cNvSpPr/>
          <p:nvPr userDrawn="1"/>
        </p:nvSpPr>
        <p:spPr>
          <a:xfrm>
            <a:off x="203201" y="5532120"/>
            <a:ext cx="11785600" cy="188358"/>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Tree>
    <p:extLst>
      <p:ext uri="{BB962C8B-B14F-4D97-AF65-F5344CB8AC3E}">
        <p14:creationId xmlns:p14="http://schemas.microsoft.com/office/powerpoint/2010/main" val="38595352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FE570-4CEC-4DA8-9851-F33ED26121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4E7A0B1-0AB8-4A32-8BB6-D2AD8DD67C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D056BBE-2D9C-4F74-B8C3-02F4DC0B97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3880FC-5CAE-4D37-A255-3E461A73A1CF}"/>
              </a:ext>
            </a:extLst>
          </p:cNvPr>
          <p:cNvSpPr>
            <a:spLocks noGrp="1"/>
          </p:cNvSpPr>
          <p:nvPr>
            <p:ph type="dt" sz="half" idx="10"/>
          </p:nvPr>
        </p:nvSpPr>
        <p:spPr/>
        <p:txBody>
          <a:bodyPr/>
          <a:lstStyle/>
          <a:p>
            <a:fld id="{EEFB27FA-DFEB-4ACF-917C-306542EE8ECB}" type="datetimeFigureOut">
              <a:rPr lang="en-GB" smtClean="0"/>
              <a:t>09/07/2026</a:t>
            </a:fld>
            <a:endParaRPr lang="en-GB"/>
          </a:p>
        </p:txBody>
      </p:sp>
      <p:sp>
        <p:nvSpPr>
          <p:cNvPr id="6" name="Footer Placeholder 5">
            <a:extLst>
              <a:ext uri="{FF2B5EF4-FFF2-40B4-BE49-F238E27FC236}">
                <a16:creationId xmlns:a16="http://schemas.microsoft.com/office/drawing/2014/main" id="{E1C72817-9FE8-44EF-B6BA-725B13B5AD3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3994FBB-F050-4574-A5C5-6E9A4859B3B7}"/>
              </a:ext>
            </a:extLst>
          </p:cNvPr>
          <p:cNvSpPr>
            <a:spLocks noGrp="1"/>
          </p:cNvSpPr>
          <p:nvPr>
            <p:ph type="sldNum" sz="quarter" idx="12"/>
          </p:nvPr>
        </p:nvSpPr>
        <p:spPr/>
        <p:txBody>
          <a:bodyPr/>
          <a:lstStyle/>
          <a:p>
            <a:fld id="{FC352118-944B-4C7F-9B12-F0CAEA0A3DA2}" type="slidenum">
              <a:rPr lang="en-GB" smtClean="0"/>
              <a:t>‹#›</a:t>
            </a:fld>
            <a:endParaRPr lang="en-GB"/>
          </a:p>
        </p:txBody>
      </p:sp>
    </p:spTree>
    <p:extLst>
      <p:ext uri="{BB962C8B-B14F-4D97-AF65-F5344CB8AC3E}">
        <p14:creationId xmlns:p14="http://schemas.microsoft.com/office/powerpoint/2010/main" val="41892846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C0887-768F-4B7C-BF61-D088CF038D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E617D6B-FE36-466E-9117-1B76C22E5B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AAC9639-3FBA-4B74-A6D6-989B30478E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2D54D8-3049-48C8-BAD0-DE6C3D0E0430}"/>
              </a:ext>
            </a:extLst>
          </p:cNvPr>
          <p:cNvSpPr>
            <a:spLocks noGrp="1"/>
          </p:cNvSpPr>
          <p:nvPr>
            <p:ph type="dt" sz="half" idx="10"/>
          </p:nvPr>
        </p:nvSpPr>
        <p:spPr/>
        <p:txBody>
          <a:bodyPr/>
          <a:lstStyle/>
          <a:p>
            <a:fld id="{EEFB27FA-DFEB-4ACF-917C-306542EE8ECB}" type="datetimeFigureOut">
              <a:rPr lang="en-GB" smtClean="0"/>
              <a:t>09/07/2026</a:t>
            </a:fld>
            <a:endParaRPr lang="en-GB"/>
          </a:p>
        </p:txBody>
      </p:sp>
      <p:sp>
        <p:nvSpPr>
          <p:cNvPr id="6" name="Footer Placeholder 5">
            <a:extLst>
              <a:ext uri="{FF2B5EF4-FFF2-40B4-BE49-F238E27FC236}">
                <a16:creationId xmlns:a16="http://schemas.microsoft.com/office/drawing/2014/main" id="{3A805E95-A722-4AA7-8D90-16FA249B0E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06D819C-6E52-4371-B161-257DA7BEFEBF}"/>
              </a:ext>
            </a:extLst>
          </p:cNvPr>
          <p:cNvSpPr>
            <a:spLocks noGrp="1"/>
          </p:cNvSpPr>
          <p:nvPr>
            <p:ph type="sldNum" sz="quarter" idx="12"/>
          </p:nvPr>
        </p:nvSpPr>
        <p:spPr/>
        <p:txBody>
          <a:bodyPr/>
          <a:lstStyle/>
          <a:p>
            <a:fld id="{FC352118-944B-4C7F-9B12-F0CAEA0A3DA2}" type="slidenum">
              <a:rPr lang="en-GB" smtClean="0"/>
              <a:t>‹#›</a:t>
            </a:fld>
            <a:endParaRPr lang="en-GB"/>
          </a:p>
        </p:txBody>
      </p:sp>
    </p:spTree>
    <p:extLst>
      <p:ext uri="{BB962C8B-B14F-4D97-AF65-F5344CB8AC3E}">
        <p14:creationId xmlns:p14="http://schemas.microsoft.com/office/powerpoint/2010/main" val="30046496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C1882-53A8-4D00-B7A7-19CE4F0648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63DB476-E3D8-45A2-AB30-82C777D6748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7C778B1-882B-4241-A9AC-5B530DC09B1E}"/>
              </a:ext>
            </a:extLst>
          </p:cNvPr>
          <p:cNvSpPr>
            <a:spLocks noGrp="1"/>
          </p:cNvSpPr>
          <p:nvPr>
            <p:ph type="dt" sz="half" idx="10"/>
          </p:nvPr>
        </p:nvSpPr>
        <p:spPr/>
        <p:txBody>
          <a:bodyPr/>
          <a:lstStyle/>
          <a:p>
            <a:fld id="{EEFB27FA-DFEB-4ACF-917C-306542EE8ECB}" type="datetimeFigureOut">
              <a:rPr lang="en-GB" smtClean="0"/>
              <a:t>09/07/2026</a:t>
            </a:fld>
            <a:endParaRPr lang="en-GB"/>
          </a:p>
        </p:txBody>
      </p:sp>
      <p:sp>
        <p:nvSpPr>
          <p:cNvPr id="5" name="Footer Placeholder 4">
            <a:extLst>
              <a:ext uri="{FF2B5EF4-FFF2-40B4-BE49-F238E27FC236}">
                <a16:creationId xmlns:a16="http://schemas.microsoft.com/office/drawing/2014/main" id="{62087A12-B53E-4B04-9422-7489401900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33854ED-29E3-44FC-8BD0-192A3778C7C7}"/>
              </a:ext>
            </a:extLst>
          </p:cNvPr>
          <p:cNvSpPr>
            <a:spLocks noGrp="1"/>
          </p:cNvSpPr>
          <p:nvPr>
            <p:ph type="sldNum" sz="quarter" idx="12"/>
          </p:nvPr>
        </p:nvSpPr>
        <p:spPr/>
        <p:txBody>
          <a:bodyPr/>
          <a:lstStyle/>
          <a:p>
            <a:fld id="{FC352118-944B-4C7F-9B12-F0CAEA0A3DA2}" type="slidenum">
              <a:rPr lang="en-GB" smtClean="0"/>
              <a:t>‹#›</a:t>
            </a:fld>
            <a:endParaRPr lang="en-GB"/>
          </a:p>
        </p:txBody>
      </p:sp>
    </p:spTree>
    <p:extLst>
      <p:ext uri="{BB962C8B-B14F-4D97-AF65-F5344CB8AC3E}">
        <p14:creationId xmlns:p14="http://schemas.microsoft.com/office/powerpoint/2010/main" val="28793081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AE0F04-48BA-43A5-8B98-EE656FBBE66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4C057A3-7D54-4520-980D-DB4C5AFDFA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1BE1C7-5298-4F99-8E51-12B962A74B78}"/>
              </a:ext>
            </a:extLst>
          </p:cNvPr>
          <p:cNvSpPr>
            <a:spLocks noGrp="1"/>
          </p:cNvSpPr>
          <p:nvPr>
            <p:ph type="dt" sz="half" idx="10"/>
          </p:nvPr>
        </p:nvSpPr>
        <p:spPr/>
        <p:txBody>
          <a:bodyPr/>
          <a:lstStyle/>
          <a:p>
            <a:fld id="{EEFB27FA-DFEB-4ACF-917C-306542EE8ECB}" type="datetimeFigureOut">
              <a:rPr lang="en-GB" smtClean="0"/>
              <a:t>09/07/2026</a:t>
            </a:fld>
            <a:endParaRPr lang="en-GB"/>
          </a:p>
        </p:txBody>
      </p:sp>
      <p:sp>
        <p:nvSpPr>
          <p:cNvPr id="5" name="Footer Placeholder 4">
            <a:extLst>
              <a:ext uri="{FF2B5EF4-FFF2-40B4-BE49-F238E27FC236}">
                <a16:creationId xmlns:a16="http://schemas.microsoft.com/office/drawing/2014/main" id="{A56A3E33-DE07-45EB-BFA2-8245CE2637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41FB2C7-559C-4F8C-AAD2-EB239E9D4975}"/>
              </a:ext>
            </a:extLst>
          </p:cNvPr>
          <p:cNvSpPr>
            <a:spLocks noGrp="1"/>
          </p:cNvSpPr>
          <p:nvPr>
            <p:ph type="sldNum" sz="quarter" idx="12"/>
          </p:nvPr>
        </p:nvSpPr>
        <p:spPr/>
        <p:txBody>
          <a:bodyPr/>
          <a:lstStyle/>
          <a:p>
            <a:fld id="{FC352118-944B-4C7F-9B12-F0CAEA0A3DA2}" type="slidenum">
              <a:rPr lang="en-GB" smtClean="0"/>
              <a:t>‹#›</a:t>
            </a:fld>
            <a:endParaRPr lang="en-GB"/>
          </a:p>
        </p:txBody>
      </p:sp>
    </p:spTree>
    <p:extLst>
      <p:ext uri="{BB962C8B-B14F-4D97-AF65-F5344CB8AC3E}">
        <p14:creationId xmlns:p14="http://schemas.microsoft.com/office/powerpoint/2010/main" val="2790721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6" name="TextBox 13"/>
          <p:cNvSpPr txBox="1">
            <a:spLocks noChangeArrowheads="1"/>
          </p:cNvSpPr>
          <p:nvPr userDrawn="1"/>
        </p:nvSpPr>
        <p:spPr bwMode="auto">
          <a:xfrm>
            <a:off x="0" y="5843788"/>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#ScamAware</a:t>
            </a:r>
          </a:p>
        </p:txBody>
      </p:sp>
      <p:sp>
        <p:nvSpPr>
          <p:cNvPr id="3" name="Content Placeholder 2"/>
          <p:cNvSpPr>
            <a:spLocks noGrp="1"/>
          </p:cNvSpPr>
          <p:nvPr>
            <p:ph idx="1"/>
          </p:nvPr>
        </p:nvSpPr>
        <p:spPr>
          <a:xfrm>
            <a:off x="503939" y="1701295"/>
            <a:ext cx="11277600" cy="4800599"/>
          </a:xfrm>
        </p:spPr>
        <p:txBody>
          <a:bodyPr/>
          <a:lstStyle>
            <a:lvl1pPr marL="0" indent="0">
              <a:buNone/>
              <a:defRPr sz="3200" b="1"/>
            </a:lvl1pPr>
            <a:lvl2pPr marL="742912" indent="-285736">
              <a:buFont typeface="Wingdings" panose="05000000000000000000" pitchFamily="2" charset="2"/>
              <a:buChar char="§"/>
              <a:defRPr/>
            </a:lvl2pPr>
          </a:lstStyle>
          <a:p>
            <a:pPr lvl="0"/>
            <a:r>
              <a:rPr lang="en-US"/>
              <a:t>Click to edit Master text styles</a:t>
            </a:r>
          </a:p>
          <a:p>
            <a:pPr lvl="1"/>
            <a:r>
              <a:rPr lang="en-US"/>
              <a:t>Second level</a:t>
            </a:r>
          </a:p>
        </p:txBody>
      </p:sp>
      <p:sp>
        <p:nvSpPr>
          <p:cNvPr id="2" name="Title 1"/>
          <p:cNvSpPr>
            <a:spLocks noGrp="1"/>
          </p:cNvSpPr>
          <p:nvPr>
            <p:ph type="title"/>
          </p:nvPr>
        </p:nvSpPr>
        <p:spPr>
          <a:xfrm>
            <a:off x="503939" y="274638"/>
            <a:ext cx="11484863" cy="1143000"/>
          </a:xfrm>
        </p:spPr>
        <p:txBody>
          <a:bodyPr>
            <a:normAutofit/>
          </a:bodyPr>
          <a:lstStyle>
            <a:lvl1pPr algn="l">
              <a:defRPr sz="4000" b="1"/>
            </a:lvl1pPr>
          </a:lstStyle>
          <a:p>
            <a:r>
              <a:rPr lang="en-US"/>
              <a:t>Click to edit Master title style</a:t>
            </a:r>
            <a:endParaRPr lang="en-GB"/>
          </a:p>
        </p:txBody>
      </p:sp>
      <p:sp>
        <p:nvSpPr>
          <p:cNvPr id="8" name="Rectangle 7"/>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pic>
        <p:nvPicPr>
          <p:cNvPr id="7"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06402" y="5867402"/>
            <a:ext cx="2100372" cy="759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descr="W:\Scams Team\Scams Team Documents\Logo\NST logo 15.jp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261601" y="5804850"/>
            <a:ext cx="1680192" cy="84402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3"/>
          <p:cNvSpPr txBox="1">
            <a:spLocks noChangeArrowheads="1"/>
          </p:cNvSpPr>
          <p:nvPr userDrawn="1"/>
        </p:nvSpPr>
        <p:spPr bwMode="auto">
          <a:xfrm>
            <a:off x="0" y="6198516"/>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www.friendsagainstscams.org.uk</a:t>
            </a:r>
          </a:p>
        </p:txBody>
      </p:sp>
      <p:sp>
        <p:nvSpPr>
          <p:cNvPr id="4" name="Rectangle 3">
            <a:extLst>
              <a:ext uri="{FF2B5EF4-FFF2-40B4-BE49-F238E27FC236}">
                <a16:creationId xmlns:a16="http://schemas.microsoft.com/office/drawing/2014/main" id="{249DB36D-967D-B4CF-851C-7F8B480097FA}"/>
              </a:ext>
            </a:extLst>
          </p:cNvPr>
          <p:cNvSpPr/>
          <p:nvPr userDrawn="1"/>
        </p:nvSpPr>
        <p:spPr>
          <a:xfrm>
            <a:off x="249939" y="1479607"/>
            <a:ext cx="11785600" cy="188358"/>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Tree>
    <p:extLst>
      <p:ext uri="{BB962C8B-B14F-4D97-AF65-F5344CB8AC3E}">
        <p14:creationId xmlns:p14="http://schemas.microsoft.com/office/powerpoint/2010/main" val="1560924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4"/>
            <a:ext cx="10363200" cy="1500187"/>
          </a:xfrm>
        </p:spPr>
        <p:txBody>
          <a:bodyPr anchor="b"/>
          <a:lstStyle>
            <a:lvl1pPr marL="0" indent="0">
              <a:buNone/>
              <a:defRPr sz="2000">
                <a:solidFill>
                  <a:schemeClr val="tx1">
                    <a:tint val="75000"/>
                  </a:schemeClr>
                </a:solidFill>
              </a:defRPr>
            </a:lvl1pPr>
            <a:lvl2pPr marL="457177" indent="0">
              <a:buNone/>
              <a:defRPr sz="1800">
                <a:solidFill>
                  <a:schemeClr val="tx1">
                    <a:tint val="75000"/>
                  </a:schemeClr>
                </a:solidFill>
              </a:defRPr>
            </a:lvl2pPr>
            <a:lvl3pPr marL="914353" indent="0">
              <a:buNone/>
              <a:defRPr sz="1600">
                <a:solidFill>
                  <a:schemeClr val="tx1">
                    <a:tint val="75000"/>
                  </a:schemeClr>
                </a:solidFill>
              </a:defRPr>
            </a:lvl3pPr>
            <a:lvl4pPr marL="1371530" indent="0">
              <a:buNone/>
              <a:defRPr sz="1400">
                <a:solidFill>
                  <a:schemeClr val="tx1">
                    <a:tint val="75000"/>
                  </a:schemeClr>
                </a:solidFill>
              </a:defRPr>
            </a:lvl4pPr>
            <a:lvl5pPr marL="1828706" indent="0">
              <a:buNone/>
              <a:defRPr sz="1400">
                <a:solidFill>
                  <a:schemeClr val="tx1">
                    <a:tint val="75000"/>
                  </a:schemeClr>
                </a:solidFill>
              </a:defRPr>
            </a:lvl5pPr>
            <a:lvl6pPr marL="2285883" indent="0">
              <a:buNone/>
              <a:defRPr sz="1400">
                <a:solidFill>
                  <a:schemeClr val="tx1">
                    <a:tint val="75000"/>
                  </a:schemeClr>
                </a:solidFill>
              </a:defRPr>
            </a:lvl6pPr>
            <a:lvl7pPr marL="2743060" indent="0">
              <a:buNone/>
              <a:defRPr sz="1400">
                <a:solidFill>
                  <a:schemeClr val="tx1">
                    <a:tint val="75000"/>
                  </a:schemeClr>
                </a:solidFill>
              </a:defRPr>
            </a:lvl7pPr>
            <a:lvl8pPr marL="3200236" indent="0">
              <a:buNone/>
              <a:defRPr sz="1400">
                <a:solidFill>
                  <a:schemeClr val="tx1">
                    <a:tint val="75000"/>
                  </a:schemeClr>
                </a:solidFill>
              </a:defRPr>
            </a:lvl8pPr>
            <a:lvl9pPr marL="365741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a:p>
        </p:txBody>
      </p:sp>
      <p:sp>
        <p:nvSpPr>
          <p:cNvPr id="15" name="Rectangle 14"/>
          <p:cNvSpPr/>
          <p:nvPr userDrawn="1"/>
        </p:nvSpPr>
        <p:spPr>
          <a:xfrm>
            <a:off x="0" y="0"/>
            <a:ext cx="1219200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
        <p:nvSpPr>
          <p:cNvPr id="14" name="Rectangle 13"/>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
        <p:nvSpPr>
          <p:cNvPr id="13" name="TextBox 13"/>
          <p:cNvSpPr txBox="1">
            <a:spLocks noChangeArrowheads="1"/>
          </p:cNvSpPr>
          <p:nvPr userDrawn="1"/>
        </p:nvSpPr>
        <p:spPr bwMode="auto">
          <a:xfrm>
            <a:off x="0" y="6198516"/>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www.friendsagainstscams.org.uk</a:t>
            </a:r>
          </a:p>
        </p:txBody>
      </p:sp>
      <p:sp>
        <p:nvSpPr>
          <p:cNvPr id="16" name="TextBox 13"/>
          <p:cNvSpPr txBox="1">
            <a:spLocks noChangeArrowheads="1"/>
          </p:cNvSpPr>
          <p:nvPr userDrawn="1"/>
        </p:nvSpPr>
        <p:spPr bwMode="auto">
          <a:xfrm>
            <a:off x="0" y="5843788"/>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#ScamAware</a:t>
            </a:r>
          </a:p>
        </p:txBody>
      </p:sp>
      <p:sp>
        <p:nvSpPr>
          <p:cNvPr id="7" name="Rectangle 6">
            <a:extLst>
              <a:ext uri="{FF2B5EF4-FFF2-40B4-BE49-F238E27FC236}">
                <a16:creationId xmlns:a16="http://schemas.microsoft.com/office/drawing/2014/main" id="{20337D96-4410-B2C8-D4A6-A3ACACEA1447}"/>
              </a:ext>
            </a:extLst>
          </p:cNvPr>
          <p:cNvSpPr/>
          <p:nvPr userDrawn="1"/>
        </p:nvSpPr>
        <p:spPr>
          <a:xfrm>
            <a:off x="203201" y="5532120"/>
            <a:ext cx="11785600" cy="188358"/>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Tree>
    <p:extLst>
      <p:ext uri="{BB962C8B-B14F-4D97-AF65-F5344CB8AC3E}">
        <p14:creationId xmlns:p14="http://schemas.microsoft.com/office/powerpoint/2010/main" val="213081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1"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2537435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1105696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4156582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47D5F9-D9BD-45F6-8102-8FE92ED275B1}" type="slidenum">
              <a:rPr lang="en-GB" smtClean="0"/>
              <a:pPr/>
              <a:t>‹#›</a:t>
            </a:fld>
            <a:endParaRPr lang="en-GB"/>
          </a:p>
        </p:txBody>
      </p:sp>
      <p:sp>
        <p:nvSpPr>
          <p:cNvPr id="7" name="Rectangle 6"/>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
        <p:nvSpPr>
          <p:cNvPr id="9" name="Title 1"/>
          <p:cNvSpPr>
            <a:spLocks noGrp="1"/>
          </p:cNvSpPr>
          <p:nvPr>
            <p:ph type="title"/>
          </p:nvPr>
        </p:nvSpPr>
        <p:spPr>
          <a:xfrm>
            <a:off x="503939" y="274638"/>
            <a:ext cx="11484863" cy="1143000"/>
          </a:xfrm>
        </p:spPr>
        <p:txBody>
          <a:bodyPr>
            <a:normAutofit/>
          </a:bodyPr>
          <a:lstStyle>
            <a:lvl1pPr algn="l">
              <a:defRPr sz="4000" b="1"/>
            </a:lvl1pPr>
          </a:lstStyle>
          <a:p>
            <a:r>
              <a:rPr lang="en-US"/>
              <a:t>Click to edit Master title style</a:t>
            </a:r>
            <a:endParaRPr lang="en-GB"/>
          </a:p>
        </p:txBody>
      </p:sp>
      <p:sp>
        <p:nvSpPr>
          <p:cNvPr id="8" name="Rectangle 7">
            <a:extLst>
              <a:ext uri="{FF2B5EF4-FFF2-40B4-BE49-F238E27FC236}">
                <a16:creationId xmlns:a16="http://schemas.microsoft.com/office/drawing/2014/main" id="{ECC192EC-4439-436A-40B9-6BA82751CAFF}"/>
              </a:ext>
            </a:extLst>
          </p:cNvPr>
          <p:cNvSpPr/>
          <p:nvPr userDrawn="1"/>
        </p:nvSpPr>
        <p:spPr>
          <a:xfrm>
            <a:off x="225601" y="1454663"/>
            <a:ext cx="11785600" cy="188358"/>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Tree>
    <p:extLst>
      <p:ext uri="{BB962C8B-B14F-4D97-AF65-F5344CB8AC3E}">
        <p14:creationId xmlns:p14="http://schemas.microsoft.com/office/powerpoint/2010/main" val="2591105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4" y="273053"/>
            <a:ext cx="68156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7F70F09-EDC9-4B1A-A029-AA60634E5C41}" type="datetimeFigureOut">
              <a:rPr lang="en-GB" smtClean="0"/>
              <a:pPr/>
              <a:t>09/07/2026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EDA8AE8-4436-4334-9A88-B511E18A2730}" type="slidenum">
              <a:rPr lang="en-GB" smtClean="0"/>
              <a:pPr/>
              <a:t>‹#›</a:t>
            </a:fld>
            <a:endParaRPr lang="en-GB"/>
          </a:p>
        </p:txBody>
      </p:sp>
    </p:spTree>
    <p:extLst>
      <p:ext uri="{BB962C8B-B14F-4D97-AF65-F5344CB8AC3E}">
        <p14:creationId xmlns:p14="http://schemas.microsoft.com/office/powerpoint/2010/main" val="262953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EA077B-3332-4948-A77B-4DBC00388F39}" type="datetimeFigureOut">
              <a:rPr lang="en-GB" smtClean="0"/>
              <a:pPr/>
              <a:t>09/07/2026</a:t>
            </a:fld>
            <a:endParaRPr lang="en-GB"/>
          </a:p>
        </p:txBody>
      </p:sp>
      <p:sp>
        <p:nvSpPr>
          <p:cNvPr id="5" name="Footer Placeholder 4"/>
          <p:cNvSpPr>
            <a:spLocks noGrp="1"/>
          </p:cNvSpPr>
          <p:nvPr>
            <p:ph type="ftr" sz="quarter" idx="3"/>
          </p:nvPr>
        </p:nvSpPr>
        <p:spPr>
          <a:xfrm>
            <a:off x="4165601"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47D5F9-D9BD-45F6-8102-8FE92ED275B1}" type="slidenum">
              <a:rPr lang="en-GB" smtClean="0"/>
              <a:pPr/>
              <a:t>‹#›</a:t>
            </a:fld>
            <a:endParaRPr lang="en-GB"/>
          </a:p>
        </p:txBody>
      </p:sp>
    </p:spTree>
    <p:extLst>
      <p:ext uri="{BB962C8B-B14F-4D97-AF65-F5344CB8AC3E}">
        <p14:creationId xmlns:p14="http://schemas.microsoft.com/office/powerpoint/2010/main" val="38619116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353" rtl="0" eaLnBrk="1" latinLnBrk="0" hangingPunct="1">
        <a:spcBef>
          <a:spcPct val="0"/>
        </a:spcBef>
        <a:buNone/>
        <a:defRPr sz="4400" kern="1200">
          <a:solidFill>
            <a:schemeClr val="tx1"/>
          </a:solidFill>
          <a:latin typeface="+mj-lt"/>
          <a:ea typeface="+mj-ea"/>
          <a:cs typeface="+mj-cs"/>
        </a:defRPr>
      </a:lvl1pPr>
    </p:titleStyle>
    <p:body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A79C3C-05BA-479D-8868-895D366921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98A1AF1-76B4-4E9A-9E2B-39FD258AAA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C1F4C6-A577-44AA-864A-533B76D171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FB27FA-DFEB-4ACF-917C-306542EE8ECB}" type="datetimeFigureOut">
              <a:rPr lang="en-GB" smtClean="0"/>
              <a:t>09/07/2026</a:t>
            </a:fld>
            <a:endParaRPr lang="en-GB"/>
          </a:p>
        </p:txBody>
      </p:sp>
      <p:sp>
        <p:nvSpPr>
          <p:cNvPr id="5" name="Footer Placeholder 4">
            <a:extLst>
              <a:ext uri="{FF2B5EF4-FFF2-40B4-BE49-F238E27FC236}">
                <a16:creationId xmlns:a16="http://schemas.microsoft.com/office/drawing/2014/main" id="{D8CE8C0C-19B5-43B5-80C3-D1A083405B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4FCA5FE-A3B7-44DC-AD87-E1B4B2F011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352118-944B-4C7F-9B12-F0CAEA0A3DA2}" type="slidenum">
              <a:rPr lang="en-GB" smtClean="0"/>
              <a:t>‹#›</a:t>
            </a:fld>
            <a:endParaRPr lang="en-GB"/>
          </a:p>
        </p:txBody>
      </p:sp>
      <p:sp>
        <p:nvSpPr>
          <p:cNvPr id="7" name="Rectangle 6">
            <a:extLst>
              <a:ext uri="{FF2B5EF4-FFF2-40B4-BE49-F238E27FC236}">
                <a16:creationId xmlns:a16="http://schemas.microsoft.com/office/drawing/2014/main" id="{BE01EA6E-07CA-44CF-8218-BE372EE4D131}"/>
              </a:ext>
            </a:extLst>
          </p:cNvPr>
          <p:cNvSpPr/>
          <p:nvPr userDrawn="1"/>
        </p:nvSpPr>
        <p:spPr>
          <a:xfrm>
            <a:off x="0" y="0"/>
            <a:ext cx="12192000" cy="136525"/>
          </a:xfrm>
          <a:prstGeom prst="rect">
            <a:avLst/>
          </a:prstGeom>
          <a:solidFill>
            <a:srgbClr val="0B5C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1E20DBDB-E6EE-41D3-B41C-288793B7C5E1}"/>
              </a:ext>
            </a:extLst>
          </p:cNvPr>
          <p:cNvSpPr/>
          <p:nvPr userDrawn="1"/>
        </p:nvSpPr>
        <p:spPr>
          <a:xfrm>
            <a:off x="0" y="6721475"/>
            <a:ext cx="12192000" cy="136524"/>
          </a:xfrm>
          <a:prstGeom prst="rect">
            <a:avLst/>
          </a:prstGeom>
          <a:solidFill>
            <a:srgbClr val="E73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0888249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6.xml"/><Relationship Id="rId7" Type="http://schemas.openxmlformats.org/officeDocument/2006/relationships/image" Target="../media/image3.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7.xml"/><Relationship Id="rId7" Type="http://schemas.openxmlformats.org/officeDocument/2006/relationships/image" Target="../media/image3.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8" Type="http://schemas.openxmlformats.org/officeDocument/2006/relationships/hyperlink" Target="https://revengepornhelpline.org.uk/" TargetMode="External"/><Relationship Id="rId3" Type="http://schemas.openxmlformats.org/officeDocument/2006/relationships/hyperlink" Target="https://www.friendsagainstscams.org.uk/become-a-friend" TargetMode="External"/><Relationship Id="rId7" Type="http://schemas.openxmlformats.org/officeDocument/2006/relationships/hyperlink" Target="mailto:friendsagainstscams@surreycc.gov.u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targetedhelp.com/contact-us" TargetMode="External"/><Relationship Id="rId5" Type="http://schemas.openxmlformats.org/officeDocument/2006/relationships/image" Target="../media/image4.png"/><Relationship Id="rId4" Type="http://schemas.openxmlformats.org/officeDocument/2006/relationships/image" Target="../media/image3.jpeg"/><Relationship Id="rId9" Type="http://schemas.openxmlformats.org/officeDocument/2006/relationships/hyperlink" Target="https://swgfl.org.uk/helplines/stopncii/?gad_source=1&amp;gad_campaignid=23152036738&amp;gclid=Cj0KCQjwjb3SBhDgARIsAMKiWzi2ZT2qD5yTmWKVLAmFQdSdBPYeukWhtK9wnORLWz7j3FnP6zdvN6QaAkcWEALw_wcB"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mailto:contact@targetedhelp.com" TargetMode="External"/><Relationship Id="rId3" Type="http://schemas.openxmlformats.org/officeDocument/2006/relationships/image" Target="../media/image9.png"/><Relationship Id="rId7" Type="http://schemas.openxmlformats.org/officeDocument/2006/relationships/hyperlink" Target="https://www.targetedhelp.com/student-support"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4.png"/><Relationship Id="rId4" Type="http://schemas.openxmlformats.org/officeDocument/2006/relationships/image" Target="../media/image10.png"/><Relationship Id="rId9"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1.xml"/><Relationship Id="rId7" Type="http://schemas.openxmlformats.org/officeDocument/2006/relationships/image" Target="../media/image3.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3.jpe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jpe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2.xml"/><Relationship Id="rId7" Type="http://schemas.openxmlformats.org/officeDocument/2006/relationships/image" Target="../media/image3.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Layout" Target="../diagrams/layout3.xml"/><Relationship Id="rId7" Type="http://schemas.openxmlformats.org/officeDocument/2006/relationships/hyperlink" Target="https://www.gov.uk/government/organisations/uk-visas-and-immigration" TargetMode="Externa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4.xml"/><Relationship Id="rId7" Type="http://schemas.openxmlformats.org/officeDocument/2006/relationships/image" Target="../media/image3.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5.xml"/><Relationship Id="rId7" Type="http://schemas.openxmlformats.org/officeDocument/2006/relationships/image" Target="../media/image3.jpe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347B9F-907D-5FDC-50B1-4AB7299D16CD}"/>
              </a:ext>
            </a:extLst>
          </p:cNvPr>
          <p:cNvSpPr>
            <a:spLocks noGrp="1"/>
          </p:cNvSpPr>
          <p:nvPr>
            <p:ph type="ctrTitle"/>
          </p:nvPr>
        </p:nvSpPr>
        <p:spPr>
          <a:xfrm>
            <a:off x="914400" y="2578483"/>
            <a:ext cx="10363200" cy="1470025"/>
          </a:xfrm>
        </p:spPr>
        <p:txBody>
          <a:bodyPr/>
          <a:lstStyle/>
          <a:p>
            <a:r>
              <a:rPr lang="en-GB" dirty="0"/>
              <a:t>Protecting International Students from Scams</a:t>
            </a:r>
          </a:p>
        </p:txBody>
      </p:sp>
      <p:sp>
        <p:nvSpPr>
          <p:cNvPr id="5" name="Subtitle 4">
            <a:extLst>
              <a:ext uri="{FF2B5EF4-FFF2-40B4-BE49-F238E27FC236}">
                <a16:creationId xmlns:a16="http://schemas.microsoft.com/office/drawing/2014/main" id="{68871A7C-3000-1665-94E0-0DAF82EF0A87}"/>
              </a:ext>
            </a:extLst>
          </p:cNvPr>
          <p:cNvSpPr>
            <a:spLocks noGrp="1"/>
          </p:cNvSpPr>
          <p:nvPr>
            <p:ph type="subTitle" idx="1"/>
          </p:nvPr>
        </p:nvSpPr>
        <p:spPr/>
        <p:txBody>
          <a:bodyPr/>
          <a:lstStyle/>
          <a:p>
            <a:r>
              <a:rPr lang="en-GB" dirty="0"/>
              <a:t>Insights and Strategies from Targeted Help</a:t>
            </a:r>
          </a:p>
        </p:txBody>
      </p:sp>
      <p:pic>
        <p:nvPicPr>
          <p:cNvPr id="8" name="Picture 7" descr="A logo for a company&#10;&#10;AI-generated content may be incorrect.">
            <a:extLst>
              <a:ext uri="{FF2B5EF4-FFF2-40B4-BE49-F238E27FC236}">
                <a16:creationId xmlns:a16="http://schemas.microsoft.com/office/drawing/2014/main" id="{D361C869-7297-DD13-8534-9D1E069BF7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411" y="218798"/>
            <a:ext cx="2192453" cy="1370515"/>
          </a:xfrm>
          <a:prstGeom prst="rect">
            <a:avLst/>
          </a:prstGeom>
        </p:spPr>
      </p:pic>
      <p:pic>
        <p:nvPicPr>
          <p:cNvPr id="9" name="Picture 8" descr="A red and white sign with blue text&#10;&#10;AI-generated content may be incorrect.">
            <a:extLst>
              <a:ext uri="{FF2B5EF4-FFF2-40B4-BE49-F238E27FC236}">
                <a16:creationId xmlns:a16="http://schemas.microsoft.com/office/drawing/2014/main" id="{4FDDC728-0154-5CDC-6D8E-AECAA9ADD7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846" y="517723"/>
            <a:ext cx="1455564" cy="772664"/>
          </a:xfrm>
          <a:prstGeom prst="rect">
            <a:avLst/>
          </a:prstGeom>
        </p:spPr>
      </p:pic>
      <p:pic>
        <p:nvPicPr>
          <p:cNvPr id="2056" name="Picture 8" descr="1,000+ Cartoon Thieves And Smartphone ...">
            <a:extLst>
              <a:ext uri="{FF2B5EF4-FFF2-40B4-BE49-F238E27FC236}">
                <a16:creationId xmlns:a16="http://schemas.microsoft.com/office/drawing/2014/main" id="{0AAC78A4-5F69-5518-9171-23621B72D8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9792" y="644935"/>
            <a:ext cx="2343150" cy="195262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Vector Cartoon Illustration Of Calling ...">
            <a:extLst>
              <a:ext uri="{FF2B5EF4-FFF2-40B4-BE49-F238E27FC236}">
                <a16:creationId xmlns:a16="http://schemas.microsoft.com/office/drawing/2014/main" id="{B5E761D2-D77F-9F61-572A-21DD4415B3F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015"/>
          <a:stretch>
            <a:fillRect/>
          </a:stretch>
        </p:blipFill>
        <p:spPr bwMode="auto">
          <a:xfrm>
            <a:off x="7504877" y="644935"/>
            <a:ext cx="1527213" cy="1933548"/>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Uk earth map hi-res stock photography ...">
            <a:extLst>
              <a:ext uri="{FF2B5EF4-FFF2-40B4-BE49-F238E27FC236}">
                <a16:creationId xmlns:a16="http://schemas.microsoft.com/office/drawing/2014/main" id="{DBB2C861-D413-BA48-BED8-74FA2EB6CE7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8917"/>
          <a:stretch>
            <a:fillRect/>
          </a:stretch>
        </p:blipFill>
        <p:spPr bwMode="auto">
          <a:xfrm>
            <a:off x="4940146" y="474299"/>
            <a:ext cx="2564731" cy="24975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ndian looking university student：超過 ...">
            <a:extLst>
              <a:ext uri="{FF2B5EF4-FFF2-40B4-BE49-F238E27FC236}">
                <a16:creationId xmlns:a16="http://schemas.microsoft.com/office/drawing/2014/main" id="{5FF8CADB-ABD4-42A4-8E1B-90E8186ED25D}"/>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3527" b="81643" l="20988" r="72840">
                        <a14:foregroundMark x1="36214" y1="28502" x2="34979" y2="14976"/>
                        <a14:foregroundMark x1="27160" y1="28502" x2="27160" y2="28502"/>
                        <a14:foregroundMark x1="21399" y1="19807" x2="21399" y2="19807"/>
                        <a14:foregroundMark x1="20988" y1="23188" x2="20988" y2="23188"/>
                        <a14:foregroundMark x1="21399" y1="17874" x2="21399" y2="17874"/>
                        <a14:foregroundMark x1="23457" y1="19324" x2="23457" y2="19324"/>
                        <a14:foregroundMark x1="45267" y1="81643" x2="45267" y2="81643"/>
                        <a14:foregroundMark x1="31276" y1="81159" x2="31276" y2="81159"/>
                        <a14:foregroundMark x1="63786" y1="20773" x2="63786" y2="20773"/>
                        <a14:foregroundMark x1="65432" y1="32367" x2="65432" y2="32367"/>
                        <a14:foregroundMark x1="64198" y1="28986" x2="64198" y2="28986"/>
                        <a14:foregroundMark x1="60494" y1="31884" x2="60494" y2="31884"/>
                        <a14:foregroundMark x1="60082" y1="32367" x2="60082" y2="32367"/>
                        <a14:foregroundMark x1="59259" y1="34300" x2="59259" y2="34300"/>
                        <a14:foregroundMark x1="57202" y1="33816" x2="57202" y2="33816"/>
                        <a14:foregroundMark x1="56379" y1="33816" x2="56379" y2="33816"/>
                        <a14:foregroundMark x1="64609" y1="44928" x2="64609" y2="44928"/>
                        <a14:foregroundMark x1="66667" y1="42512" x2="66667" y2="42512"/>
                        <a14:foregroundMark x1="69547" y1="33816" x2="69547" y2="33816"/>
                        <a14:foregroundMark x1="72840" y1="33816" x2="72840" y2="33816"/>
                        <a14:foregroundMark x1="62551" y1="43478" x2="62551" y2="43478"/>
                        <a14:foregroundMark x1="60905" y1="44444" x2="60905" y2="44444"/>
                        <a14:foregroundMark x1="60082" y1="44928" x2="60082" y2="44928"/>
                        <a14:foregroundMark x1="34979" y1="13527" x2="34979" y2="13527"/>
                      </a14:backgroundRemoval>
                    </a14:imgEffect>
                  </a14:imgLayer>
                </a14:imgProps>
              </a:ext>
              <a:ext uri="{28A0092B-C50C-407E-A947-70E740481C1C}">
                <a14:useLocalDpi xmlns:a14="http://schemas.microsoft.com/office/drawing/2010/main" val="0"/>
              </a:ext>
            </a:extLst>
          </a:blip>
          <a:srcRect l="17341" t="7813" r="24350" b="13145"/>
          <a:stretch>
            <a:fillRect/>
          </a:stretch>
        </p:blipFill>
        <p:spPr bwMode="auto">
          <a:xfrm>
            <a:off x="5924240" y="1157930"/>
            <a:ext cx="498901" cy="56511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logo for a company&#10;&#10;AI-generated content may be incorrect.">
            <a:extLst>
              <a:ext uri="{FF2B5EF4-FFF2-40B4-BE49-F238E27FC236}">
                <a16:creationId xmlns:a16="http://schemas.microsoft.com/office/drawing/2014/main" id="{BC5CB52D-2F21-4C26-897F-4537987F2F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0" y="218798"/>
            <a:ext cx="2068864" cy="1293259"/>
          </a:xfrm>
          <a:prstGeom prst="rect">
            <a:avLst/>
          </a:prstGeom>
        </p:spPr>
      </p:pic>
    </p:spTree>
    <p:extLst>
      <p:ext uri="{BB962C8B-B14F-4D97-AF65-F5344CB8AC3E}">
        <p14:creationId xmlns:p14="http://schemas.microsoft.com/office/powerpoint/2010/main" val="2886468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85F1B-61C7-242A-6498-F2EDE401C12C}"/>
            </a:ext>
          </a:extLst>
        </p:cNvPr>
        <p:cNvGrpSpPr/>
        <p:nvPr/>
      </p:nvGrpSpPr>
      <p:grpSpPr>
        <a:xfrm>
          <a:off x="0" y="0"/>
          <a:ext cx="0" cy="0"/>
          <a:chOff x="0" y="0"/>
          <a:chExt cx="0" cy="0"/>
        </a:xfrm>
      </p:grpSpPr>
      <p:graphicFrame>
        <p:nvGraphicFramePr>
          <p:cNvPr id="6" name="Content Placeholder 1">
            <a:extLst>
              <a:ext uri="{FF2B5EF4-FFF2-40B4-BE49-F238E27FC236}">
                <a16:creationId xmlns:a16="http://schemas.microsoft.com/office/drawing/2014/main" id="{6EF02A9E-8619-7533-386F-41A0C2BA24E6}"/>
              </a:ext>
            </a:extLst>
          </p:cNvPr>
          <p:cNvGraphicFramePr>
            <a:graphicFrameLocks/>
          </p:cNvGraphicFramePr>
          <p:nvPr>
            <p:extLst>
              <p:ext uri="{D42A27DB-BD31-4B8C-83A1-F6EECF244321}">
                <p14:modId xmlns:p14="http://schemas.microsoft.com/office/powerpoint/2010/main" val="572480023"/>
              </p:ext>
            </p:extLst>
          </p:nvPr>
        </p:nvGraphicFramePr>
        <p:xfrm>
          <a:off x="2859531" y="1417638"/>
          <a:ext cx="6265677" cy="28614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23AE1484-554E-BE57-8DB9-FB1AAA151558}"/>
              </a:ext>
            </a:extLst>
          </p:cNvPr>
          <p:cNvSpPr txBox="1"/>
          <p:nvPr/>
        </p:nvSpPr>
        <p:spPr>
          <a:xfrm>
            <a:off x="323992" y="4343400"/>
            <a:ext cx="11544016" cy="1200329"/>
          </a:xfrm>
          <a:prstGeom prst="rect">
            <a:avLst/>
          </a:prstGeom>
          <a:noFill/>
        </p:spPr>
        <p:txBody>
          <a:bodyPr wrap="square" rtlCol="0">
            <a:spAutoFit/>
          </a:bodyPr>
          <a:lstStyle/>
          <a:p>
            <a:pPr algn="ctr"/>
            <a:r>
              <a:rPr lang="en-GB" dirty="0"/>
              <a:t>Emails or calls pretending to be from banks or HMRC asking for personal and financial details. Scam messages used to be easy to spot from poor English. AI now writes perfect messages, in English and in your own language. A well-written message, in any language, proves nothing. To avoid these scams, don’t click on unknown links. Use official apps and portals for banks, HMRC, and university services by going directly to the official app or website. </a:t>
            </a:r>
          </a:p>
        </p:txBody>
      </p:sp>
      <p:pic>
        <p:nvPicPr>
          <p:cNvPr id="4" name="Picture 3" descr="A logo for a company&#10;&#10;AI-generated content may be incorrect.">
            <a:extLst>
              <a:ext uri="{FF2B5EF4-FFF2-40B4-BE49-F238E27FC236}">
                <a16:creationId xmlns:a16="http://schemas.microsoft.com/office/drawing/2014/main" id="{5746FA6D-8584-B71F-5898-EF39CF25BD1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06000" y="218798"/>
            <a:ext cx="2068864" cy="1293259"/>
          </a:xfrm>
          <a:prstGeom prst="rect">
            <a:avLst/>
          </a:prstGeom>
        </p:spPr>
      </p:pic>
      <p:pic>
        <p:nvPicPr>
          <p:cNvPr id="5" name="Picture 4" descr="A red and white sign with blue text&#10;&#10;AI-generated content may be incorrect.">
            <a:extLst>
              <a:ext uri="{FF2B5EF4-FFF2-40B4-BE49-F238E27FC236}">
                <a16:creationId xmlns:a16="http://schemas.microsoft.com/office/drawing/2014/main" id="{F51F9926-FFB9-2ACA-3C0F-23B18E93C34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3846" y="517723"/>
            <a:ext cx="1455564" cy="772664"/>
          </a:xfrm>
          <a:prstGeom prst="rect">
            <a:avLst/>
          </a:prstGeom>
        </p:spPr>
      </p:pic>
      <p:sp>
        <p:nvSpPr>
          <p:cNvPr id="11" name="Title 1">
            <a:extLst>
              <a:ext uri="{FF2B5EF4-FFF2-40B4-BE49-F238E27FC236}">
                <a16:creationId xmlns:a16="http://schemas.microsoft.com/office/drawing/2014/main" id="{A2CCFEA1-015D-4D70-C9FB-443ED9B0F65D}"/>
              </a:ext>
            </a:extLst>
          </p:cNvPr>
          <p:cNvSpPr>
            <a:spLocks noGrp="1"/>
          </p:cNvSpPr>
          <p:nvPr>
            <p:ph type="title"/>
          </p:nvPr>
        </p:nvSpPr>
        <p:spPr>
          <a:xfrm>
            <a:off x="1937657" y="274638"/>
            <a:ext cx="7968343" cy="1143000"/>
          </a:xfrm>
        </p:spPr>
        <p:txBody>
          <a:bodyPr>
            <a:normAutofit fontScale="90000"/>
          </a:bodyPr>
          <a:lstStyle/>
          <a:p>
            <a:pPr algn="ctr"/>
            <a:r>
              <a:rPr lang="en-GB" dirty="0"/>
              <a:t>Top 5 Scams Targeting International Students in the UK</a:t>
            </a:r>
          </a:p>
        </p:txBody>
      </p:sp>
    </p:spTree>
    <p:extLst>
      <p:ext uri="{BB962C8B-B14F-4D97-AF65-F5344CB8AC3E}">
        <p14:creationId xmlns:p14="http://schemas.microsoft.com/office/powerpoint/2010/main" val="8818912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8136A-7DE0-0EF1-1E86-AAFE9E375C4C}"/>
            </a:ext>
          </a:extLst>
        </p:cNvPr>
        <p:cNvGrpSpPr/>
        <p:nvPr/>
      </p:nvGrpSpPr>
      <p:grpSpPr>
        <a:xfrm>
          <a:off x="0" y="0"/>
          <a:ext cx="0" cy="0"/>
          <a:chOff x="0" y="0"/>
          <a:chExt cx="0" cy="0"/>
        </a:xfrm>
      </p:grpSpPr>
      <p:graphicFrame>
        <p:nvGraphicFramePr>
          <p:cNvPr id="6" name="Content Placeholder 1">
            <a:extLst>
              <a:ext uri="{FF2B5EF4-FFF2-40B4-BE49-F238E27FC236}">
                <a16:creationId xmlns:a16="http://schemas.microsoft.com/office/drawing/2014/main" id="{D350240C-D175-7A1E-83F2-0A6481143B2B}"/>
              </a:ext>
            </a:extLst>
          </p:cNvPr>
          <p:cNvGraphicFramePr>
            <a:graphicFrameLocks/>
          </p:cNvGraphicFramePr>
          <p:nvPr>
            <p:extLst>
              <p:ext uri="{D42A27DB-BD31-4B8C-83A1-F6EECF244321}">
                <p14:modId xmlns:p14="http://schemas.microsoft.com/office/powerpoint/2010/main" val="3369627105"/>
              </p:ext>
            </p:extLst>
          </p:nvPr>
        </p:nvGraphicFramePr>
        <p:xfrm>
          <a:off x="2859531" y="1417638"/>
          <a:ext cx="6265677" cy="28614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591800EC-BD9D-D461-46F4-F885D08F6092}"/>
              </a:ext>
            </a:extLst>
          </p:cNvPr>
          <p:cNvSpPr txBox="1"/>
          <p:nvPr/>
        </p:nvSpPr>
        <p:spPr>
          <a:xfrm>
            <a:off x="323992" y="4352544"/>
            <a:ext cx="11544016" cy="1477328"/>
          </a:xfrm>
          <a:prstGeom prst="rect">
            <a:avLst/>
          </a:prstGeom>
          <a:noFill/>
        </p:spPr>
        <p:txBody>
          <a:bodyPr wrap="square" rtlCol="0">
            <a:spAutoFit/>
          </a:bodyPr>
          <a:lstStyle/>
          <a:p>
            <a:pPr algn="ctr"/>
            <a:r>
              <a:rPr lang="en-GB" dirty="0"/>
              <a:t>Students are promised fake part-time jobs that require upfront “processing” or “training” fees. Criminals use AI to create realistic recruiter profiles, professional job adverts, and even video interviews. A polished process is not proof of a real job. To avoid these scams, understand that legitimate UK jobs don’t require fees to apply. Report suspicious ads to your university’s career service. The rule stands: no legitimate UK job charges a fee.</a:t>
            </a:r>
            <a:br>
              <a:rPr lang="en-GB" dirty="0"/>
            </a:br>
            <a:endParaRPr lang="en-GB" dirty="0"/>
          </a:p>
        </p:txBody>
      </p:sp>
      <p:pic>
        <p:nvPicPr>
          <p:cNvPr id="4" name="Picture 3" descr="A logo for a company&#10;&#10;AI-generated content may be incorrect.">
            <a:extLst>
              <a:ext uri="{FF2B5EF4-FFF2-40B4-BE49-F238E27FC236}">
                <a16:creationId xmlns:a16="http://schemas.microsoft.com/office/drawing/2014/main" id="{A43A68EE-6537-2F50-FA20-AAC81128A18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06000" y="218798"/>
            <a:ext cx="2068864" cy="1293259"/>
          </a:xfrm>
          <a:prstGeom prst="rect">
            <a:avLst/>
          </a:prstGeom>
        </p:spPr>
      </p:pic>
      <p:pic>
        <p:nvPicPr>
          <p:cNvPr id="5" name="Picture 4" descr="A red and white sign with blue text&#10;&#10;AI-generated content may be incorrect.">
            <a:extLst>
              <a:ext uri="{FF2B5EF4-FFF2-40B4-BE49-F238E27FC236}">
                <a16:creationId xmlns:a16="http://schemas.microsoft.com/office/drawing/2014/main" id="{2AB5B4B0-1CCB-CFBA-F9E5-B320B03B700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3846" y="517723"/>
            <a:ext cx="1455564" cy="772664"/>
          </a:xfrm>
          <a:prstGeom prst="rect">
            <a:avLst/>
          </a:prstGeom>
        </p:spPr>
      </p:pic>
      <p:sp>
        <p:nvSpPr>
          <p:cNvPr id="11" name="Title 1">
            <a:extLst>
              <a:ext uri="{FF2B5EF4-FFF2-40B4-BE49-F238E27FC236}">
                <a16:creationId xmlns:a16="http://schemas.microsoft.com/office/drawing/2014/main" id="{45AE5357-6167-037B-6FFE-E7CD398AE8F6}"/>
              </a:ext>
            </a:extLst>
          </p:cNvPr>
          <p:cNvSpPr>
            <a:spLocks noGrp="1"/>
          </p:cNvSpPr>
          <p:nvPr>
            <p:ph type="title"/>
          </p:nvPr>
        </p:nvSpPr>
        <p:spPr>
          <a:xfrm>
            <a:off x="1937657" y="274638"/>
            <a:ext cx="7968343" cy="1143000"/>
          </a:xfrm>
        </p:spPr>
        <p:txBody>
          <a:bodyPr>
            <a:normAutofit fontScale="90000"/>
          </a:bodyPr>
          <a:lstStyle/>
          <a:p>
            <a:pPr algn="ctr"/>
            <a:r>
              <a:rPr lang="en-GB" dirty="0"/>
              <a:t>Top 5 Scams Targeting International Students in the UK</a:t>
            </a:r>
          </a:p>
        </p:txBody>
      </p:sp>
    </p:spTree>
    <p:extLst>
      <p:ext uri="{BB962C8B-B14F-4D97-AF65-F5344CB8AC3E}">
        <p14:creationId xmlns:p14="http://schemas.microsoft.com/office/powerpoint/2010/main" val="26096221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C3DDD-027A-8CA6-4D4E-238CEB878F40}"/>
              </a:ext>
            </a:extLst>
          </p:cNvPr>
          <p:cNvSpPr>
            <a:spLocks noGrp="1"/>
          </p:cNvSpPr>
          <p:nvPr>
            <p:ph type="title"/>
          </p:nvPr>
        </p:nvSpPr>
        <p:spPr/>
        <p:txBody>
          <a:bodyPr/>
          <a:lstStyle/>
          <a:p>
            <a:pPr algn="ctr"/>
            <a:r>
              <a:rPr lang="en-GB" dirty="0"/>
              <a:t>More Ways to Stay Safe From Scams</a:t>
            </a:r>
          </a:p>
        </p:txBody>
      </p:sp>
      <p:sp>
        <p:nvSpPr>
          <p:cNvPr id="3" name="TextBox 2">
            <a:extLst>
              <a:ext uri="{FF2B5EF4-FFF2-40B4-BE49-F238E27FC236}">
                <a16:creationId xmlns:a16="http://schemas.microsoft.com/office/drawing/2014/main" id="{F2419940-168E-4A3A-09C9-3B02F563494D}"/>
              </a:ext>
            </a:extLst>
          </p:cNvPr>
          <p:cNvSpPr txBox="1"/>
          <p:nvPr/>
        </p:nvSpPr>
        <p:spPr>
          <a:xfrm>
            <a:off x="566928" y="1660723"/>
            <a:ext cx="5330952" cy="1200329"/>
          </a:xfrm>
          <a:prstGeom prst="rect">
            <a:avLst/>
          </a:prstGeom>
          <a:noFill/>
        </p:spPr>
        <p:txBody>
          <a:bodyPr wrap="square" rtlCol="0">
            <a:spAutoFit/>
          </a:bodyPr>
          <a:lstStyle/>
          <a:p>
            <a:r>
              <a:rPr lang="en-GB" dirty="0"/>
              <a:t>If you have made a payment in response to a scam, </a:t>
            </a:r>
            <a:r>
              <a:rPr lang="en-GB" b="1" dirty="0"/>
              <a:t>contact your bank</a:t>
            </a:r>
            <a:r>
              <a:rPr lang="en-GB" dirty="0"/>
              <a:t> as soon as possible as they may be able to recover some of your money and will refund you in certain circumstances.</a:t>
            </a:r>
          </a:p>
        </p:txBody>
      </p:sp>
      <p:sp>
        <p:nvSpPr>
          <p:cNvPr id="4" name="TextBox 3">
            <a:extLst>
              <a:ext uri="{FF2B5EF4-FFF2-40B4-BE49-F238E27FC236}">
                <a16:creationId xmlns:a16="http://schemas.microsoft.com/office/drawing/2014/main" id="{00625342-F87E-697A-A91F-65F4DBA8AF93}"/>
              </a:ext>
            </a:extLst>
          </p:cNvPr>
          <p:cNvSpPr txBox="1"/>
          <p:nvPr/>
        </p:nvSpPr>
        <p:spPr>
          <a:xfrm>
            <a:off x="6922008" y="4030504"/>
            <a:ext cx="4660394" cy="1477328"/>
          </a:xfrm>
          <a:prstGeom prst="rect">
            <a:avLst/>
          </a:prstGeom>
          <a:noFill/>
        </p:spPr>
        <p:txBody>
          <a:bodyPr wrap="square" rtlCol="0">
            <a:spAutoFit/>
          </a:bodyPr>
          <a:lstStyle/>
          <a:p>
            <a:r>
              <a:rPr lang="en-GB" dirty="0"/>
              <a:t>Complete the Friends Against Scams training to become a Friend and learn ways to stay safe and recognise scams. Click here to access the training and videos: </a:t>
            </a:r>
            <a:r>
              <a:rPr lang="en-GB" dirty="0">
                <a:hlinkClick r:id="rId3"/>
              </a:rPr>
              <a:t>Friends Against Scams - Become a Friend</a:t>
            </a:r>
            <a:endParaRPr lang="en-GB" dirty="0"/>
          </a:p>
        </p:txBody>
      </p:sp>
      <p:pic>
        <p:nvPicPr>
          <p:cNvPr id="7" name="Picture 6" descr="A logo for a company&#10;&#10;AI-generated content may be incorrect.">
            <a:extLst>
              <a:ext uri="{FF2B5EF4-FFF2-40B4-BE49-F238E27FC236}">
                <a16:creationId xmlns:a16="http://schemas.microsoft.com/office/drawing/2014/main" id="{658FFD0D-E440-49AD-F001-EF3733DC00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6000" y="218798"/>
            <a:ext cx="2068864" cy="1293259"/>
          </a:xfrm>
          <a:prstGeom prst="rect">
            <a:avLst/>
          </a:prstGeom>
        </p:spPr>
      </p:pic>
      <p:pic>
        <p:nvPicPr>
          <p:cNvPr id="8" name="Picture 7" descr="A red and white sign with blue text&#10;&#10;AI-generated content may be incorrect.">
            <a:extLst>
              <a:ext uri="{FF2B5EF4-FFF2-40B4-BE49-F238E27FC236}">
                <a16:creationId xmlns:a16="http://schemas.microsoft.com/office/drawing/2014/main" id="{49C8507A-F572-73AA-0BFF-67AE01F225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3846" y="517723"/>
            <a:ext cx="1455564" cy="772664"/>
          </a:xfrm>
          <a:prstGeom prst="rect">
            <a:avLst/>
          </a:prstGeom>
        </p:spPr>
      </p:pic>
      <p:sp>
        <p:nvSpPr>
          <p:cNvPr id="10" name="TextBox 9">
            <a:extLst>
              <a:ext uri="{FF2B5EF4-FFF2-40B4-BE49-F238E27FC236}">
                <a16:creationId xmlns:a16="http://schemas.microsoft.com/office/drawing/2014/main" id="{97332843-A8F5-98E2-C610-EC8C9EA2E97B}"/>
              </a:ext>
            </a:extLst>
          </p:cNvPr>
          <p:cNvSpPr txBox="1"/>
          <p:nvPr/>
        </p:nvSpPr>
        <p:spPr>
          <a:xfrm>
            <a:off x="6922008" y="1555777"/>
            <a:ext cx="4660394" cy="2308324"/>
          </a:xfrm>
          <a:prstGeom prst="rect">
            <a:avLst/>
          </a:prstGeom>
          <a:noFill/>
        </p:spPr>
        <p:txBody>
          <a:bodyPr wrap="square" rtlCol="0">
            <a:spAutoFit/>
          </a:bodyPr>
          <a:lstStyle/>
          <a:p>
            <a:r>
              <a:rPr lang="en-GB" dirty="0"/>
              <a:t>Contact Targeted help to receive specific support if you or a friend have been a victim of fraud and scams in the UK: </a:t>
            </a:r>
            <a:r>
              <a:rPr lang="en-GB" dirty="0">
                <a:hlinkClick r:id="rId6"/>
              </a:rPr>
              <a:t>General 3 — Targeted Help</a:t>
            </a:r>
            <a:endParaRPr lang="en-GB" dirty="0"/>
          </a:p>
          <a:p>
            <a:endParaRPr lang="en-GB" dirty="0"/>
          </a:p>
          <a:p>
            <a:r>
              <a:rPr lang="en-GB" dirty="0"/>
              <a:t>Contact the Friends Against Scams team if you have any questions, or just want to learn more at </a:t>
            </a:r>
            <a:r>
              <a:rPr lang="en-GB" dirty="0">
                <a:hlinkClick r:id="rId7"/>
              </a:rPr>
              <a:t>friendsagainstscams@surreycc.gov.uk</a:t>
            </a:r>
            <a:r>
              <a:rPr lang="en-GB" dirty="0"/>
              <a:t> </a:t>
            </a:r>
          </a:p>
        </p:txBody>
      </p:sp>
      <p:sp>
        <p:nvSpPr>
          <p:cNvPr id="5" name="TextBox 4">
            <a:extLst>
              <a:ext uri="{FF2B5EF4-FFF2-40B4-BE49-F238E27FC236}">
                <a16:creationId xmlns:a16="http://schemas.microsoft.com/office/drawing/2014/main" id="{2C5BD1C4-20DF-A980-E308-C2049DDBE45B}"/>
              </a:ext>
            </a:extLst>
          </p:cNvPr>
          <p:cNvSpPr txBox="1"/>
          <p:nvPr/>
        </p:nvSpPr>
        <p:spPr>
          <a:xfrm>
            <a:off x="566928" y="3125437"/>
            <a:ext cx="4937760" cy="2031325"/>
          </a:xfrm>
          <a:prstGeom prst="rect">
            <a:avLst/>
          </a:prstGeom>
          <a:noFill/>
        </p:spPr>
        <p:txBody>
          <a:bodyPr wrap="square" rtlCol="0">
            <a:spAutoFit/>
          </a:bodyPr>
          <a:lstStyle/>
          <a:p>
            <a:r>
              <a:rPr lang="en-GB" dirty="0"/>
              <a:t>If anyone threatens to share intimate images of you, real or AI-faked, do not pay and do not reply. Free confidential help is available at: </a:t>
            </a:r>
            <a:r>
              <a:rPr lang="en-GB" dirty="0">
                <a:hlinkClick r:id="rId8"/>
              </a:rPr>
              <a:t>Revenge Porn Helpline - 0345 6000 459 | Revenge Porn Helpline </a:t>
            </a:r>
            <a:r>
              <a:rPr lang="en-GB" dirty="0"/>
              <a:t>and </a:t>
            </a:r>
            <a:r>
              <a:rPr lang="en-GB" dirty="0">
                <a:hlinkClick r:id="rId9"/>
              </a:rPr>
              <a:t>StopNCII.org - Stop Non-Consensual Intimate Image Abuse | </a:t>
            </a:r>
            <a:r>
              <a:rPr lang="en-GB" dirty="0" err="1">
                <a:hlinkClick r:id="rId9"/>
              </a:rPr>
              <a:t>SWGfL</a:t>
            </a:r>
            <a:r>
              <a:rPr lang="en-GB" dirty="0"/>
              <a:t>. It is not your fault, and it is a crime.</a:t>
            </a:r>
          </a:p>
        </p:txBody>
      </p:sp>
    </p:spTree>
    <p:extLst>
      <p:ext uri="{BB962C8B-B14F-4D97-AF65-F5344CB8AC3E}">
        <p14:creationId xmlns:p14="http://schemas.microsoft.com/office/powerpoint/2010/main" val="31185913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7CD78-85F3-8F39-B59F-D1221246AA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82EE3E-CC58-91A8-7475-419F50FE8E70}"/>
              </a:ext>
            </a:extLst>
          </p:cNvPr>
          <p:cNvSpPr>
            <a:spLocks noGrp="1"/>
          </p:cNvSpPr>
          <p:nvPr>
            <p:ph type="title"/>
          </p:nvPr>
        </p:nvSpPr>
        <p:spPr/>
        <p:txBody>
          <a:bodyPr>
            <a:normAutofit/>
          </a:bodyPr>
          <a:lstStyle/>
          <a:p>
            <a:pPr algn="ctr"/>
            <a:r>
              <a:rPr lang="en-GB" dirty="0"/>
              <a:t>Call to Action from Targeted Help</a:t>
            </a:r>
          </a:p>
        </p:txBody>
      </p:sp>
      <p:sp>
        <p:nvSpPr>
          <p:cNvPr id="10" name="Rectangle 20">
            <a:extLst>
              <a:ext uri="{FF2B5EF4-FFF2-40B4-BE49-F238E27FC236}">
                <a16:creationId xmlns:a16="http://schemas.microsoft.com/office/drawing/2014/main" id="{F6F54F49-E667-2896-ADB5-AB0DE6652DA8}"/>
              </a:ext>
            </a:extLst>
          </p:cNvPr>
          <p:cNvSpPr>
            <a:spLocks noChangeArrowheads="1"/>
          </p:cNvSpPr>
          <p:nvPr/>
        </p:nvSpPr>
        <p:spPr bwMode="auto">
          <a:xfrm>
            <a:off x="609598" y="109728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pSp>
        <p:nvGrpSpPr>
          <p:cNvPr id="20" name="Group 19">
            <a:extLst>
              <a:ext uri="{FF2B5EF4-FFF2-40B4-BE49-F238E27FC236}">
                <a16:creationId xmlns:a16="http://schemas.microsoft.com/office/drawing/2014/main" id="{1BCC590E-CFBD-4A26-672E-3E1EC0422010}"/>
              </a:ext>
            </a:extLst>
          </p:cNvPr>
          <p:cNvGrpSpPr/>
          <p:nvPr/>
        </p:nvGrpSpPr>
        <p:grpSpPr>
          <a:xfrm>
            <a:off x="4182616" y="1216152"/>
            <a:ext cx="5045963" cy="4078223"/>
            <a:chOff x="609598" y="1097280"/>
            <a:chExt cx="4319018" cy="4290078"/>
          </a:xfrm>
        </p:grpSpPr>
        <p:pic>
          <p:nvPicPr>
            <p:cNvPr id="3091" name="Picture 6" descr="📌">
              <a:extLst>
                <a:ext uri="{FF2B5EF4-FFF2-40B4-BE49-F238E27FC236}">
                  <a16:creationId xmlns:a16="http://schemas.microsoft.com/office/drawing/2014/main" id="{CE86595F-9DBF-9432-A017-856F20A298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598" y="1097280"/>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5" descr="✅">
              <a:extLst>
                <a:ext uri="{FF2B5EF4-FFF2-40B4-BE49-F238E27FC236}">
                  <a16:creationId xmlns:a16="http://schemas.microsoft.com/office/drawing/2014/main" id="{5006AC4F-E8DD-EC2D-4800-57CFBD1C1F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598" y="1811068"/>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3089" name="Picture 4" descr="✅">
              <a:extLst>
                <a:ext uri="{FF2B5EF4-FFF2-40B4-BE49-F238E27FC236}">
                  <a16:creationId xmlns:a16="http://schemas.microsoft.com/office/drawing/2014/main" id="{25BAD634-38F8-FF81-ABF2-C4F9259E09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598" y="2510473"/>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3" descr="✅">
              <a:extLst>
                <a:ext uri="{FF2B5EF4-FFF2-40B4-BE49-F238E27FC236}">
                  <a16:creationId xmlns:a16="http://schemas.microsoft.com/office/drawing/2014/main" id="{E8345C5C-5FC2-677D-A9C5-3956259069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598" y="3204749"/>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3087" name="Picture 2" descr="🔗">
              <a:extLst>
                <a:ext uri="{FF2B5EF4-FFF2-40B4-BE49-F238E27FC236}">
                  <a16:creationId xmlns:a16="http://schemas.microsoft.com/office/drawing/2014/main" id="{D4747CFA-EC80-709F-51EA-8F813D05B3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598" y="3917759"/>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 descr="📞">
              <a:extLst>
                <a:ext uri="{FF2B5EF4-FFF2-40B4-BE49-F238E27FC236}">
                  <a16:creationId xmlns:a16="http://schemas.microsoft.com/office/drawing/2014/main" id="{7076F619-66C5-ACD4-63C9-9CF0EA74C4C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598" y="4645152"/>
              <a:ext cx="685800" cy="6858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21">
              <a:extLst>
                <a:ext uri="{FF2B5EF4-FFF2-40B4-BE49-F238E27FC236}">
                  <a16:creationId xmlns:a16="http://schemas.microsoft.com/office/drawing/2014/main" id="{741E847E-7EF3-23CA-2E82-DA1EF7738AB3}"/>
                </a:ext>
              </a:extLst>
            </p:cNvPr>
            <p:cNvSpPr>
              <a:spLocks noChangeArrowheads="1"/>
            </p:cNvSpPr>
            <p:nvPr/>
          </p:nvSpPr>
          <p:spPr bwMode="auto">
            <a:xfrm>
              <a:off x="1295398" y="1468371"/>
              <a:ext cx="2700530" cy="777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GB" altLang="en-US" sz="800" b="0" i="0" u="none" strike="noStrike" cap="none" normalizeH="0" baseline="0" dirty="0">
                  <a:ln>
                    <a:noFill/>
                  </a:ln>
                  <a:solidFill>
                    <a:srgbClr val="222222"/>
                  </a:solidFill>
                  <a:effectLst/>
                  <a:latin typeface="Arial" panose="020B0604020202020204" pitchFamily="34" charset="0"/>
                  <a:ea typeface="Calibri" panose="020F0502020204030204" pitchFamily="34" charset="0"/>
                  <a:cs typeface="Arial" panose="020B0604020202020204" pitchFamily="34" charset="0"/>
                </a:rPr>
                <a:t>Helping International Students Stay Informed and Safe</a:t>
              </a:r>
              <a:r>
                <a:rPr lang="en-GB" altLang="en-US" sz="800" dirty="0">
                  <a:solidFill>
                    <a:srgbClr val="222222"/>
                  </a:solidFill>
                  <a:latin typeface="Arial" panose="020B0604020202020204" pitchFamily="34" charset="0"/>
                  <a:ea typeface="Calibri" panose="020F0502020204030204" pitchFamily="34" charset="0"/>
                  <a:cs typeface="Arial" panose="020B0604020202020204" pitchFamily="34" charset="0"/>
                </a:rPr>
                <a:t> at </a:t>
              </a:r>
              <a:r>
                <a:rPr lang="en-GB" sz="800" dirty="0">
                  <a:hlinkClick r:id="rId7"/>
                </a:rPr>
                <a:t>Student Support — Targeted Help</a:t>
              </a:r>
              <a:br>
                <a:rPr kumimoji="0" lang="en-GB" altLang="en-US" sz="800" b="0" i="0" u="none" strike="noStrike" cap="none" normalizeH="0" baseline="0" dirty="0">
                  <a:ln>
                    <a:noFill/>
                  </a:ln>
                  <a:solidFill>
                    <a:srgbClr val="222222"/>
                  </a:solidFill>
                  <a:effectLst/>
                  <a:latin typeface="Arial" panose="020B0604020202020204" pitchFamily="34" charset="0"/>
                  <a:ea typeface="Calibri" panose="020F0502020204030204" pitchFamily="34" charset="0"/>
                  <a:cs typeface="Arial" panose="020B0604020202020204" pitchFamily="34" charset="0"/>
                </a:rPr>
              </a:br>
              <a:br>
                <a:rPr kumimoji="0" lang="en-GB" altLang="en-US" sz="800" b="0" i="0" u="none" strike="noStrike" cap="none" normalizeH="0" baseline="0" dirty="0">
                  <a:ln>
                    <a:noFill/>
                  </a:ln>
                  <a:solidFill>
                    <a:srgbClr val="222222"/>
                  </a:solidFill>
                  <a:effectLst/>
                  <a:latin typeface="Arial" panose="020B0604020202020204" pitchFamily="34" charset="0"/>
                  <a:ea typeface="Calibri" panose="020F0502020204030204" pitchFamily="34" charset="0"/>
                  <a:cs typeface="Arial" panose="020B0604020202020204" pitchFamily="34" charset="0"/>
                </a:rPr>
              </a:b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 name="Rectangle 22">
              <a:extLst>
                <a:ext uri="{FF2B5EF4-FFF2-40B4-BE49-F238E27FC236}">
                  <a16:creationId xmlns:a16="http://schemas.microsoft.com/office/drawing/2014/main" id="{2BD0D25B-5D29-6D57-4FB3-076DF70528E5}"/>
                </a:ext>
              </a:extLst>
            </p:cNvPr>
            <p:cNvSpPr>
              <a:spLocks noChangeArrowheads="1"/>
            </p:cNvSpPr>
            <p:nvPr/>
          </p:nvSpPr>
          <p:spPr bwMode="auto">
            <a:xfrm>
              <a:off x="1295398" y="2285654"/>
              <a:ext cx="291998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dirty="0">
                  <a:ln>
                    <a:noFill/>
                  </a:ln>
                  <a:solidFill>
                    <a:srgbClr val="222222"/>
                  </a:solidFill>
                  <a:effectLst/>
                  <a:latin typeface="Arial" panose="020B0604020202020204" pitchFamily="34" charset="0"/>
                  <a:ea typeface="Calibri" panose="020F0502020204030204" pitchFamily="34" charset="0"/>
                  <a:cs typeface="Arial" panose="020B0604020202020204" pitchFamily="34" charset="0"/>
                </a:rPr>
                <a:t> Scam-awareness workshops or advice for members</a:t>
              </a:r>
              <a:br>
                <a:rPr kumimoji="0" lang="en-GB" altLang="en-US" sz="800" b="0" i="0" u="none" strike="noStrike" cap="none" normalizeH="0" baseline="0" dirty="0">
                  <a:ln>
                    <a:noFill/>
                  </a:ln>
                  <a:solidFill>
                    <a:srgbClr val="222222"/>
                  </a:solidFill>
                  <a:effectLst/>
                  <a:latin typeface="Arial" panose="020B0604020202020204" pitchFamily="34" charset="0"/>
                  <a:ea typeface="Calibri" panose="020F0502020204030204" pitchFamily="34" charset="0"/>
                  <a:cs typeface="Arial" panose="020B0604020202020204" pitchFamily="34" charset="0"/>
                </a:rPr>
              </a:b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3" name="Rectangle 23">
              <a:extLst>
                <a:ext uri="{FF2B5EF4-FFF2-40B4-BE49-F238E27FC236}">
                  <a16:creationId xmlns:a16="http://schemas.microsoft.com/office/drawing/2014/main" id="{3A1FD990-E364-2A7B-C823-6EE740AF0C88}"/>
                </a:ext>
              </a:extLst>
            </p:cNvPr>
            <p:cNvSpPr>
              <a:spLocks noChangeArrowheads="1"/>
            </p:cNvSpPr>
            <p:nvPr/>
          </p:nvSpPr>
          <p:spPr bwMode="auto">
            <a:xfrm>
              <a:off x="1295398" y="2931317"/>
              <a:ext cx="3633218"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dirty="0">
                  <a:ln>
                    <a:noFill/>
                  </a:ln>
                  <a:solidFill>
                    <a:srgbClr val="222222"/>
                  </a:solidFill>
                  <a:effectLst/>
                  <a:latin typeface="Arial" panose="020B0604020202020204" pitchFamily="34" charset="0"/>
                  <a:ea typeface="Calibri" panose="020F0502020204030204" pitchFamily="34" charset="0"/>
                  <a:cs typeface="Arial" panose="020B0604020202020204" pitchFamily="34" charset="0"/>
                </a:rPr>
                <a:t> One-on-one support for students who’ve been targeted</a:t>
              </a:r>
              <a:br>
                <a:rPr kumimoji="0" lang="en-GB" altLang="en-US" sz="800" b="0" i="0" u="none" strike="noStrike" cap="none" normalizeH="0" baseline="0" dirty="0">
                  <a:ln>
                    <a:noFill/>
                  </a:ln>
                  <a:solidFill>
                    <a:srgbClr val="222222"/>
                  </a:solidFill>
                  <a:effectLst/>
                  <a:latin typeface="Arial" panose="020B0604020202020204" pitchFamily="34" charset="0"/>
                  <a:ea typeface="Calibri" panose="020F0502020204030204" pitchFamily="34" charset="0"/>
                  <a:cs typeface="Arial" panose="020B0604020202020204" pitchFamily="34" charset="0"/>
                </a:rPr>
              </a:b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4" name="Rectangle 24">
              <a:extLst>
                <a:ext uri="{FF2B5EF4-FFF2-40B4-BE49-F238E27FC236}">
                  <a16:creationId xmlns:a16="http://schemas.microsoft.com/office/drawing/2014/main" id="{FAA51BC0-05A8-EBDD-79CD-39B1F34F5BB2}"/>
                </a:ext>
              </a:extLst>
            </p:cNvPr>
            <p:cNvSpPr>
              <a:spLocks noChangeArrowheads="1"/>
            </p:cNvSpPr>
            <p:nvPr/>
          </p:nvSpPr>
          <p:spPr bwMode="auto">
            <a:xfrm>
              <a:off x="1295398" y="3538501"/>
              <a:ext cx="256337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dirty="0">
                  <a:ln>
                    <a:noFill/>
                  </a:ln>
                  <a:solidFill>
                    <a:srgbClr val="222222"/>
                  </a:solidFill>
                  <a:effectLst/>
                  <a:latin typeface="Arial" panose="020B0604020202020204" pitchFamily="34" charset="0"/>
                  <a:ea typeface="Calibri" panose="020F0502020204030204" pitchFamily="34" charset="0"/>
                  <a:cs typeface="Arial" panose="020B0604020202020204" pitchFamily="34" charset="0"/>
                </a:rPr>
                <a:t> Verified housing, payment, and job resources</a:t>
              </a:r>
              <a:br>
                <a:rPr kumimoji="0" lang="en-GB" altLang="en-US" sz="800" b="0" i="0" u="none" strike="noStrike" cap="none" normalizeH="0" baseline="0" dirty="0">
                  <a:ln>
                    <a:noFill/>
                  </a:ln>
                  <a:solidFill>
                    <a:srgbClr val="222222"/>
                  </a:solidFill>
                  <a:effectLst/>
                  <a:latin typeface="Arial" panose="020B0604020202020204" pitchFamily="34" charset="0"/>
                  <a:ea typeface="Calibri" panose="020F0502020204030204" pitchFamily="34" charset="0"/>
                  <a:cs typeface="Arial" panose="020B0604020202020204" pitchFamily="34" charset="0"/>
                </a:rPr>
              </a:br>
              <a:br>
                <a:rPr kumimoji="0" lang="en-GB" altLang="en-US" sz="800" b="0" i="0" u="none" strike="noStrike" cap="none" normalizeH="0" baseline="0" dirty="0">
                  <a:ln>
                    <a:noFill/>
                  </a:ln>
                  <a:solidFill>
                    <a:srgbClr val="222222"/>
                  </a:solidFill>
                  <a:effectLst/>
                  <a:latin typeface="Arial" panose="020B0604020202020204" pitchFamily="34" charset="0"/>
                  <a:ea typeface="Calibri" panose="020F0502020204030204" pitchFamily="34" charset="0"/>
                  <a:cs typeface="Arial" panose="020B0604020202020204" pitchFamily="34" charset="0"/>
                </a:rPr>
              </a:b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5" name="Rectangle 25">
              <a:extLst>
                <a:ext uri="{FF2B5EF4-FFF2-40B4-BE49-F238E27FC236}">
                  <a16:creationId xmlns:a16="http://schemas.microsoft.com/office/drawing/2014/main" id="{66E071B2-4C86-0FC0-BAAE-29EF5C5780B0}"/>
                </a:ext>
              </a:extLst>
            </p:cNvPr>
            <p:cNvSpPr>
              <a:spLocks noChangeArrowheads="1"/>
            </p:cNvSpPr>
            <p:nvPr/>
          </p:nvSpPr>
          <p:spPr bwMode="auto">
            <a:xfrm>
              <a:off x="1295398" y="4236956"/>
              <a:ext cx="2078738" cy="647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dirty="0">
                  <a:ln>
                    <a:noFill/>
                  </a:ln>
                  <a:solidFill>
                    <a:srgbClr val="222222"/>
                  </a:solidFill>
                  <a:effectLst/>
                  <a:latin typeface="Arial" panose="020B0604020202020204" pitchFamily="34" charset="0"/>
                  <a:ea typeface="Calibri" panose="020F0502020204030204" pitchFamily="34" charset="0"/>
                  <a:cs typeface="Arial" panose="020B0604020202020204" pitchFamily="34" charset="0"/>
                </a:rPr>
                <a:t>Contact us: </a:t>
              </a:r>
              <a:r>
                <a:rPr kumimoji="0" lang="en-GB" altLang="en-US" sz="800" b="0" i="0" u="none" strike="noStrike" cap="none" normalizeH="0" baseline="0" dirty="0">
                  <a:ln>
                    <a:noFill/>
                  </a:ln>
                  <a:solidFill>
                    <a:srgbClr val="222222"/>
                  </a:solidFill>
                  <a:effectLst/>
                  <a:latin typeface="Arial" panose="020B0604020202020204" pitchFamily="34" charset="0"/>
                  <a:ea typeface="Calibri" panose="020F0502020204030204" pitchFamily="34" charset="0"/>
                  <a:cs typeface="Arial" panose="020B0604020202020204" pitchFamily="34" charset="0"/>
                  <a:hlinkClick r:id="rId8"/>
                </a:rPr>
                <a:t>contact@targetedhelp.com</a:t>
              </a:r>
              <a:r>
                <a:rPr kumimoji="0" lang="en-GB" altLang="en-US" sz="800" b="0" i="0" u="none" strike="noStrike" cap="none" normalizeH="0" baseline="0" dirty="0">
                  <a:ln>
                    <a:noFill/>
                  </a:ln>
                  <a:solidFill>
                    <a:srgbClr val="222222"/>
                  </a:solidFill>
                  <a:effectLst/>
                  <a:latin typeface="Arial" panose="020B0604020202020204" pitchFamily="34" charset="0"/>
                  <a:ea typeface="Calibri" panose="020F0502020204030204" pitchFamily="34" charset="0"/>
                  <a:cs typeface="Arial" panose="020B0604020202020204" pitchFamily="34" charset="0"/>
                </a:rPr>
                <a:t> and reference ‘FAS’ </a:t>
              </a:r>
              <a:br>
                <a:rPr kumimoji="0" lang="en-GB" altLang="en-US" sz="800" b="0" i="0" u="none" strike="noStrike" cap="none" normalizeH="0" baseline="0" dirty="0">
                  <a:ln>
                    <a:noFill/>
                  </a:ln>
                  <a:solidFill>
                    <a:srgbClr val="222222"/>
                  </a:solidFill>
                  <a:effectLst/>
                  <a:latin typeface="Arial" panose="020B0604020202020204" pitchFamily="34" charset="0"/>
                  <a:ea typeface="Calibri" panose="020F0502020204030204" pitchFamily="34" charset="0"/>
                  <a:cs typeface="Arial" panose="020B0604020202020204" pitchFamily="34" charset="0"/>
                </a:rPr>
              </a:b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 name="Rectangle 26">
              <a:extLst>
                <a:ext uri="{FF2B5EF4-FFF2-40B4-BE49-F238E27FC236}">
                  <a16:creationId xmlns:a16="http://schemas.microsoft.com/office/drawing/2014/main" id="{36C375AE-856A-F0AA-6FCA-15E829109B7F}"/>
                </a:ext>
              </a:extLst>
            </p:cNvPr>
            <p:cNvSpPr>
              <a:spLocks noChangeArrowheads="1"/>
            </p:cNvSpPr>
            <p:nvPr/>
          </p:nvSpPr>
          <p:spPr bwMode="auto">
            <a:xfrm>
              <a:off x="1295398" y="5171914"/>
              <a:ext cx="173126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dirty="0">
                  <a:ln>
                    <a:noFill/>
                  </a:ln>
                  <a:solidFill>
                    <a:srgbClr val="222222"/>
                  </a:solidFill>
                  <a:effectLst/>
                  <a:latin typeface="Arial" panose="020B0604020202020204" pitchFamily="34" charset="0"/>
                  <a:ea typeface="Calibri" panose="020F0502020204030204" pitchFamily="34" charset="0"/>
                  <a:cs typeface="Arial" panose="020B0604020202020204" pitchFamily="34" charset="0"/>
                </a:rPr>
                <a:t> Support hotline: [07359598665]</a:t>
              </a:r>
              <a:r>
                <a:rPr kumimoji="0" lang="en-GB" altLang="en-US" sz="800" b="0" i="0" u="none" strike="noStrike" cap="none" normalizeH="0" baseline="0" dirty="0">
                  <a:ln>
                    <a:noFill/>
                  </a:ln>
                  <a:solidFill>
                    <a:schemeClr val="tx1"/>
                  </a:solidFill>
                  <a:effectLst/>
                </a:rPr>
                <a:t> </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pic>
        <p:nvPicPr>
          <p:cNvPr id="3" name="Picture 2" descr="A logo for a company&#10;&#10;AI-generated content may be incorrect.">
            <a:extLst>
              <a:ext uri="{FF2B5EF4-FFF2-40B4-BE49-F238E27FC236}">
                <a16:creationId xmlns:a16="http://schemas.microsoft.com/office/drawing/2014/main" id="{922738BC-F97F-E77C-28BD-577A680DBFF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82411" y="218798"/>
            <a:ext cx="2192453" cy="1370515"/>
          </a:xfrm>
          <a:prstGeom prst="rect">
            <a:avLst/>
          </a:prstGeom>
        </p:spPr>
      </p:pic>
      <p:pic>
        <p:nvPicPr>
          <p:cNvPr id="4" name="Picture 3" descr="A logo for a company&#10;&#10;AI-generated content may be incorrect.">
            <a:extLst>
              <a:ext uri="{FF2B5EF4-FFF2-40B4-BE49-F238E27FC236}">
                <a16:creationId xmlns:a16="http://schemas.microsoft.com/office/drawing/2014/main" id="{2FAECE02-B1EA-F483-0201-A9328C88764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06000" y="218798"/>
            <a:ext cx="2068864" cy="1293259"/>
          </a:xfrm>
          <a:prstGeom prst="rect">
            <a:avLst/>
          </a:prstGeom>
        </p:spPr>
      </p:pic>
      <p:pic>
        <p:nvPicPr>
          <p:cNvPr id="5" name="Picture 4" descr="A red and white sign with blue text&#10;&#10;AI-generated content may be incorrect.">
            <a:extLst>
              <a:ext uri="{FF2B5EF4-FFF2-40B4-BE49-F238E27FC236}">
                <a16:creationId xmlns:a16="http://schemas.microsoft.com/office/drawing/2014/main" id="{C82FF2D4-D057-E932-7E7A-F306228549C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73846" y="517723"/>
            <a:ext cx="1455564" cy="772664"/>
          </a:xfrm>
          <a:prstGeom prst="rect">
            <a:avLst/>
          </a:prstGeom>
        </p:spPr>
      </p:pic>
    </p:spTree>
    <p:extLst>
      <p:ext uri="{BB962C8B-B14F-4D97-AF65-F5344CB8AC3E}">
        <p14:creationId xmlns:p14="http://schemas.microsoft.com/office/powerpoint/2010/main" val="14264315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941BC-CA9F-0A9D-D321-1C69B5539AA1}"/>
              </a:ext>
            </a:extLst>
          </p:cNvPr>
          <p:cNvSpPr>
            <a:spLocks noGrp="1"/>
          </p:cNvSpPr>
          <p:nvPr>
            <p:ph type="title"/>
          </p:nvPr>
        </p:nvSpPr>
        <p:spPr/>
        <p:txBody>
          <a:bodyPr/>
          <a:lstStyle/>
          <a:p>
            <a:pPr algn="ctr"/>
            <a:r>
              <a:rPr lang="en-GB" dirty="0"/>
              <a:t>Impact of Scams on People</a:t>
            </a:r>
          </a:p>
        </p:txBody>
      </p:sp>
      <p:graphicFrame>
        <p:nvGraphicFramePr>
          <p:cNvPr id="3" name="Content Placeholder 1">
            <a:extLst>
              <a:ext uri="{FF2B5EF4-FFF2-40B4-BE49-F238E27FC236}">
                <a16:creationId xmlns:a16="http://schemas.microsoft.com/office/drawing/2014/main" id="{1D90649A-D9CA-BBFF-16EC-304B3FB334EC}"/>
              </a:ext>
            </a:extLst>
          </p:cNvPr>
          <p:cNvGraphicFramePr>
            <a:graphicFrameLocks/>
          </p:cNvGraphicFramePr>
          <p:nvPr>
            <p:extLst>
              <p:ext uri="{D42A27DB-BD31-4B8C-83A1-F6EECF244321}">
                <p14:modId xmlns:p14="http://schemas.microsoft.com/office/powerpoint/2010/main" val="3842957869"/>
              </p:ext>
            </p:extLst>
          </p:nvPr>
        </p:nvGraphicFramePr>
        <p:xfrm>
          <a:off x="1749038" y="1529101"/>
          <a:ext cx="8693923" cy="37997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A logo for a company&#10;&#10;AI-generated content may be incorrect.">
            <a:extLst>
              <a:ext uri="{FF2B5EF4-FFF2-40B4-BE49-F238E27FC236}">
                <a16:creationId xmlns:a16="http://schemas.microsoft.com/office/drawing/2014/main" id="{274FFBBE-B446-EEF3-253F-E3E2C1F796C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82411" y="218798"/>
            <a:ext cx="2192453" cy="1370515"/>
          </a:xfrm>
          <a:prstGeom prst="rect">
            <a:avLst/>
          </a:prstGeom>
        </p:spPr>
      </p:pic>
      <p:pic>
        <p:nvPicPr>
          <p:cNvPr id="7" name="Picture 6" descr="A logo for a company&#10;&#10;AI-generated content may be incorrect.">
            <a:extLst>
              <a:ext uri="{FF2B5EF4-FFF2-40B4-BE49-F238E27FC236}">
                <a16:creationId xmlns:a16="http://schemas.microsoft.com/office/drawing/2014/main" id="{254B7FC3-619B-4D5E-2DEC-3003228264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06000" y="218798"/>
            <a:ext cx="2068864" cy="1293259"/>
          </a:xfrm>
          <a:prstGeom prst="rect">
            <a:avLst/>
          </a:prstGeom>
        </p:spPr>
      </p:pic>
      <p:pic>
        <p:nvPicPr>
          <p:cNvPr id="8" name="Picture 7" descr="A red and white sign with blue text&#10;&#10;AI-generated content may be incorrect.">
            <a:extLst>
              <a:ext uri="{FF2B5EF4-FFF2-40B4-BE49-F238E27FC236}">
                <a16:creationId xmlns:a16="http://schemas.microsoft.com/office/drawing/2014/main" id="{505FC6BD-5F1C-6840-93DF-54205F60C7C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3846" y="517723"/>
            <a:ext cx="1455564" cy="772664"/>
          </a:xfrm>
          <a:prstGeom prst="rect">
            <a:avLst/>
          </a:prstGeom>
        </p:spPr>
      </p:pic>
    </p:spTree>
    <p:extLst>
      <p:ext uri="{BB962C8B-B14F-4D97-AF65-F5344CB8AC3E}">
        <p14:creationId xmlns:p14="http://schemas.microsoft.com/office/powerpoint/2010/main" val="21447663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3122C-97D3-0178-BD86-CE863B144017}"/>
              </a:ext>
            </a:extLst>
          </p:cNvPr>
          <p:cNvSpPr>
            <a:spLocks noGrp="1"/>
          </p:cNvSpPr>
          <p:nvPr>
            <p:ph type="title"/>
          </p:nvPr>
        </p:nvSpPr>
        <p:spPr>
          <a:xfrm>
            <a:off x="1829410" y="274638"/>
            <a:ext cx="7953002" cy="1143000"/>
          </a:xfrm>
        </p:spPr>
        <p:txBody>
          <a:bodyPr>
            <a:normAutofit fontScale="90000"/>
          </a:bodyPr>
          <a:lstStyle/>
          <a:p>
            <a:pPr algn="ctr"/>
            <a:r>
              <a:rPr lang="en-GB" dirty="0"/>
              <a:t>Top 10 Nationalities/Student Groups most likely to become victims of scams:</a:t>
            </a:r>
          </a:p>
        </p:txBody>
      </p:sp>
      <p:sp>
        <p:nvSpPr>
          <p:cNvPr id="18" name="TextBox 17">
            <a:extLst>
              <a:ext uri="{FF2B5EF4-FFF2-40B4-BE49-F238E27FC236}">
                <a16:creationId xmlns:a16="http://schemas.microsoft.com/office/drawing/2014/main" id="{4D32F1C5-37C5-1493-54CF-4A8CAACBF613}"/>
              </a:ext>
            </a:extLst>
          </p:cNvPr>
          <p:cNvSpPr txBox="1"/>
          <p:nvPr/>
        </p:nvSpPr>
        <p:spPr>
          <a:xfrm>
            <a:off x="777240" y="2011680"/>
            <a:ext cx="10049256" cy="2677656"/>
          </a:xfrm>
          <a:prstGeom prst="rect">
            <a:avLst/>
          </a:prstGeom>
          <a:noFill/>
        </p:spPr>
        <p:txBody>
          <a:bodyPr wrap="square" rtlCol="0">
            <a:spAutoFit/>
          </a:bodyPr>
          <a:lstStyle/>
          <a:p>
            <a:r>
              <a:rPr lang="en-GB" sz="2400" dirty="0"/>
              <a:t>Important Disclaimer:</a:t>
            </a:r>
          </a:p>
          <a:p>
            <a:pPr marL="285750" indent="-285750">
              <a:buFont typeface="Arial" panose="020B0604020202020204" pitchFamily="34" charset="0"/>
              <a:buChar char="•"/>
            </a:pPr>
            <a:r>
              <a:rPr lang="en-GB" sz="2400" dirty="0"/>
              <a:t>This data is obtained from Targeted Help</a:t>
            </a:r>
          </a:p>
          <a:p>
            <a:pPr marL="285750" indent="-285750">
              <a:buFont typeface="Arial" panose="020B0604020202020204" pitchFamily="34" charset="0"/>
              <a:buChar char="•"/>
            </a:pPr>
            <a:r>
              <a:rPr lang="en-GB" sz="2400" dirty="0"/>
              <a:t>This does not mean that other nationalities are not also vulnerable to these scams</a:t>
            </a:r>
          </a:p>
          <a:p>
            <a:pPr marL="285750" indent="-285750">
              <a:buFont typeface="Arial" panose="020B0604020202020204" pitchFamily="34" charset="0"/>
              <a:buChar char="•"/>
            </a:pPr>
            <a:r>
              <a:rPr lang="en-GB" sz="2400" dirty="0"/>
              <a:t>This does not mean that these nationalities cannot be affected by other scams out there</a:t>
            </a:r>
          </a:p>
          <a:p>
            <a:pPr marL="285750" indent="-285750">
              <a:buFont typeface="Arial" panose="020B0604020202020204" pitchFamily="34" charset="0"/>
              <a:buChar char="•"/>
            </a:pPr>
            <a:r>
              <a:rPr lang="en-GB" sz="2400" dirty="0"/>
              <a:t>Be aware, stay safe from scams</a:t>
            </a:r>
          </a:p>
        </p:txBody>
      </p:sp>
      <p:pic>
        <p:nvPicPr>
          <p:cNvPr id="3" name="Picture 2" descr="A logo for a company&#10;&#10;AI-generated content may be incorrect.">
            <a:extLst>
              <a:ext uri="{FF2B5EF4-FFF2-40B4-BE49-F238E27FC236}">
                <a16:creationId xmlns:a16="http://schemas.microsoft.com/office/drawing/2014/main" id="{75029CF2-C8F8-D19E-72BF-0F15C754A0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411" y="218798"/>
            <a:ext cx="2192453" cy="1370515"/>
          </a:xfrm>
          <a:prstGeom prst="rect">
            <a:avLst/>
          </a:prstGeom>
        </p:spPr>
      </p:pic>
      <p:pic>
        <p:nvPicPr>
          <p:cNvPr id="4" name="Picture 3" descr="A logo for a company&#10;&#10;AI-generated content may be incorrect.">
            <a:extLst>
              <a:ext uri="{FF2B5EF4-FFF2-40B4-BE49-F238E27FC236}">
                <a16:creationId xmlns:a16="http://schemas.microsoft.com/office/drawing/2014/main" id="{AADED1AA-9F58-CBE3-0A98-6FE8B5FA9F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0" y="218798"/>
            <a:ext cx="2068864" cy="1293259"/>
          </a:xfrm>
          <a:prstGeom prst="rect">
            <a:avLst/>
          </a:prstGeom>
        </p:spPr>
      </p:pic>
      <p:pic>
        <p:nvPicPr>
          <p:cNvPr id="5" name="Picture 4" descr="A red and white sign with blue text&#10;&#10;AI-generated content may be incorrect.">
            <a:extLst>
              <a:ext uri="{FF2B5EF4-FFF2-40B4-BE49-F238E27FC236}">
                <a16:creationId xmlns:a16="http://schemas.microsoft.com/office/drawing/2014/main" id="{30329F15-96CC-B9F9-967C-7F19F7B2DC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846" y="517723"/>
            <a:ext cx="1455564" cy="772664"/>
          </a:xfrm>
          <a:prstGeom prst="rect">
            <a:avLst/>
          </a:prstGeom>
        </p:spPr>
      </p:pic>
    </p:spTree>
    <p:extLst>
      <p:ext uri="{BB962C8B-B14F-4D97-AF65-F5344CB8AC3E}">
        <p14:creationId xmlns:p14="http://schemas.microsoft.com/office/powerpoint/2010/main" val="29015216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D61D3-1B6E-4386-0C30-8E4196068A07}"/>
            </a:ext>
          </a:extLst>
        </p:cNvPr>
        <p:cNvGrpSpPr/>
        <p:nvPr/>
      </p:nvGrpSpPr>
      <p:grpSpPr>
        <a:xfrm>
          <a:off x="0" y="0"/>
          <a:ext cx="0" cy="0"/>
          <a:chOff x="0" y="0"/>
          <a:chExt cx="0" cy="0"/>
        </a:xfrm>
      </p:grpSpPr>
      <p:pic>
        <p:nvPicPr>
          <p:cNvPr id="1026" name="Picture 2" descr="Flag of India - Wikipedia">
            <a:extLst>
              <a:ext uri="{FF2B5EF4-FFF2-40B4-BE49-F238E27FC236}">
                <a16:creationId xmlns:a16="http://schemas.microsoft.com/office/drawing/2014/main" id="{D5478512-AC3F-BCCF-B5CA-D5FF9B80FE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16073" y="3687555"/>
            <a:ext cx="1645536" cy="109502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lag of China - Wikipedia">
            <a:extLst>
              <a:ext uri="{FF2B5EF4-FFF2-40B4-BE49-F238E27FC236}">
                <a16:creationId xmlns:a16="http://schemas.microsoft.com/office/drawing/2014/main" id="{2A2193B7-ED0D-8CBC-78F8-11250801DA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5314" y="1542904"/>
            <a:ext cx="1645535" cy="109502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lag of Nigeria - Wikipedia">
            <a:extLst>
              <a:ext uri="{FF2B5EF4-FFF2-40B4-BE49-F238E27FC236}">
                <a16:creationId xmlns:a16="http://schemas.microsoft.com/office/drawing/2014/main" id="{CCC80713-BE37-882D-C316-8DA4BEF1EB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8526" y="1542905"/>
            <a:ext cx="2198755" cy="109937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713595BA-6744-5923-E38E-8B98D2B7E8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4958" y="1538555"/>
            <a:ext cx="1645535" cy="109502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lag of Bangladesh | Meaning, Colors ...">
            <a:extLst>
              <a:ext uri="{FF2B5EF4-FFF2-40B4-BE49-F238E27FC236}">
                <a16:creationId xmlns:a16="http://schemas.microsoft.com/office/drawing/2014/main" id="{DC132C71-4D45-47C7-1441-190661635C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32571" y="1541117"/>
            <a:ext cx="1820779" cy="109246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597E8D60-1127-DC20-5797-204C32A0FBD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4017" y="3554266"/>
            <a:ext cx="1645537" cy="109503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Flag of the Philippines - Wikipedia">
            <a:extLst>
              <a:ext uri="{FF2B5EF4-FFF2-40B4-BE49-F238E27FC236}">
                <a16:creationId xmlns:a16="http://schemas.microsoft.com/office/drawing/2014/main" id="{83B217A3-E0BF-82C6-83DC-FC5CFEBF445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78526" y="3549918"/>
            <a:ext cx="2198755" cy="1099378"/>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Flag of Brazil - Wikipedia">
            <a:extLst>
              <a:ext uri="{FF2B5EF4-FFF2-40B4-BE49-F238E27FC236}">
                <a16:creationId xmlns:a16="http://schemas.microsoft.com/office/drawing/2014/main" id="{3DE4D76D-A07C-AFBE-A717-0CB8D7E4B96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65314" y="3553765"/>
            <a:ext cx="1561715" cy="1095531"/>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Flag of Saudi Arabia - Wikipedia">
            <a:extLst>
              <a:ext uri="{FF2B5EF4-FFF2-40B4-BE49-F238E27FC236}">
                <a16:creationId xmlns:a16="http://schemas.microsoft.com/office/drawing/2014/main" id="{AA132D7F-E079-93AA-C315-39D2F6AB481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44958" y="3602238"/>
            <a:ext cx="1645535" cy="1095029"/>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New students | Students - UCL ...">
            <a:extLst>
              <a:ext uri="{FF2B5EF4-FFF2-40B4-BE49-F238E27FC236}">
                <a16:creationId xmlns:a16="http://schemas.microsoft.com/office/drawing/2014/main" id="{6F232408-F62D-2445-B315-6A38A07E4F3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54017" y="1547254"/>
            <a:ext cx="1756996" cy="109502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955078F-4428-7703-05A7-23535D8F2DCC}"/>
              </a:ext>
            </a:extLst>
          </p:cNvPr>
          <p:cNvSpPr txBox="1"/>
          <p:nvPr/>
        </p:nvSpPr>
        <p:spPr>
          <a:xfrm>
            <a:off x="9730182" y="4874916"/>
            <a:ext cx="1417317" cy="646331"/>
          </a:xfrm>
          <a:prstGeom prst="rect">
            <a:avLst/>
          </a:prstGeom>
          <a:noFill/>
        </p:spPr>
        <p:txBody>
          <a:bodyPr wrap="square" rtlCol="0">
            <a:spAutoFit/>
          </a:bodyPr>
          <a:lstStyle/>
          <a:p>
            <a:pPr algn="ctr"/>
            <a:r>
              <a:rPr lang="en-GB" sz="1200" b="1" dirty="0"/>
              <a:t>Indian Students </a:t>
            </a:r>
            <a:r>
              <a:rPr lang="en-GB" sz="1200" dirty="0"/>
              <a:t>High volume of visa related scams</a:t>
            </a:r>
          </a:p>
        </p:txBody>
      </p:sp>
      <p:sp>
        <p:nvSpPr>
          <p:cNvPr id="7" name="TextBox 6">
            <a:extLst>
              <a:ext uri="{FF2B5EF4-FFF2-40B4-BE49-F238E27FC236}">
                <a16:creationId xmlns:a16="http://schemas.microsoft.com/office/drawing/2014/main" id="{51194ADC-7F99-1F47-1F62-6B9767D93983}"/>
              </a:ext>
            </a:extLst>
          </p:cNvPr>
          <p:cNvSpPr txBox="1"/>
          <p:nvPr/>
        </p:nvSpPr>
        <p:spPr>
          <a:xfrm>
            <a:off x="2623403" y="2726517"/>
            <a:ext cx="1645536" cy="646331"/>
          </a:xfrm>
          <a:prstGeom prst="rect">
            <a:avLst/>
          </a:prstGeom>
          <a:noFill/>
        </p:spPr>
        <p:txBody>
          <a:bodyPr wrap="square" rtlCol="0">
            <a:spAutoFit/>
          </a:bodyPr>
          <a:lstStyle/>
          <a:p>
            <a:pPr algn="ctr"/>
            <a:r>
              <a:rPr lang="en-GB" sz="1200" b="1" dirty="0"/>
              <a:t>Chinese Students </a:t>
            </a:r>
            <a:r>
              <a:rPr lang="en-GB" sz="1200" dirty="0"/>
              <a:t>Frequently targeted by “fake police” scams</a:t>
            </a:r>
          </a:p>
        </p:txBody>
      </p:sp>
      <p:sp>
        <p:nvSpPr>
          <p:cNvPr id="8" name="TextBox 7">
            <a:extLst>
              <a:ext uri="{FF2B5EF4-FFF2-40B4-BE49-F238E27FC236}">
                <a16:creationId xmlns:a16="http://schemas.microsoft.com/office/drawing/2014/main" id="{4563117D-6765-3689-6AB4-EDF0674217EE}"/>
              </a:ext>
            </a:extLst>
          </p:cNvPr>
          <p:cNvSpPr txBox="1"/>
          <p:nvPr/>
        </p:nvSpPr>
        <p:spPr>
          <a:xfrm>
            <a:off x="5055135" y="2726517"/>
            <a:ext cx="1645536" cy="646331"/>
          </a:xfrm>
          <a:prstGeom prst="rect">
            <a:avLst/>
          </a:prstGeom>
          <a:noFill/>
        </p:spPr>
        <p:txBody>
          <a:bodyPr wrap="square" rtlCol="0">
            <a:spAutoFit/>
          </a:bodyPr>
          <a:lstStyle/>
          <a:p>
            <a:pPr algn="ctr"/>
            <a:r>
              <a:rPr lang="en-GB" sz="1200" b="1" dirty="0"/>
              <a:t>Nigerian Students </a:t>
            </a:r>
            <a:r>
              <a:rPr lang="en-GB" sz="1200" dirty="0"/>
              <a:t>Often victims of tuition fee &amp; job scams</a:t>
            </a:r>
          </a:p>
        </p:txBody>
      </p:sp>
      <p:sp>
        <p:nvSpPr>
          <p:cNvPr id="9" name="TextBox 8">
            <a:extLst>
              <a:ext uri="{FF2B5EF4-FFF2-40B4-BE49-F238E27FC236}">
                <a16:creationId xmlns:a16="http://schemas.microsoft.com/office/drawing/2014/main" id="{7CA1D717-EC57-57F4-F654-31E0867582CC}"/>
              </a:ext>
            </a:extLst>
          </p:cNvPr>
          <p:cNvSpPr txBox="1"/>
          <p:nvPr/>
        </p:nvSpPr>
        <p:spPr>
          <a:xfrm>
            <a:off x="7444957" y="2748579"/>
            <a:ext cx="1645536" cy="830997"/>
          </a:xfrm>
          <a:prstGeom prst="rect">
            <a:avLst/>
          </a:prstGeom>
          <a:noFill/>
        </p:spPr>
        <p:txBody>
          <a:bodyPr wrap="square" rtlCol="0">
            <a:spAutoFit/>
          </a:bodyPr>
          <a:lstStyle/>
          <a:p>
            <a:pPr algn="ctr"/>
            <a:r>
              <a:rPr lang="en-GB" sz="1200" b="1" dirty="0"/>
              <a:t>Pakistani Students </a:t>
            </a:r>
            <a:r>
              <a:rPr lang="en-GB" sz="1200" dirty="0"/>
              <a:t>Commonly face landlord and housing scams</a:t>
            </a:r>
          </a:p>
        </p:txBody>
      </p:sp>
      <p:sp>
        <p:nvSpPr>
          <p:cNvPr id="10" name="TextBox 9">
            <a:extLst>
              <a:ext uri="{FF2B5EF4-FFF2-40B4-BE49-F238E27FC236}">
                <a16:creationId xmlns:a16="http://schemas.microsoft.com/office/drawing/2014/main" id="{81266C10-28F1-B361-68C7-268B12B6B818}"/>
              </a:ext>
            </a:extLst>
          </p:cNvPr>
          <p:cNvSpPr txBox="1"/>
          <p:nvPr/>
        </p:nvSpPr>
        <p:spPr>
          <a:xfrm>
            <a:off x="9528452" y="2740450"/>
            <a:ext cx="1820778" cy="830997"/>
          </a:xfrm>
          <a:prstGeom prst="rect">
            <a:avLst/>
          </a:prstGeom>
          <a:noFill/>
        </p:spPr>
        <p:txBody>
          <a:bodyPr wrap="square" rtlCol="0">
            <a:spAutoFit/>
          </a:bodyPr>
          <a:lstStyle/>
          <a:p>
            <a:pPr algn="ctr"/>
            <a:r>
              <a:rPr lang="en-GB" sz="1200" b="1" dirty="0"/>
              <a:t>Bangladeshi Students </a:t>
            </a:r>
            <a:r>
              <a:rPr lang="en-GB" sz="1200" dirty="0"/>
              <a:t>Targeted by social media-based job and payment scams</a:t>
            </a:r>
          </a:p>
        </p:txBody>
      </p:sp>
      <p:sp>
        <p:nvSpPr>
          <p:cNvPr id="11" name="TextBox 10">
            <a:extLst>
              <a:ext uri="{FF2B5EF4-FFF2-40B4-BE49-F238E27FC236}">
                <a16:creationId xmlns:a16="http://schemas.microsoft.com/office/drawing/2014/main" id="{6561B6D4-4594-CDDA-D3EE-BBF04B4B985D}"/>
              </a:ext>
            </a:extLst>
          </p:cNvPr>
          <p:cNvSpPr txBox="1"/>
          <p:nvPr/>
        </p:nvSpPr>
        <p:spPr>
          <a:xfrm>
            <a:off x="566296" y="4730281"/>
            <a:ext cx="1764789" cy="830997"/>
          </a:xfrm>
          <a:prstGeom prst="rect">
            <a:avLst/>
          </a:prstGeom>
          <a:noFill/>
        </p:spPr>
        <p:txBody>
          <a:bodyPr wrap="square" rtlCol="0">
            <a:spAutoFit/>
          </a:bodyPr>
          <a:lstStyle/>
          <a:p>
            <a:pPr algn="ctr"/>
            <a:r>
              <a:rPr lang="en-GB" sz="1200" b="1" dirty="0"/>
              <a:t>Vietnamese Students </a:t>
            </a:r>
            <a:r>
              <a:rPr lang="en-GB" sz="1200" dirty="0"/>
              <a:t>Vulnerable to immigration and fee discount scams</a:t>
            </a:r>
          </a:p>
        </p:txBody>
      </p:sp>
      <p:sp>
        <p:nvSpPr>
          <p:cNvPr id="12" name="TextBox 11">
            <a:extLst>
              <a:ext uri="{FF2B5EF4-FFF2-40B4-BE49-F238E27FC236}">
                <a16:creationId xmlns:a16="http://schemas.microsoft.com/office/drawing/2014/main" id="{D7AAA5A4-55C3-6CC0-2377-84D87130C351}"/>
              </a:ext>
            </a:extLst>
          </p:cNvPr>
          <p:cNvSpPr txBox="1"/>
          <p:nvPr/>
        </p:nvSpPr>
        <p:spPr>
          <a:xfrm>
            <a:off x="2581493" y="4737880"/>
            <a:ext cx="1645536" cy="646331"/>
          </a:xfrm>
          <a:prstGeom prst="rect">
            <a:avLst/>
          </a:prstGeom>
          <a:noFill/>
        </p:spPr>
        <p:txBody>
          <a:bodyPr wrap="square" rtlCol="0">
            <a:spAutoFit/>
          </a:bodyPr>
          <a:lstStyle/>
          <a:p>
            <a:pPr algn="ctr"/>
            <a:r>
              <a:rPr lang="en-GB" sz="1200" b="1" dirty="0"/>
              <a:t>Brazilian Students </a:t>
            </a:r>
            <a:r>
              <a:rPr lang="en-GB" sz="1200" dirty="0"/>
              <a:t>Typically targeted with online payment fraud</a:t>
            </a:r>
          </a:p>
        </p:txBody>
      </p:sp>
      <p:sp>
        <p:nvSpPr>
          <p:cNvPr id="13" name="TextBox 12">
            <a:extLst>
              <a:ext uri="{FF2B5EF4-FFF2-40B4-BE49-F238E27FC236}">
                <a16:creationId xmlns:a16="http://schemas.microsoft.com/office/drawing/2014/main" id="{79F117C8-DF9E-DB3D-D1C9-A3DF498D214E}"/>
              </a:ext>
            </a:extLst>
          </p:cNvPr>
          <p:cNvSpPr txBox="1"/>
          <p:nvPr/>
        </p:nvSpPr>
        <p:spPr>
          <a:xfrm>
            <a:off x="5090567" y="4701304"/>
            <a:ext cx="1538098" cy="830997"/>
          </a:xfrm>
          <a:prstGeom prst="rect">
            <a:avLst/>
          </a:prstGeom>
          <a:noFill/>
        </p:spPr>
        <p:txBody>
          <a:bodyPr wrap="square" rtlCol="0">
            <a:spAutoFit/>
          </a:bodyPr>
          <a:lstStyle/>
          <a:p>
            <a:pPr algn="ctr"/>
            <a:r>
              <a:rPr lang="en-GB" sz="1200" b="1" dirty="0"/>
              <a:t>Filipino Students </a:t>
            </a:r>
            <a:r>
              <a:rPr lang="en-GB" sz="1200" dirty="0"/>
              <a:t>Often approached with fake job and training offers</a:t>
            </a:r>
          </a:p>
        </p:txBody>
      </p:sp>
      <p:sp>
        <p:nvSpPr>
          <p:cNvPr id="14" name="TextBox 13">
            <a:extLst>
              <a:ext uri="{FF2B5EF4-FFF2-40B4-BE49-F238E27FC236}">
                <a16:creationId xmlns:a16="http://schemas.microsoft.com/office/drawing/2014/main" id="{41C78241-A5C4-3AA6-C25C-A3080213950C}"/>
              </a:ext>
            </a:extLst>
          </p:cNvPr>
          <p:cNvSpPr txBox="1"/>
          <p:nvPr/>
        </p:nvSpPr>
        <p:spPr>
          <a:xfrm>
            <a:off x="7296938" y="4754597"/>
            <a:ext cx="1923285" cy="830997"/>
          </a:xfrm>
          <a:prstGeom prst="rect">
            <a:avLst/>
          </a:prstGeom>
          <a:noFill/>
        </p:spPr>
        <p:txBody>
          <a:bodyPr wrap="square" rtlCol="0">
            <a:spAutoFit/>
          </a:bodyPr>
          <a:lstStyle/>
          <a:p>
            <a:pPr algn="ctr"/>
            <a:r>
              <a:rPr lang="en-GB" sz="1200" b="1" dirty="0"/>
              <a:t>Saudi Arabian Students </a:t>
            </a:r>
            <a:r>
              <a:rPr lang="en-GB" sz="1200" dirty="0"/>
              <a:t>Scams involving fake accommodation are prevalent</a:t>
            </a:r>
          </a:p>
        </p:txBody>
      </p:sp>
      <p:sp>
        <p:nvSpPr>
          <p:cNvPr id="15" name="TextBox 14">
            <a:extLst>
              <a:ext uri="{FF2B5EF4-FFF2-40B4-BE49-F238E27FC236}">
                <a16:creationId xmlns:a16="http://schemas.microsoft.com/office/drawing/2014/main" id="{06AD13A0-7C2C-5B81-54BA-1517ABEB1AF8}"/>
              </a:ext>
            </a:extLst>
          </p:cNvPr>
          <p:cNvSpPr txBox="1"/>
          <p:nvPr/>
        </p:nvSpPr>
        <p:spPr>
          <a:xfrm>
            <a:off x="539908" y="2682423"/>
            <a:ext cx="1871105" cy="830997"/>
          </a:xfrm>
          <a:prstGeom prst="rect">
            <a:avLst/>
          </a:prstGeom>
          <a:noFill/>
        </p:spPr>
        <p:txBody>
          <a:bodyPr wrap="square" rtlCol="0">
            <a:spAutoFit/>
          </a:bodyPr>
          <a:lstStyle/>
          <a:p>
            <a:pPr algn="ctr"/>
            <a:r>
              <a:rPr lang="en-GB" sz="1200" b="1" dirty="0"/>
              <a:t>New/First Year Students </a:t>
            </a:r>
            <a:r>
              <a:rPr lang="en-GB" sz="1200" dirty="0"/>
              <a:t>Most vulnerable across all nationalities, due to lack of UK experience</a:t>
            </a:r>
          </a:p>
        </p:txBody>
      </p:sp>
      <p:pic>
        <p:nvPicPr>
          <p:cNvPr id="3" name="Picture 2" descr="A logo for a company&#10;&#10;AI-generated content may be incorrect.">
            <a:extLst>
              <a:ext uri="{FF2B5EF4-FFF2-40B4-BE49-F238E27FC236}">
                <a16:creationId xmlns:a16="http://schemas.microsoft.com/office/drawing/2014/main" id="{91A71A18-62C7-90DD-7ED3-C265E6760AD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906000" y="218798"/>
            <a:ext cx="2068864" cy="1293259"/>
          </a:xfrm>
          <a:prstGeom prst="rect">
            <a:avLst/>
          </a:prstGeom>
        </p:spPr>
      </p:pic>
      <p:pic>
        <p:nvPicPr>
          <p:cNvPr id="4" name="Picture 3" descr="A red and white sign with blue text&#10;&#10;AI-generated content may be incorrect.">
            <a:extLst>
              <a:ext uri="{FF2B5EF4-FFF2-40B4-BE49-F238E27FC236}">
                <a16:creationId xmlns:a16="http://schemas.microsoft.com/office/drawing/2014/main" id="{0C6C9DEB-A829-A171-49A5-DE08808AFD5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73846" y="517723"/>
            <a:ext cx="1455564" cy="772664"/>
          </a:xfrm>
          <a:prstGeom prst="rect">
            <a:avLst/>
          </a:prstGeom>
        </p:spPr>
      </p:pic>
      <p:sp>
        <p:nvSpPr>
          <p:cNvPr id="19" name="Title 1">
            <a:extLst>
              <a:ext uri="{FF2B5EF4-FFF2-40B4-BE49-F238E27FC236}">
                <a16:creationId xmlns:a16="http://schemas.microsoft.com/office/drawing/2014/main" id="{B8E4522B-5CB9-1E18-828E-64A5F189611F}"/>
              </a:ext>
            </a:extLst>
          </p:cNvPr>
          <p:cNvSpPr txBox="1">
            <a:spLocks/>
          </p:cNvSpPr>
          <p:nvPr/>
        </p:nvSpPr>
        <p:spPr>
          <a:xfrm>
            <a:off x="1829410" y="274638"/>
            <a:ext cx="7953002" cy="1143000"/>
          </a:xfrm>
          <a:prstGeom prst="rect">
            <a:avLst/>
          </a:prstGeom>
        </p:spPr>
        <p:txBody>
          <a:bodyPr vert="horz" lIns="91440" tIns="45720" rIns="91440" bIns="45720" rtlCol="0" anchor="ctr">
            <a:normAutofit fontScale="90000" lnSpcReduction="10000"/>
          </a:bodyPr>
          <a:lstStyle>
            <a:lvl1pPr algn="l" defTabSz="914353" rtl="0" eaLnBrk="1" latinLnBrk="0" hangingPunct="1">
              <a:spcBef>
                <a:spcPct val="0"/>
              </a:spcBef>
              <a:buNone/>
              <a:defRPr sz="4000" b="1" kern="1200">
                <a:solidFill>
                  <a:schemeClr val="tx1"/>
                </a:solidFill>
                <a:latin typeface="+mj-lt"/>
                <a:ea typeface="+mj-ea"/>
                <a:cs typeface="+mj-cs"/>
              </a:defRPr>
            </a:lvl1pPr>
          </a:lstStyle>
          <a:p>
            <a:pPr algn="ctr"/>
            <a:r>
              <a:rPr lang="en-GB"/>
              <a:t>Top 10 Nationalities/Student Groups most likely to become victims of scams:</a:t>
            </a:r>
            <a:endParaRPr lang="en-GB" dirty="0"/>
          </a:p>
        </p:txBody>
      </p:sp>
    </p:spTree>
    <p:extLst>
      <p:ext uri="{BB962C8B-B14F-4D97-AF65-F5344CB8AC3E}">
        <p14:creationId xmlns:p14="http://schemas.microsoft.com/office/powerpoint/2010/main" val="9348113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E8834-BA92-7080-F202-3154E0DE0084}"/>
              </a:ext>
            </a:extLst>
          </p:cNvPr>
          <p:cNvSpPr>
            <a:spLocks noGrp="1"/>
          </p:cNvSpPr>
          <p:nvPr>
            <p:ph type="title"/>
          </p:nvPr>
        </p:nvSpPr>
        <p:spPr>
          <a:xfrm>
            <a:off x="1937657" y="274638"/>
            <a:ext cx="7968343" cy="1143000"/>
          </a:xfrm>
        </p:spPr>
        <p:txBody>
          <a:bodyPr>
            <a:normAutofit fontScale="90000"/>
          </a:bodyPr>
          <a:lstStyle/>
          <a:p>
            <a:pPr algn="ctr"/>
            <a:r>
              <a:rPr lang="en-GB" dirty="0"/>
              <a:t>Top 5 Scams Targeting International Students in the UK</a:t>
            </a:r>
          </a:p>
        </p:txBody>
      </p:sp>
      <p:graphicFrame>
        <p:nvGraphicFramePr>
          <p:cNvPr id="6" name="Content Placeholder 1">
            <a:extLst>
              <a:ext uri="{FF2B5EF4-FFF2-40B4-BE49-F238E27FC236}">
                <a16:creationId xmlns:a16="http://schemas.microsoft.com/office/drawing/2014/main" id="{C191B1E5-75C6-745F-70A9-2975EE71F0C9}"/>
              </a:ext>
            </a:extLst>
          </p:cNvPr>
          <p:cNvGraphicFramePr>
            <a:graphicFrameLocks/>
          </p:cNvGraphicFramePr>
          <p:nvPr>
            <p:extLst>
              <p:ext uri="{D42A27DB-BD31-4B8C-83A1-F6EECF244321}">
                <p14:modId xmlns:p14="http://schemas.microsoft.com/office/powerpoint/2010/main" val="1668891669"/>
              </p:ext>
            </p:extLst>
          </p:nvPr>
        </p:nvGraphicFramePr>
        <p:xfrm>
          <a:off x="1753611" y="1445388"/>
          <a:ext cx="8684778" cy="3973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A logo for a company&#10;&#10;AI-generated content may be incorrect.">
            <a:extLst>
              <a:ext uri="{FF2B5EF4-FFF2-40B4-BE49-F238E27FC236}">
                <a16:creationId xmlns:a16="http://schemas.microsoft.com/office/drawing/2014/main" id="{CBD0505D-A2D5-0F7E-0112-BF12D958FA2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06000" y="218798"/>
            <a:ext cx="2068864" cy="1293259"/>
          </a:xfrm>
          <a:prstGeom prst="rect">
            <a:avLst/>
          </a:prstGeom>
        </p:spPr>
      </p:pic>
      <p:pic>
        <p:nvPicPr>
          <p:cNvPr id="5" name="Picture 4" descr="A red and white sign with blue text&#10;&#10;AI-generated content may be incorrect.">
            <a:extLst>
              <a:ext uri="{FF2B5EF4-FFF2-40B4-BE49-F238E27FC236}">
                <a16:creationId xmlns:a16="http://schemas.microsoft.com/office/drawing/2014/main" id="{1A8448CC-0CEF-B4C7-FCD8-D032814E415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3846" y="517723"/>
            <a:ext cx="1455564" cy="772664"/>
          </a:xfrm>
          <a:prstGeom prst="rect">
            <a:avLst/>
          </a:prstGeom>
        </p:spPr>
      </p:pic>
    </p:spTree>
    <p:extLst>
      <p:ext uri="{BB962C8B-B14F-4D97-AF65-F5344CB8AC3E}">
        <p14:creationId xmlns:p14="http://schemas.microsoft.com/office/powerpoint/2010/main" val="2589912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752A9-9E73-0464-FB3A-F23943903507}"/>
            </a:ext>
          </a:extLst>
        </p:cNvPr>
        <p:cNvGrpSpPr/>
        <p:nvPr/>
      </p:nvGrpSpPr>
      <p:grpSpPr>
        <a:xfrm>
          <a:off x="0" y="0"/>
          <a:ext cx="0" cy="0"/>
          <a:chOff x="0" y="0"/>
          <a:chExt cx="0" cy="0"/>
        </a:xfrm>
      </p:grpSpPr>
      <p:graphicFrame>
        <p:nvGraphicFramePr>
          <p:cNvPr id="6" name="Content Placeholder 1">
            <a:extLst>
              <a:ext uri="{FF2B5EF4-FFF2-40B4-BE49-F238E27FC236}">
                <a16:creationId xmlns:a16="http://schemas.microsoft.com/office/drawing/2014/main" id="{BFE1FF9E-A334-1D84-D5E1-13AFE3CB66B9}"/>
              </a:ext>
            </a:extLst>
          </p:cNvPr>
          <p:cNvGraphicFramePr>
            <a:graphicFrameLocks/>
          </p:cNvGraphicFramePr>
          <p:nvPr>
            <p:extLst>
              <p:ext uri="{D42A27DB-BD31-4B8C-83A1-F6EECF244321}">
                <p14:modId xmlns:p14="http://schemas.microsoft.com/office/powerpoint/2010/main" val="89996569"/>
              </p:ext>
            </p:extLst>
          </p:nvPr>
        </p:nvGraphicFramePr>
        <p:xfrm>
          <a:off x="2859531" y="1417638"/>
          <a:ext cx="6265677" cy="28614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555FFA74-245A-7C18-CA74-832FA239C584}"/>
              </a:ext>
            </a:extLst>
          </p:cNvPr>
          <p:cNvSpPr txBox="1"/>
          <p:nvPr/>
        </p:nvSpPr>
        <p:spPr>
          <a:xfrm>
            <a:off x="323992" y="4352544"/>
            <a:ext cx="11544016" cy="1200329"/>
          </a:xfrm>
          <a:prstGeom prst="rect">
            <a:avLst/>
          </a:prstGeom>
          <a:noFill/>
        </p:spPr>
        <p:txBody>
          <a:bodyPr wrap="square" rtlCol="0">
            <a:spAutoFit/>
          </a:bodyPr>
          <a:lstStyle/>
          <a:p>
            <a:pPr algn="ctr"/>
            <a:r>
              <a:rPr lang="en-GB" dirty="0"/>
              <a:t>Criminals pose as police or immigration officials from your home country. They may show uniforms and ID on video calls and tell you that you are under investigation and must not tell anyone. They may then contact your family, sometimes using AI to fake your voice, claiming you have been kidnapped. Never respond to calls or emails from someone claiming to be from the Home Office. Instead, contact UK Visa and Immigration directly: </a:t>
            </a:r>
            <a:r>
              <a:rPr lang="en-GB" dirty="0">
                <a:hlinkClick r:id="rId7"/>
              </a:rPr>
              <a:t>UK Visas and Immigration - GOV.UK</a:t>
            </a:r>
            <a:r>
              <a:rPr lang="en-GB" dirty="0"/>
              <a:t>. </a:t>
            </a:r>
          </a:p>
        </p:txBody>
      </p:sp>
      <p:pic>
        <p:nvPicPr>
          <p:cNvPr id="4" name="Picture 3" descr="A logo for a company&#10;&#10;AI-generated content may be incorrect.">
            <a:extLst>
              <a:ext uri="{FF2B5EF4-FFF2-40B4-BE49-F238E27FC236}">
                <a16:creationId xmlns:a16="http://schemas.microsoft.com/office/drawing/2014/main" id="{060E163A-1565-AFA2-6933-C9F49B69C4A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06000" y="218798"/>
            <a:ext cx="2068864" cy="1293259"/>
          </a:xfrm>
          <a:prstGeom prst="rect">
            <a:avLst/>
          </a:prstGeom>
        </p:spPr>
      </p:pic>
      <p:pic>
        <p:nvPicPr>
          <p:cNvPr id="5" name="Picture 4" descr="A red and white sign with blue text&#10;&#10;AI-generated content may be incorrect.">
            <a:extLst>
              <a:ext uri="{FF2B5EF4-FFF2-40B4-BE49-F238E27FC236}">
                <a16:creationId xmlns:a16="http://schemas.microsoft.com/office/drawing/2014/main" id="{63253589-6F7D-5654-489D-51F779DDF1A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3846" y="517723"/>
            <a:ext cx="1455564" cy="772664"/>
          </a:xfrm>
          <a:prstGeom prst="rect">
            <a:avLst/>
          </a:prstGeom>
        </p:spPr>
      </p:pic>
      <p:sp>
        <p:nvSpPr>
          <p:cNvPr id="11" name="Title 1">
            <a:extLst>
              <a:ext uri="{FF2B5EF4-FFF2-40B4-BE49-F238E27FC236}">
                <a16:creationId xmlns:a16="http://schemas.microsoft.com/office/drawing/2014/main" id="{C4D97AC5-06B9-DB21-9645-6A3D419D88FA}"/>
              </a:ext>
            </a:extLst>
          </p:cNvPr>
          <p:cNvSpPr>
            <a:spLocks noGrp="1"/>
          </p:cNvSpPr>
          <p:nvPr>
            <p:ph type="title"/>
          </p:nvPr>
        </p:nvSpPr>
        <p:spPr>
          <a:xfrm>
            <a:off x="1937657" y="274638"/>
            <a:ext cx="7968343" cy="1143000"/>
          </a:xfrm>
        </p:spPr>
        <p:txBody>
          <a:bodyPr>
            <a:normAutofit fontScale="90000"/>
          </a:bodyPr>
          <a:lstStyle/>
          <a:p>
            <a:pPr algn="ctr"/>
            <a:r>
              <a:rPr lang="en-GB" dirty="0"/>
              <a:t>Top 5 Scams Targeting International Students in the UK</a:t>
            </a:r>
          </a:p>
        </p:txBody>
      </p:sp>
    </p:spTree>
    <p:extLst>
      <p:ext uri="{BB962C8B-B14F-4D97-AF65-F5344CB8AC3E}">
        <p14:creationId xmlns:p14="http://schemas.microsoft.com/office/powerpoint/2010/main" val="20076880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88BCA-14D9-B53F-906B-7C71713EAA8C}"/>
            </a:ext>
          </a:extLst>
        </p:cNvPr>
        <p:cNvGrpSpPr/>
        <p:nvPr/>
      </p:nvGrpSpPr>
      <p:grpSpPr>
        <a:xfrm>
          <a:off x="0" y="0"/>
          <a:ext cx="0" cy="0"/>
          <a:chOff x="0" y="0"/>
          <a:chExt cx="0" cy="0"/>
        </a:xfrm>
      </p:grpSpPr>
      <p:graphicFrame>
        <p:nvGraphicFramePr>
          <p:cNvPr id="6" name="Content Placeholder 1">
            <a:extLst>
              <a:ext uri="{FF2B5EF4-FFF2-40B4-BE49-F238E27FC236}">
                <a16:creationId xmlns:a16="http://schemas.microsoft.com/office/drawing/2014/main" id="{28204137-F8D8-F51A-BB16-E30435AC86BF}"/>
              </a:ext>
            </a:extLst>
          </p:cNvPr>
          <p:cNvGraphicFramePr>
            <a:graphicFrameLocks/>
          </p:cNvGraphicFramePr>
          <p:nvPr>
            <p:extLst>
              <p:ext uri="{D42A27DB-BD31-4B8C-83A1-F6EECF244321}">
                <p14:modId xmlns:p14="http://schemas.microsoft.com/office/powerpoint/2010/main" val="3049558703"/>
              </p:ext>
            </p:extLst>
          </p:nvPr>
        </p:nvGraphicFramePr>
        <p:xfrm>
          <a:off x="2859531" y="1417638"/>
          <a:ext cx="6265677" cy="28614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DBBE0873-6BB3-D084-BB6D-E16A928CB923}"/>
              </a:ext>
            </a:extLst>
          </p:cNvPr>
          <p:cNvSpPr txBox="1"/>
          <p:nvPr/>
        </p:nvSpPr>
        <p:spPr>
          <a:xfrm>
            <a:off x="354509" y="4462272"/>
            <a:ext cx="11544016" cy="923330"/>
          </a:xfrm>
          <a:prstGeom prst="rect">
            <a:avLst/>
          </a:prstGeom>
          <a:noFill/>
        </p:spPr>
        <p:txBody>
          <a:bodyPr wrap="square" rtlCol="0">
            <a:spAutoFit/>
          </a:bodyPr>
          <a:lstStyle/>
          <a:p>
            <a:pPr algn="ctr"/>
            <a:r>
              <a:rPr lang="en-GB" dirty="0"/>
              <a:t>Fake landlords or letting agents ask for deposits for properties that don’t exist or aren’t available. Criminals use AI-generated photos and fake video tours of properties that don't exist or aren't theirs. A video tour is not a viewing so make sure to view in person, or ask your university's accommodation team to help verify. Never pay a deposit before viewing.</a:t>
            </a:r>
          </a:p>
        </p:txBody>
      </p:sp>
      <p:pic>
        <p:nvPicPr>
          <p:cNvPr id="4" name="Picture 3" descr="A logo for a company&#10;&#10;AI-generated content may be incorrect.">
            <a:extLst>
              <a:ext uri="{FF2B5EF4-FFF2-40B4-BE49-F238E27FC236}">
                <a16:creationId xmlns:a16="http://schemas.microsoft.com/office/drawing/2014/main" id="{94313D34-F2AE-B532-72FD-4A18FBBF68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06000" y="218798"/>
            <a:ext cx="2068864" cy="1293259"/>
          </a:xfrm>
          <a:prstGeom prst="rect">
            <a:avLst/>
          </a:prstGeom>
        </p:spPr>
      </p:pic>
      <p:pic>
        <p:nvPicPr>
          <p:cNvPr id="5" name="Picture 4" descr="A red and white sign with blue text&#10;&#10;AI-generated content may be incorrect.">
            <a:extLst>
              <a:ext uri="{FF2B5EF4-FFF2-40B4-BE49-F238E27FC236}">
                <a16:creationId xmlns:a16="http://schemas.microsoft.com/office/drawing/2014/main" id="{D1001DA1-E9FE-8CC9-82CC-64048F6D43B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3846" y="517723"/>
            <a:ext cx="1455564" cy="772664"/>
          </a:xfrm>
          <a:prstGeom prst="rect">
            <a:avLst/>
          </a:prstGeom>
        </p:spPr>
      </p:pic>
      <p:sp>
        <p:nvSpPr>
          <p:cNvPr id="11" name="Title 1">
            <a:extLst>
              <a:ext uri="{FF2B5EF4-FFF2-40B4-BE49-F238E27FC236}">
                <a16:creationId xmlns:a16="http://schemas.microsoft.com/office/drawing/2014/main" id="{C9811037-1C09-D924-414C-75759C833AD8}"/>
              </a:ext>
            </a:extLst>
          </p:cNvPr>
          <p:cNvSpPr>
            <a:spLocks noGrp="1"/>
          </p:cNvSpPr>
          <p:nvPr>
            <p:ph type="title"/>
          </p:nvPr>
        </p:nvSpPr>
        <p:spPr>
          <a:xfrm>
            <a:off x="1937657" y="274638"/>
            <a:ext cx="7968343" cy="1143000"/>
          </a:xfrm>
        </p:spPr>
        <p:txBody>
          <a:bodyPr>
            <a:normAutofit fontScale="90000"/>
          </a:bodyPr>
          <a:lstStyle/>
          <a:p>
            <a:pPr algn="ctr"/>
            <a:r>
              <a:rPr lang="en-GB" dirty="0"/>
              <a:t>Top 5 Scams Targeting International Students in the UK</a:t>
            </a:r>
          </a:p>
        </p:txBody>
      </p:sp>
    </p:spTree>
    <p:extLst>
      <p:ext uri="{BB962C8B-B14F-4D97-AF65-F5344CB8AC3E}">
        <p14:creationId xmlns:p14="http://schemas.microsoft.com/office/powerpoint/2010/main" val="40964618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68B59-F32C-60B8-8FEB-AA4D618E65D4}"/>
            </a:ext>
          </a:extLst>
        </p:cNvPr>
        <p:cNvGrpSpPr/>
        <p:nvPr/>
      </p:nvGrpSpPr>
      <p:grpSpPr>
        <a:xfrm>
          <a:off x="0" y="0"/>
          <a:ext cx="0" cy="0"/>
          <a:chOff x="0" y="0"/>
          <a:chExt cx="0" cy="0"/>
        </a:xfrm>
      </p:grpSpPr>
      <p:graphicFrame>
        <p:nvGraphicFramePr>
          <p:cNvPr id="6" name="Content Placeholder 1">
            <a:extLst>
              <a:ext uri="{FF2B5EF4-FFF2-40B4-BE49-F238E27FC236}">
                <a16:creationId xmlns:a16="http://schemas.microsoft.com/office/drawing/2014/main" id="{90ED71BB-C0E7-F940-B1CF-2CBAFB39D393}"/>
              </a:ext>
            </a:extLst>
          </p:cNvPr>
          <p:cNvGraphicFramePr>
            <a:graphicFrameLocks/>
          </p:cNvGraphicFramePr>
          <p:nvPr>
            <p:extLst>
              <p:ext uri="{D42A27DB-BD31-4B8C-83A1-F6EECF244321}">
                <p14:modId xmlns:p14="http://schemas.microsoft.com/office/powerpoint/2010/main" val="1817515142"/>
              </p:ext>
            </p:extLst>
          </p:nvPr>
        </p:nvGraphicFramePr>
        <p:xfrm>
          <a:off x="2859531" y="1417638"/>
          <a:ext cx="6265677" cy="28614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64FDB7A2-4387-2529-A6F6-87F35A3D00CE}"/>
              </a:ext>
            </a:extLst>
          </p:cNvPr>
          <p:cNvSpPr txBox="1"/>
          <p:nvPr/>
        </p:nvSpPr>
        <p:spPr>
          <a:xfrm>
            <a:off x="354509" y="4462272"/>
            <a:ext cx="11544016" cy="923330"/>
          </a:xfrm>
          <a:prstGeom prst="rect">
            <a:avLst/>
          </a:prstGeom>
          <a:noFill/>
        </p:spPr>
        <p:txBody>
          <a:bodyPr wrap="square" rtlCol="0">
            <a:spAutoFit/>
          </a:bodyPr>
          <a:lstStyle/>
          <a:p>
            <a:pPr algn="ctr"/>
            <a:r>
              <a:rPr lang="en-GB" dirty="0"/>
              <a:t>Criminals pose as agents offering discounts to pay university fees on behalf of students then disappear with the money. To avoid these scams, always avoid third-party intermediaries for large payments. Instead, use your university’s official payment methods.</a:t>
            </a:r>
          </a:p>
        </p:txBody>
      </p:sp>
      <p:pic>
        <p:nvPicPr>
          <p:cNvPr id="4" name="Picture 3" descr="A logo for a company&#10;&#10;AI-generated content may be incorrect.">
            <a:extLst>
              <a:ext uri="{FF2B5EF4-FFF2-40B4-BE49-F238E27FC236}">
                <a16:creationId xmlns:a16="http://schemas.microsoft.com/office/drawing/2014/main" id="{5C6C41B5-7ED5-40C2-1339-9E392F9BB7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06000" y="218798"/>
            <a:ext cx="2068864" cy="1293259"/>
          </a:xfrm>
          <a:prstGeom prst="rect">
            <a:avLst/>
          </a:prstGeom>
        </p:spPr>
      </p:pic>
      <p:pic>
        <p:nvPicPr>
          <p:cNvPr id="5" name="Picture 4" descr="A red and white sign with blue text&#10;&#10;AI-generated content may be incorrect.">
            <a:extLst>
              <a:ext uri="{FF2B5EF4-FFF2-40B4-BE49-F238E27FC236}">
                <a16:creationId xmlns:a16="http://schemas.microsoft.com/office/drawing/2014/main" id="{07527237-41CF-AF10-FCD8-EED0CD717CF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3846" y="517723"/>
            <a:ext cx="1455564" cy="772664"/>
          </a:xfrm>
          <a:prstGeom prst="rect">
            <a:avLst/>
          </a:prstGeom>
        </p:spPr>
      </p:pic>
      <p:sp>
        <p:nvSpPr>
          <p:cNvPr id="11" name="Title 1">
            <a:extLst>
              <a:ext uri="{FF2B5EF4-FFF2-40B4-BE49-F238E27FC236}">
                <a16:creationId xmlns:a16="http://schemas.microsoft.com/office/drawing/2014/main" id="{DE3D116D-699B-ED97-BAE5-52E0D8BC528C}"/>
              </a:ext>
            </a:extLst>
          </p:cNvPr>
          <p:cNvSpPr>
            <a:spLocks noGrp="1"/>
          </p:cNvSpPr>
          <p:nvPr>
            <p:ph type="title"/>
          </p:nvPr>
        </p:nvSpPr>
        <p:spPr>
          <a:xfrm>
            <a:off x="1937657" y="274638"/>
            <a:ext cx="7968343" cy="1143000"/>
          </a:xfrm>
        </p:spPr>
        <p:txBody>
          <a:bodyPr>
            <a:normAutofit fontScale="90000"/>
          </a:bodyPr>
          <a:lstStyle/>
          <a:p>
            <a:pPr algn="ctr"/>
            <a:r>
              <a:rPr lang="en-GB" dirty="0"/>
              <a:t>Top 5 Scams Targeting International Students in the UK</a:t>
            </a:r>
          </a:p>
        </p:txBody>
      </p:sp>
    </p:spTree>
    <p:extLst>
      <p:ext uri="{BB962C8B-B14F-4D97-AF65-F5344CB8AC3E}">
        <p14:creationId xmlns:p14="http://schemas.microsoft.com/office/powerpoint/2010/main" val="21724326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241</TotalTime>
  <Words>933</Words>
  <Application>Microsoft Office PowerPoint</Application>
  <PresentationFormat>Widescreen</PresentationFormat>
  <Paragraphs>62</Paragraphs>
  <Slides>12</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Aptos</vt:lpstr>
      <vt:lpstr>Arial</vt:lpstr>
      <vt:lpstr>Calibri</vt:lpstr>
      <vt:lpstr>Calibri Light</vt:lpstr>
      <vt:lpstr>Wingdings</vt:lpstr>
      <vt:lpstr>1_Office Theme</vt:lpstr>
      <vt:lpstr>3_Custom Design</vt:lpstr>
      <vt:lpstr>Protecting International Students from Scams</vt:lpstr>
      <vt:lpstr>Call to Action from Targeted Help</vt:lpstr>
      <vt:lpstr>Impact of Scams on People</vt:lpstr>
      <vt:lpstr>Top 10 Nationalities/Student Groups most likely to become victims of scams:</vt:lpstr>
      <vt:lpstr>PowerPoint Presentation</vt:lpstr>
      <vt:lpstr>Top 5 Scams Targeting International Students in the UK</vt:lpstr>
      <vt:lpstr>Top 5 Scams Targeting International Students in the UK</vt:lpstr>
      <vt:lpstr>Top 5 Scams Targeting International Students in the UK</vt:lpstr>
      <vt:lpstr>Top 5 Scams Targeting International Students in the UK</vt:lpstr>
      <vt:lpstr>Top 5 Scams Targeting International Students in the UK</vt:lpstr>
      <vt:lpstr>Top 5 Scams Targeting International Students in the UK</vt:lpstr>
      <vt:lpstr>More Ways to Stay Safe From Scams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Xavier Mace</dc:creator>
  <cp:lastModifiedBy>Xavier Mace</cp:lastModifiedBy>
  <cp:revision>39</cp:revision>
  <dcterms:created xsi:type="dcterms:W3CDTF">2025-07-17T10:36:04Z</dcterms:created>
  <dcterms:modified xsi:type="dcterms:W3CDTF">2026-07-09T09:51:25Z</dcterms:modified>
</cp:coreProperties>
</file>