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9" r:id="rId22"/>
    <p:sldId id="300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3004800" cy="9753600"/>
  <p:notesSz cx="13004800" cy="9753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228" autoAdjust="0"/>
  </p:normalViewPr>
  <p:slideViewPr>
    <p:cSldViewPr>
      <p:cViewPr varScale="1">
        <p:scale>
          <a:sx n="49" d="100"/>
          <a:sy n="49" d="100"/>
        </p:scale>
        <p:origin x="2790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FB827-441A-4750-9506-7661E5CDDDC9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6888" y="1219200"/>
            <a:ext cx="43910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00163" y="4694238"/>
            <a:ext cx="1040447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22C28-FD26-472D-8676-4817C9259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7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Start by making </a:t>
            </a:r>
            <a:r>
              <a:rPr lang="en-GB" sz="1200" spc="-10" dirty="0">
                <a:latin typeface="Helvetica"/>
                <a:cs typeface="Helvetica"/>
              </a:rPr>
              <a:t>introductions.  </a:t>
            </a:r>
            <a:r>
              <a:rPr lang="en-GB" sz="1200" dirty="0">
                <a:latin typeface="Helvetica"/>
                <a:cs typeface="Helvetica"/>
              </a:rPr>
              <a:t>Explain to the students that </a:t>
            </a:r>
            <a:r>
              <a:rPr lang="en-GB" sz="1200" spc="-25" dirty="0">
                <a:latin typeface="Helvetica"/>
                <a:cs typeface="Helvetica"/>
              </a:rPr>
              <a:t>you </a:t>
            </a:r>
            <a:r>
              <a:rPr lang="en-GB" sz="1200" dirty="0">
                <a:latin typeface="Helvetica"/>
                <a:cs typeface="Helvetica"/>
              </a:rPr>
              <a:t>are going to talk to them </a:t>
            </a:r>
            <a:r>
              <a:rPr lang="en-GB" sz="1200" spc="-10" dirty="0">
                <a:latin typeface="Helvetica"/>
                <a:cs typeface="Helvetica"/>
              </a:rPr>
              <a:t>about </a:t>
            </a:r>
            <a:r>
              <a:rPr lang="en-GB" sz="1200" dirty="0">
                <a:latin typeface="Helvetica"/>
                <a:cs typeface="Helvetica"/>
              </a:rPr>
              <a:t>Friends Against </a:t>
            </a:r>
            <a:r>
              <a:rPr lang="en-GB" sz="1200" spc="-10" dirty="0">
                <a:latin typeface="Helvetica"/>
                <a:cs typeface="Helvetica"/>
              </a:rPr>
              <a:t>Scams. </a:t>
            </a:r>
            <a:endParaRPr lang="en-GB" sz="1200" dirty="0">
              <a:latin typeface="Helvetica"/>
              <a:cs typeface="Helvetica"/>
            </a:endParaRPr>
          </a:p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Explain that Friends </a:t>
            </a:r>
            <a:r>
              <a:rPr lang="en-GB" sz="1200" spc="-10" dirty="0">
                <a:latin typeface="Helvetica"/>
                <a:cs typeface="Helvetica"/>
              </a:rPr>
              <a:t>Against </a:t>
            </a:r>
            <a:r>
              <a:rPr lang="en-GB" sz="1200" dirty="0">
                <a:latin typeface="Helvetica"/>
                <a:cs typeface="Helvetica"/>
              </a:rPr>
              <a:t>Scams was created by </a:t>
            </a:r>
            <a:r>
              <a:rPr lang="en-GB" sz="1200" spc="-25" dirty="0">
                <a:latin typeface="Helvetica"/>
                <a:cs typeface="Helvetica"/>
              </a:rPr>
              <a:t>the </a:t>
            </a:r>
            <a:r>
              <a:rPr lang="en-GB" sz="1200" dirty="0">
                <a:latin typeface="Helvetica"/>
                <a:cs typeface="Helvetica"/>
              </a:rPr>
              <a:t>National Trading </a:t>
            </a:r>
            <a:r>
              <a:rPr lang="en-GB" sz="1200" spc="-10" dirty="0">
                <a:latin typeface="Helvetica"/>
                <a:cs typeface="Helvetica"/>
              </a:rPr>
              <a:t>Standards </a:t>
            </a:r>
            <a:r>
              <a:rPr lang="en-GB" sz="1200" dirty="0">
                <a:latin typeface="Helvetica"/>
                <a:cs typeface="Helvetica"/>
              </a:rPr>
              <a:t>Scams Team in 2016 to </a:t>
            </a:r>
            <a:r>
              <a:rPr lang="en-GB" sz="1200" spc="-10" dirty="0">
                <a:latin typeface="Helvetica"/>
                <a:cs typeface="Helvetica"/>
              </a:rPr>
              <a:t>protect </a:t>
            </a:r>
            <a:r>
              <a:rPr lang="en-GB" sz="1200" dirty="0">
                <a:latin typeface="Helvetica"/>
                <a:cs typeface="Helvetica"/>
              </a:rPr>
              <a:t>and prevent people </a:t>
            </a:r>
            <a:r>
              <a:rPr lang="en-GB" sz="1200" spc="-20" dirty="0">
                <a:latin typeface="Helvetica"/>
                <a:cs typeface="Helvetica"/>
              </a:rPr>
              <a:t>from </a:t>
            </a:r>
            <a:r>
              <a:rPr lang="en-GB" sz="1200" dirty="0">
                <a:latin typeface="Helvetica"/>
                <a:cs typeface="Helvetica"/>
              </a:rPr>
              <a:t>becoming victims of scams </a:t>
            </a:r>
            <a:r>
              <a:rPr lang="en-GB" sz="1200" spc="-25" dirty="0">
                <a:latin typeface="Helvetica"/>
                <a:cs typeface="Helvetica"/>
              </a:rPr>
              <a:t>by </a:t>
            </a:r>
            <a:r>
              <a:rPr lang="en-GB" sz="1200" dirty="0">
                <a:latin typeface="Helvetica"/>
                <a:cs typeface="Helvetica"/>
              </a:rPr>
              <a:t>empowering people to take </a:t>
            </a:r>
            <a:r>
              <a:rPr lang="en-GB" sz="1200" spc="-50" dirty="0">
                <a:latin typeface="Helvetica"/>
                <a:cs typeface="Helvetica"/>
              </a:rPr>
              <a:t>a </a:t>
            </a:r>
            <a:r>
              <a:rPr lang="en-GB" sz="1200" dirty="0">
                <a:latin typeface="Helvetica"/>
                <a:cs typeface="Helvetica"/>
              </a:rPr>
              <a:t>stand against scams and </a:t>
            </a:r>
            <a:r>
              <a:rPr lang="en-GB" sz="1200" spc="-20" dirty="0">
                <a:latin typeface="Helvetica"/>
                <a:cs typeface="Helvetica"/>
              </a:rPr>
              <a:t>grow </a:t>
            </a:r>
            <a:r>
              <a:rPr lang="en-GB" sz="1200" dirty="0">
                <a:latin typeface="Helvetica"/>
                <a:cs typeface="Helvetica"/>
              </a:rPr>
              <a:t>consumer </a:t>
            </a:r>
            <a:r>
              <a:rPr lang="en-GB" sz="1200" spc="-10" dirty="0">
                <a:latin typeface="Helvetica"/>
                <a:cs typeface="Helvetica"/>
              </a:rPr>
              <a:t>education. </a:t>
            </a:r>
            <a:endParaRPr lang="en-GB" sz="1200" dirty="0">
              <a:latin typeface="Helvetica"/>
              <a:cs typeface="Helvetica"/>
            </a:endParaRPr>
          </a:p>
          <a:p>
            <a:pPr marL="25400">
              <a:lnSpc>
                <a:spcPct val="100000"/>
              </a:lnSpc>
            </a:pPr>
            <a:r>
              <a:rPr lang="en-GB" sz="1200" spc="-50" dirty="0">
                <a:latin typeface="Helvetica"/>
                <a:cs typeface="Helvetica"/>
              </a:rPr>
              <a:t> </a:t>
            </a:r>
            <a:endParaRPr lang="en-GB" sz="1200" dirty="0">
              <a:latin typeface="Helvetica"/>
              <a:cs typeface="Helvetica"/>
            </a:endParaRPr>
          </a:p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Explain that they will learn </a:t>
            </a:r>
            <a:r>
              <a:rPr lang="en-GB" sz="1200" spc="-10" dirty="0">
                <a:latin typeface="Helvetica"/>
                <a:cs typeface="Helvetica"/>
              </a:rPr>
              <a:t>about </a:t>
            </a:r>
            <a:r>
              <a:rPr lang="en-GB" sz="1200" dirty="0">
                <a:latin typeface="Helvetica"/>
                <a:cs typeface="Helvetica"/>
              </a:rPr>
              <a:t>the different types of scams </a:t>
            </a:r>
            <a:r>
              <a:rPr lang="en-GB" sz="1200" spc="-20" dirty="0">
                <a:latin typeface="Helvetica"/>
                <a:cs typeface="Helvetica"/>
              </a:rPr>
              <a:t>that </a:t>
            </a:r>
            <a:r>
              <a:rPr lang="en-GB" sz="1200" dirty="0">
                <a:latin typeface="Helvetica"/>
                <a:cs typeface="Helvetica"/>
              </a:rPr>
              <a:t>can affect both them and </a:t>
            </a:r>
            <a:r>
              <a:rPr lang="en-GB" sz="1200" spc="-10" dirty="0">
                <a:latin typeface="Helvetica"/>
                <a:cs typeface="Helvetica"/>
              </a:rPr>
              <a:t>their </a:t>
            </a:r>
            <a:r>
              <a:rPr lang="en-GB" sz="1200" dirty="0">
                <a:latin typeface="Helvetica"/>
                <a:cs typeface="Helvetica"/>
              </a:rPr>
              <a:t>families and how to spot a </a:t>
            </a:r>
            <a:r>
              <a:rPr lang="en-GB" sz="1200" spc="-20" dirty="0">
                <a:latin typeface="Helvetica"/>
                <a:cs typeface="Helvetica"/>
              </a:rPr>
              <a:t>scam </a:t>
            </a:r>
            <a:r>
              <a:rPr lang="en-GB" sz="1200" dirty="0">
                <a:latin typeface="Helvetica"/>
                <a:cs typeface="Helvetica"/>
              </a:rPr>
              <a:t>victim. With </a:t>
            </a:r>
            <a:r>
              <a:rPr lang="en-GB" sz="1200" spc="-10" dirty="0">
                <a:latin typeface="Helvetica"/>
                <a:cs typeface="Helvetica"/>
              </a:rPr>
              <a:t>increased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knowledge and awareness, </a:t>
            </a:r>
            <a:r>
              <a:rPr lang="en-GB" sz="1200" spc="-20" dirty="0">
                <a:latin typeface="Helvetica"/>
                <a:cs typeface="Helvetica"/>
              </a:rPr>
              <a:t>they </a:t>
            </a:r>
            <a:r>
              <a:rPr lang="en-GB" sz="1200" dirty="0">
                <a:latin typeface="Helvetica"/>
                <a:cs typeface="Helvetica"/>
              </a:rPr>
              <a:t>can have conversations with </a:t>
            </a:r>
            <a:r>
              <a:rPr lang="en-GB" sz="1200" spc="-10" dirty="0">
                <a:latin typeface="Helvetica"/>
                <a:cs typeface="Helvetica"/>
              </a:rPr>
              <a:t>their </a:t>
            </a:r>
            <a:r>
              <a:rPr lang="en-GB" sz="1200" dirty="0">
                <a:latin typeface="Helvetica"/>
                <a:cs typeface="Helvetica"/>
              </a:rPr>
              <a:t>family and friends about </a:t>
            </a:r>
            <a:r>
              <a:rPr lang="en-GB" sz="1200" spc="-10" dirty="0">
                <a:latin typeface="Helvetica"/>
                <a:cs typeface="Helvetica"/>
              </a:rPr>
              <a:t>scams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to help protect themselves </a:t>
            </a:r>
            <a:r>
              <a:rPr lang="en-GB" sz="1200" spc="-25" dirty="0">
                <a:latin typeface="Helvetica"/>
                <a:cs typeface="Helvetica"/>
              </a:rPr>
              <a:t>and </a:t>
            </a:r>
            <a:r>
              <a:rPr lang="en-GB" sz="1200" spc="-10" dirty="0">
                <a:latin typeface="Helvetica"/>
                <a:cs typeface="Helvetica"/>
              </a:rPr>
              <a:t>others.</a:t>
            </a:r>
            <a:endParaRPr lang="en-GB" sz="1200" dirty="0">
              <a:latin typeface="Helvetica"/>
              <a:cs typeface="Helvetic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38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Helvetica"/>
                <a:cs typeface="Helvetica"/>
              </a:rPr>
              <a:t>Emphasise that everyone </a:t>
            </a:r>
            <a:r>
              <a:rPr lang="en-GB" sz="1200" spc="-25" dirty="0">
                <a:latin typeface="Helvetica"/>
                <a:cs typeface="Helvetica"/>
              </a:rPr>
              <a:t>and </a:t>
            </a:r>
            <a:r>
              <a:rPr lang="en-GB" sz="1200" dirty="0">
                <a:latin typeface="Helvetica"/>
                <a:cs typeface="Helvetica"/>
              </a:rPr>
              <a:t>anyone could be a victim of </a:t>
            </a:r>
            <a:r>
              <a:rPr lang="en-GB" sz="1200" spc="-50" dirty="0">
                <a:latin typeface="Helvetica"/>
                <a:cs typeface="Helvetica"/>
              </a:rPr>
              <a:t>a </a:t>
            </a:r>
            <a:r>
              <a:rPr lang="en-GB" sz="1200" dirty="0">
                <a:latin typeface="Helvetica"/>
                <a:cs typeface="Helvetica"/>
              </a:rPr>
              <a:t>scam, it is down to </a:t>
            </a:r>
            <a:r>
              <a:rPr lang="en-GB" sz="1200" spc="-10" dirty="0">
                <a:latin typeface="Helvetica"/>
                <a:cs typeface="Helvetica"/>
              </a:rPr>
              <a:t>people’s </a:t>
            </a:r>
            <a:r>
              <a:rPr lang="en-GB" sz="1200" dirty="0">
                <a:latin typeface="Helvetica"/>
                <a:cs typeface="Helvetica"/>
              </a:rPr>
              <a:t>circumstances as to why </a:t>
            </a:r>
            <a:r>
              <a:rPr lang="en-GB" sz="1200" spc="-20" dirty="0">
                <a:latin typeface="Helvetica"/>
                <a:cs typeface="Helvetica"/>
              </a:rPr>
              <a:t>they </a:t>
            </a:r>
            <a:r>
              <a:rPr lang="en-GB" sz="1200" dirty="0">
                <a:latin typeface="Helvetica"/>
                <a:cs typeface="Helvetica"/>
              </a:rPr>
              <a:t>become one. Click through </a:t>
            </a:r>
            <a:r>
              <a:rPr lang="en-GB" sz="1200" spc="-25" dirty="0">
                <a:latin typeface="Helvetica"/>
                <a:cs typeface="Helvetica"/>
              </a:rPr>
              <a:t>to </a:t>
            </a:r>
            <a:r>
              <a:rPr lang="en-GB" sz="1200" dirty="0">
                <a:latin typeface="Helvetica"/>
                <a:cs typeface="Helvetica"/>
              </a:rPr>
              <a:t>reveal some of the </a:t>
            </a:r>
            <a:r>
              <a:rPr lang="en-GB" sz="1200" spc="-10" dirty="0">
                <a:latin typeface="Helvetica"/>
                <a:cs typeface="Helvetica"/>
              </a:rPr>
              <a:t>reasons </a:t>
            </a:r>
            <a:r>
              <a:rPr lang="en-GB" sz="1200" dirty="0">
                <a:latin typeface="Helvetica"/>
                <a:cs typeface="Helvetica"/>
              </a:rPr>
              <a:t>people become scam </a:t>
            </a:r>
            <a:r>
              <a:rPr lang="en-GB" sz="1200" spc="-10" dirty="0">
                <a:latin typeface="Helvetica"/>
                <a:cs typeface="Helvetica"/>
              </a:rPr>
              <a:t>victims. </a:t>
            </a:r>
            <a:r>
              <a:rPr lang="en-GB" sz="1200" dirty="0">
                <a:latin typeface="Helvetica"/>
                <a:cs typeface="Helvetica"/>
              </a:rPr>
              <a:t>Emphasise that scam victims </a:t>
            </a:r>
            <a:r>
              <a:rPr lang="en-GB" sz="1200" spc="-25" dirty="0">
                <a:latin typeface="Helvetica"/>
                <a:cs typeface="Helvetica"/>
              </a:rPr>
              <a:t>are </a:t>
            </a:r>
            <a:r>
              <a:rPr lang="en-GB" sz="1200" dirty="0">
                <a:latin typeface="Helvetica"/>
                <a:cs typeface="Helvetica"/>
              </a:rPr>
              <a:t>not to blame (no blame </a:t>
            </a:r>
            <a:r>
              <a:rPr lang="en-GB" sz="1200" spc="-25" dirty="0">
                <a:latin typeface="Helvetica"/>
                <a:cs typeface="Helvetica"/>
              </a:rPr>
              <a:t>no </a:t>
            </a:r>
            <a:r>
              <a:rPr lang="en-GB" sz="1200" dirty="0">
                <a:latin typeface="Helvetica"/>
                <a:cs typeface="Helvetica"/>
              </a:rPr>
              <a:t>shame). (click 7) - Having </a:t>
            </a:r>
            <a:r>
              <a:rPr lang="en-GB" sz="1200" spc="-10" dirty="0">
                <a:latin typeface="Helvetica"/>
                <a:cs typeface="Helvetica"/>
              </a:rPr>
              <a:t>no/low </a:t>
            </a:r>
            <a:r>
              <a:rPr lang="en-GB" sz="1200" dirty="0">
                <a:latin typeface="Helvetica"/>
                <a:cs typeface="Helvetica"/>
              </a:rPr>
              <a:t>knowledge of how to be safe </a:t>
            </a:r>
            <a:r>
              <a:rPr lang="en-GB" sz="1200" spc="-20" dirty="0">
                <a:latin typeface="Helvetica"/>
                <a:cs typeface="Helvetica"/>
              </a:rPr>
              <a:t>with </a:t>
            </a:r>
            <a:r>
              <a:rPr lang="en-GB" sz="1200" dirty="0">
                <a:latin typeface="Helvetica"/>
                <a:cs typeface="Helvetica"/>
              </a:rPr>
              <a:t>money means you are </a:t>
            </a:r>
            <a:r>
              <a:rPr lang="en-GB" sz="1200" spc="-20" dirty="0">
                <a:latin typeface="Helvetica"/>
                <a:cs typeface="Helvetica"/>
              </a:rPr>
              <a:t>more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likely to become a victim </a:t>
            </a:r>
            <a:r>
              <a:rPr lang="en-GB" sz="1200" spc="-25" dirty="0">
                <a:latin typeface="Helvetica"/>
                <a:cs typeface="Helvetica"/>
              </a:rPr>
              <a:t>of </a:t>
            </a:r>
            <a:r>
              <a:rPr lang="en-GB" sz="1200" dirty="0">
                <a:latin typeface="Helvetica"/>
                <a:cs typeface="Helvetica"/>
              </a:rPr>
              <a:t>scams, and therefore </a:t>
            </a:r>
            <a:r>
              <a:rPr lang="en-GB" sz="1200" spc="-20" dirty="0">
                <a:latin typeface="Helvetica"/>
                <a:cs typeface="Helvetica"/>
              </a:rPr>
              <a:t>have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money stolen from </a:t>
            </a:r>
            <a:r>
              <a:rPr lang="en-GB" sz="1200" spc="-25" dirty="0">
                <a:latin typeface="Helvetica"/>
                <a:cs typeface="Helvetica"/>
              </a:rPr>
              <a:t>you</a:t>
            </a:r>
            <a:endParaRPr lang="en-GB" sz="1200" dirty="0">
              <a:latin typeface="Helvetica"/>
              <a:cs typeface="Helvetic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146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Helvetica"/>
                <a:cs typeface="Helvetica"/>
              </a:rPr>
              <a:t>Ask the students for hands </a:t>
            </a:r>
            <a:r>
              <a:rPr lang="en-GB" sz="1200" spc="-25" dirty="0">
                <a:latin typeface="Helvetica"/>
                <a:cs typeface="Helvetica"/>
              </a:rPr>
              <a:t>if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think they have seen a </a:t>
            </a:r>
            <a:r>
              <a:rPr lang="en-GB" sz="1200" spc="-20" dirty="0">
                <a:latin typeface="Helvetica"/>
                <a:cs typeface="Helvetica"/>
              </a:rPr>
              <a:t>scam </a:t>
            </a:r>
            <a:r>
              <a:rPr lang="en-GB" sz="1200" dirty="0">
                <a:latin typeface="Helvetica"/>
                <a:cs typeface="Helvetica"/>
              </a:rPr>
              <a:t>aimed for them. Then lets look </a:t>
            </a:r>
            <a:r>
              <a:rPr lang="en-GB" sz="1200" spc="-25" dirty="0">
                <a:latin typeface="Helvetica"/>
                <a:cs typeface="Helvetica"/>
              </a:rPr>
              <a:t>at </a:t>
            </a:r>
            <a:r>
              <a:rPr lang="en-GB" sz="1200" dirty="0">
                <a:latin typeface="Helvetica"/>
                <a:cs typeface="Helvetica"/>
              </a:rPr>
              <a:t>some scams which are </a:t>
            </a:r>
            <a:r>
              <a:rPr lang="en-GB" sz="1200" spc="-10" dirty="0">
                <a:latin typeface="Helvetica"/>
                <a:cs typeface="Helvetica"/>
              </a:rPr>
              <a:t>targeted </a:t>
            </a:r>
            <a:r>
              <a:rPr lang="en-GB" sz="1200" dirty="0">
                <a:latin typeface="Helvetica"/>
                <a:cs typeface="Helvetica"/>
              </a:rPr>
              <a:t>at younger </a:t>
            </a:r>
            <a:r>
              <a:rPr lang="en-GB" sz="1200" spc="-10" dirty="0">
                <a:latin typeface="Helvetica"/>
                <a:cs typeface="Helvetica"/>
              </a:rPr>
              <a:t>people.</a:t>
            </a:r>
            <a:endParaRPr lang="en-GB" sz="1200" dirty="0">
              <a:latin typeface="Helvetica"/>
              <a:cs typeface="Helvetic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321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latin typeface="Helvetica"/>
                <a:cs typeface="Helvetica"/>
              </a:rPr>
              <a:t>Here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is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video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which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shows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how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easy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it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is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for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someone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spc="-25" dirty="0">
                <a:latin typeface="Helvetica"/>
                <a:cs typeface="Helvetica"/>
              </a:rPr>
              <a:t>to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find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out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personal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information </a:t>
            </a:r>
            <a:r>
              <a:rPr lang="en-GB" sz="1200" dirty="0">
                <a:latin typeface="Helvetica"/>
                <a:cs typeface="Helvetica"/>
              </a:rPr>
              <a:t>about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you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from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your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social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media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account.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Make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sure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spc="-25" dirty="0">
                <a:latin typeface="Helvetica"/>
                <a:cs typeface="Helvetica"/>
              </a:rPr>
              <a:t>to </a:t>
            </a:r>
            <a:r>
              <a:rPr lang="en-GB" sz="1200" dirty="0">
                <a:latin typeface="Helvetica"/>
                <a:cs typeface="Helvetica"/>
              </a:rPr>
              <a:t>always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have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your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accounts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spc="-25" dirty="0">
                <a:latin typeface="Helvetica"/>
                <a:cs typeface="Helvetica"/>
              </a:rPr>
              <a:t>set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to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‘private’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and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do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not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share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spc="-25" dirty="0">
                <a:latin typeface="Helvetica"/>
                <a:cs typeface="Helvetica"/>
              </a:rPr>
              <a:t>any </a:t>
            </a:r>
            <a:r>
              <a:rPr lang="en-GB" sz="1200" dirty="0">
                <a:latin typeface="Helvetica"/>
                <a:cs typeface="Helvetica"/>
              </a:rPr>
              <a:t>personal</a:t>
            </a:r>
            <a:r>
              <a:rPr lang="en-GB" sz="1200" spc="4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information</a:t>
            </a:r>
            <a:r>
              <a:rPr lang="en-GB" sz="1200" spc="4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online</a:t>
            </a:r>
            <a:r>
              <a:rPr lang="en-GB" sz="1200" spc="40" dirty="0">
                <a:latin typeface="Helvetica"/>
                <a:cs typeface="Helvetica"/>
              </a:rPr>
              <a:t> </a:t>
            </a:r>
            <a:r>
              <a:rPr lang="en-GB" sz="1200" spc="-20" dirty="0">
                <a:latin typeface="Helvetica"/>
                <a:cs typeface="Helvetica"/>
              </a:rPr>
              <a:t>such </a:t>
            </a:r>
            <a:r>
              <a:rPr lang="en-GB" sz="1200" dirty="0">
                <a:latin typeface="Helvetica"/>
                <a:cs typeface="Helvetica"/>
              </a:rPr>
              <a:t>as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your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address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or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bank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details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437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Helvetica"/>
                <a:cs typeface="Helvetica"/>
              </a:rPr>
              <a:t>Don’t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click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on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any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links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that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spc="-25" dirty="0">
                <a:latin typeface="Helvetica"/>
                <a:cs typeface="Helvetica"/>
              </a:rPr>
              <a:t>you </a:t>
            </a:r>
            <a:r>
              <a:rPr lang="en-GB" sz="1200" dirty="0">
                <a:latin typeface="Helvetica"/>
                <a:cs typeface="Helvetica"/>
              </a:rPr>
              <a:t>feel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are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unsafe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or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from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person </a:t>
            </a:r>
            <a:r>
              <a:rPr lang="en-GB" sz="1200" dirty="0">
                <a:latin typeface="Helvetica"/>
                <a:cs typeface="Helvetica"/>
              </a:rPr>
              <a:t>you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do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not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recognise.</a:t>
            </a:r>
            <a:endParaRPr lang="en-GB" sz="1200" dirty="0">
              <a:latin typeface="Helvetica"/>
              <a:cs typeface="Helvetic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47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latin typeface="Helvetica"/>
                <a:cs typeface="Helvetica"/>
              </a:rPr>
              <a:t>Don’t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click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on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any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links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that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spc="-25" dirty="0">
                <a:latin typeface="Helvetica"/>
                <a:cs typeface="Helvetica"/>
              </a:rPr>
              <a:t>you </a:t>
            </a:r>
            <a:r>
              <a:rPr lang="en-GB" sz="1200" dirty="0">
                <a:latin typeface="Helvetica"/>
                <a:cs typeface="Helvetica"/>
              </a:rPr>
              <a:t>feel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are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unsafe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or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from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person </a:t>
            </a:r>
            <a:r>
              <a:rPr lang="en-GB" sz="1200" dirty="0">
                <a:latin typeface="Helvetica"/>
                <a:cs typeface="Helvetica"/>
              </a:rPr>
              <a:t>you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do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not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recognise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435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(CLICK) It is never too young </a:t>
            </a:r>
            <a:r>
              <a:rPr lang="en-GB" sz="1200" spc="-25" dirty="0">
                <a:latin typeface="Helvetica"/>
                <a:cs typeface="Helvetica"/>
              </a:rPr>
              <a:t>to </a:t>
            </a:r>
            <a:r>
              <a:rPr lang="en-GB" sz="1200" dirty="0">
                <a:latin typeface="Helvetica"/>
                <a:cs typeface="Helvetica"/>
              </a:rPr>
              <a:t>start learning how to be </a:t>
            </a:r>
            <a:r>
              <a:rPr lang="en-GB" sz="1200" spc="-10" dirty="0">
                <a:latin typeface="Helvetica"/>
                <a:cs typeface="Helvetica"/>
              </a:rPr>
              <a:t>sensible </a:t>
            </a:r>
            <a:r>
              <a:rPr lang="en-GB" sz="1200" dirty="0">
                <a:latin typeface="Helvetica"/>
                <a:cs typeface="Helvetica"/>
              </a:rPr>
              <a:t>and safe with your </a:t>
            </a:r>
            <a:r>
              <a:rPr lang="en-GB" sz="1200" spc="-10" dirty="0">
                <a:latin typeface="Helvetica"/>
                <a:cs typeface="Helvetica"/>
              </a:rPr>
              <a:t>money.</a:t>
            </a:r>
            <a:endParaRPr lang="en-GB" sz="1200" dirty="0">
              <a:latin typeface="Helvetica"/>
              <a:cs typeface="Helvetica"/>
            </a:endParaRPr>
          </a:p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(CLICK)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report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published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spc="-25" dirty="0">
                <a:latin typeface="Helvetica"/>
                <a:cs typeface="Helvetica"/>
              </a:rPr>
              <a:t>by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the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National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Trading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Standards </a:t>
            </a:r>
            <a:r>
              <a:rPr lang="en-GB" sz="1200" dirty="0">
                <a:latin typeface="Helvetica"/>
                <a:cs typeface="Helvetica"/>
              </a:rPr>
              <a:t>Scams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Team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showed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that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spc="-20" dirty="0">
                <a:latin typeface="Helvetica"/>
                <a:cs typeface="Helvetica"/>
              </a:rPr>
              <a:t>only </a:t>
            </a:r>
            <a:r>
              <a:rPr lang="en-GB" sz="1200" dirty="0">
                <a:latin typeface="Helvetica"/>
                <a:cs typeface="Helvetica"/>
              </a:rPr>
              <a:t>40%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of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British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people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identify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spc="-25" dirty="0">
                <a:latin typeface="Helvetica"/>
                <a:cs typeface="Helvetica"/>
              </a:rPr>
              <a:t>as </a:t>
            </a:r>
            <a:r>
              <a:rPr lang="en-GB" sz="1200" dirty="0">
                <a:latin typeface="Helvetica"/>
                <a:cs typeface="Helvetica"/>
              </a:rPr>
              <a:t>‘financially</a:t>
            </a:r>
            <a:r>
              <a:rPr lang="en-GB" sz="1200" spc="3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literate’.</a:t>
            </a:r>
            <a:r>
              <a:rPr lang="en-GB" sz="1200" spc="3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This</a:t>
            </a:r>
            <a:r>
              <a:rPr lang="en-GB" sz="1200" spc="35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means </a:t>
            </a:r>
            <a:r>
              <a:rPr lang="en-GB" sz="1200" dirty="0">
                <a:latin typeface="Helvetica"/>
                <a:cs typeface="Helvetica"/>
              </a:rPr>
              <a:t>that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they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are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significantly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spc="-20" dirty="0">
                <a:latin typeface="Helvetica"/>
                <a:cs typeface="Helvetica"/>
              </a:rPr>
              <a:t>more </a:t>
            </a:r>
            <a:r>
              <a:rPr lang="en-GB" sz="1200" dirty="0">
                <a:latin typeface="Helvetica"/>
                <a:cs typeface="Helvetica"/>
              </a:rPr>
              <a:t>likely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to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have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had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money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stolen </a:t>
            </a:r>
            <a:r>
              <a:rPr lang="en-GB" sz="1200" dirty="0">
                <a:latin typeface="Helvetica"/>
                <a:cs typeface="Helvetica"/>
              </a:rPr>
              <a:t>due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to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fraud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in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the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past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year.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This means that the </a:t>
            </a:r>
            <a:r>
              <a:rPr lang="en-GB" sz="1200" spc="-20" dirty="0">
                <a:latin typeface="Helvetica"/>
                <a:cs typeface="Helvetica"/>
              </a:rPr>
              <a:t>less </a:t>
            </a:r>
            <a:r>
              <a:rPr lang="en-GB" sz="1200" dirty="0">
                <a:latin typeface="Helvetica"/>
                <a:cs typeface="Helvetica"/>
              </a:rPr>
              <a:t>knowledge you have on </a:t>
            </a:r>
            <a:r>
              <a:rPr lang="en-GB" sz="1200" spc="-10" dirty="0">
                <a:latin typeface="Helvetica"/>
                <a:cs typeface="Helvetica"/>
              </a:rPr>
              <a:t>staying </a:t>
            </a:r>
            <a:r>
              <a:rPr lang="en-GB" sz="1200" dirty="0">
                <a:latin typeface="Helvetica"/>
                <a:cs typeface="Helvetica"/>
              </a:rPr>
              <a:t>safe with your money, the </a:t>
            </a:r>
            <a:r>
              <a:rPr lang="en-GB" sz="1200" spc="-20" dirty="0">
                <a:latin typeface="Helvetica"/>
                <a:cs typeface="Helvetica"/>
              </a:rPr>
              <a:t>more </a:t>
            </a:r>
            <a:r>
              <a:rPr lang="en-GB" sz="1200" dirty="0">
                <a:latin typeface="Helvetica"/>
                <a:cs typeface="Helvetica"/>
              </a:rPr>
              <a:t>likely you are to become a </a:t>
            </a:r>
            <a:r>
              <a:rPr lang="en-GB" sz="1200" spc="-10" dirty="0">
                <a:latin typeface="Helvetica"/>
                <a:cs typeface="Helvetica"/>
              </a:rPr>
              <a:t>victim </a:t>
            </a:r>
            <a:r>
              <a:rPr lang="en-GB" sz="1200" dirty="0">
                <a:latin typeface="Helvetica"/>
                <a:cs typeface="Helvetica"/>
              </a:rPr>
              <a:t>of </a:t>
            </a:r>
            <a:r>
              <a:rPr lang="en-GB" sz="1200" spc="-10" dirty="0">
                <a:latin typeface="Helvetica"/>
                <a:cs typeface="Helvetica"/>
              </a:rPr>
              <a:t>scams.</a:t>
            </a:r>
            <a:endParaRPr lang="en-GB" sz="1200" dirty="0">
              <a:latin typeface="Helvetica"/>
              <a:cs typeface="Helvetica"/>
            </a:endParaRPr>
          </a:p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(CLICK) If you have your </a:t>
            </a:r>
            <a:r>
              <a:rPr lang="en-GB" sz="1200" spc="-25" dirty="0">
                <a:latin typeface="Helvetica"/>
                <a:cs typeface="Helvetica"/>
              </a:rPr>
              <a:t>own </a:t>
            </a:r>
            <a:r>
              <a:rPr lang="en-GB" sz="1200" dirty="0">
                <a:latin typeface="Helvetica"/>
                <a:cs typeface="Helvetica"/>
              </a:rPr>
              <a:t>bank account, talk to a </a:t>
            </a:r>
            <a:r>
              <a:rPr lang="en-GB" sz="1200" spc="-10" dirty="0">
                <a:latin typeface="Helvetica"/>
                <a:cs typeface="Helvetica"/>
              </a:rPr>
              <a:t>trusted </a:t>
            </a:r>
            <a:r>
              <a:rPr lang="en-GB" sz="1200" dirty="0">
                <a:latin typeface="Helvetica"/>
                <a:cs typeface="Helvetica"/>
              </a:rPr>
              <a:t>adult to make sure you can </a:t>
            </a:r>
            <a:r>
              <a:rPr lang="en-GB" sz="1200" spc="-20" dirty="0">
                <a:latin typeface="Helvetica"/>
                <a:cs typeface="Helvetica"/>
              </a:rPr>
              <a:t>stay </a:t>
            </a:r>
            <a:r>
              <a:rPr lang="en-GB" sz="1200" dirty="0">
                <a:latin typeface="Helvetica"/>
                <a:cs typeface="Helvetica"/>
              </a:rPr>
              <a:t>safe whilst you earn </a:t>
            </a:r>
            <a:r>
              <a:rPr lang="en-GB" sz="1200" spc="-10" dirty="0">
                <a:latin typeface="Helvetica"/>
                <a:cs typeface="Helvetica"/>
              </a:rPr>
              <a:t>pocket </a:t>
            </a:r>
            <a:r>
              <a:rPr lang="en-GB" sz="1200" dirty="0">
                <a:latin typeface="Helvetica"/>
                <a:cs typeface="Helvetica"/>
              </a:rPr>
              <a:t>money, and in the future </a:t>
            </a:r>
            <a:r>
              <a:rPr lang="en-GB" sz="1200" spc="-20" dirty="0">
                <a:latin typeface="Helvetica"/>
                <a:cs typeface="Helvetica"/>
              </a:rPr>
              <a:t>when </a:t>
            </a:r>
            <a:r>
              <a:rPr lang="en-GB" sz="1200" dirty="0">
                <a:latin typeface="Helvetica"/>
                <a:cs typeface="Helvetica"/>
              </a:rPr>
              <a:t>you start working and </a:t>
            </a:r>
            <a:r>
              <a:rPr lang="en-GB" sz="1200" spc="-10" dirty="0">
                <a:latin typeface="Helvetica"/>
                <a:cs typeface="Helvetica"/>
              </a:rPr>
              <a:t>earning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475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Info about Stop! Think </a:t>
            </a:r>
            <a:r>
              <a:rPr lang="en-GB" sz="1200" spc="-10" dirty="0">
                <a:latin typeface="Helvetica"/>
                <a:cs typeface="Helvetica"/>
              </a:rPr>
              <a:t>Fraud Campaign</a:t>
            </a:r>
            <a:endParaRPr lang="en-GB" sz="1200" dirty="0">
              <a:latin typeface="Helvetica"/>
              <a:cs typeface="Helvetica"/>
            </a:endParaRPr>
          </a:p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Left side scam affects </a:t>
            </a:r>
            <a:r>
              <a:rPr lang="en-GB" sz="1200" spc="-10" dirty="0">
                <a:latin typeface="Helvetica"/>
                <a:cs typeface="Helvetica"/>
              </a:rPr>
              <a:t>young </a:t>
            </a:r>
            <a:r>
              <a:rPr lang="en-GB" sz="1200" dirty="0">
                <a:latin typeface="Helvetica"/>
                <a:cs typeface="Helvetica"/>
              </a:rPr>
              <a:t>people, right side </a:t>
            </a:r>
            <a:r>
              <a:rPr lang="en-GB" sz="1200" spc="-20" dirty="0">
                <a:latin typeface="Helvetica"/>
                <a:cs typeface="Helvetica"/>
              </a:rPr>
              <a:t>scam </a:t>
            </a:r>
            <a:r>
              <a:rPr lang="en-GB" sz="1200" dirty="0">
                <a:latin typeface="Helvetica"/>
                <a:cs typeface="Helvetica"/>
              </a:rPr>
              <a:t>impersonates young people, </a:t>
            </a:r>
            <a:r>
              <a:rPr lang="en-GB" sz="1200" spc="-20" dirty="0">
                <a:latin typeface="Helvetica"/>
                <a:cs typeface="Helvetica"/>
              </a:rPr>
              <a:t>tell </a:t>
            </a:r>
            <a:r>
              <a:rPr lang="en-GB" sz="1200" dirty="0">
                <a:latin typeface="Helvetica"/>
                <a:cs typeface="Helvetica"/>
              </a:rPr>
              <a:t>them to warn their families </a:t>
            </a:r>
            <a:r>
              <a:rPr lang="en-GB" sz="1200" spc="-10" dirty="0">
                <a:latin typeface="Helvetica"/>
                <a:cs typeface="Helvetica"/>
              </a:rPr>
              <a:t>about </a:t>
            </a:r>
            <a:r>
              <a:rPr lang="en-GB" sz="1200" dirty="0">
                <a:latin typeface="Helvetica"/>
                <a:cs typeface="Helvetica"/>
              </a:rPr>
              <a:t>these impersonation </a:t>
            </a:r>
            <a:r>
              <a:rPr lang="en-GB" sz="1200" spc="-10" dirty="0">
                <a:latin typeface="Helvetica"/>
                <a:cs typeface="Helvetica"/>
              </a:rPr>
              <a:t>messages</a:t>
            </a:r>
            <a:endParaRPr lang="en-GB" sz="1200" dirty="0">
              <a:latin typeface="Helvetica"/>
              <a:cs typeface="Helvetic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707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Ask the students for hands </a:t>
            </a:r>
            <a:r>
              <a:rPr lang="en-GB" sz="1200" spc="-25" dirty="0">
                <a:latin typeface="Helvetica"/>
                <a:cs typeface="Helvetica"/>
              </a:rPr>
              <a:t>if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think they have seen a </a:t>
            </a:r>
            <a:r>
              <a:rPr lang="en-GB" sz="1200" spc="-20" dirty="0">
                <a:latin typeface="Helvetica"/>
                <a:cs typeface="Helvetica"/>
              </a:rPr>
              <a:t>scam </a:t>
            </a:r>
            <a:r>
              <a:rPr lang="en-GB" sz="1200" dirty="0">
                <a:latin typeface="Helvetica"/>
                <a:cs typeface="Helvetica"/>
              </a:rPr>
              <a:t>aimed for </a:t>
            </a:r>
            <a:r>
              <a:rPr lang="en-GB" sz="1200" spc="-10" dirty="0">
                <a:latin typeface="Helvetica"/>
                <a:cs typeface="Helvetica"/>
              </a:rPr>
              <a:t>adults.</a:t>
            </a:r>
            <a:endParaRPr lang="en-GB" sz="1200" dirty="0">
              <a:latin typeface="Helvetica"/>
              <a:cs typeface="Helvetica"/>
            </a:endParaRPr>
          </a:p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Stress the importance </a:t>
            </a:r>
            <a:r>
              <a:rPr lang="en-GB" sz="1200" spc="-25" dirty="0">
                <a:latin typeface="Helvetica"/>
                <a:cs typeface="Helvetica"/>
              </a:rPr>
              <a:t>of </a:t>
            </a:r>
            <a:r>
              <a:rPr lang="en-GB" sz="1200" dirty="0">
                <a:latin typeface="Helvetica"/>
                <a:cs typeface="Helvetica"/>
              </a:rPr>
              <a:t>recognising scams to help </a:t>
            </a:r>
            <a:r>
              <a:rPr lang="en-GB" sz="1200" spc="-10" dirty="0">
                <a:latin typeface="Helvetica"/>
                <a:cs typeface="Helvetica"/>
              </a:rPr>
              <a:t>their </a:t>
            </a:r>
            <a:r>
              <a:rPr lang="en-GB" sz="1200" dirty="0">
                <a:latin typeface="Helvetica"/>
                <a:cs typeface="Helvetica"/>
              </a:rPr>
              <a:t>family </a:t>
            </a:r>
            <a:r>
              <a:rPr lang="en-GB" sz="1200" spc="-10" dirty="0">
                <a:latin typeface="Helvetica"/>
                <a:cs typeface="Helvetica"/>
              </a:rPr>
              <a:t>members </a:t>
            </a:r>
            <a:r>
              <a:rPr lang="en-GB" sz="1200" spc="-35" dirty="0">
                <a:latin typeface="Helvetica"/>
                <a:cs typeface="Helvetica"/>
              </a:rPr>
              <a:t>(grandparents/parents/aunts/uncles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spc="-20" dirty="0">
                <a:latin typeface="Helvetica"/>
                <a:cs typeface="Helvetica"/>
              </a:rPr>
              <a:t>etc)</a:t>
            </a:r>
            <a:endParaRPr lang="en-GB" sz="1200" dirty="0">
              <a:latin typeface="Helvetica"/>
              <a:cs typeface="Helvetic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593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Give a brief recap on </a:t>
            </a:r>
            <a:r>
              <a:rPr lang="en-GB" sz="1200" spc="-10" dirty="0">
                <a:latin typeface="Helvetica"/>
                <a:cs typeface="Helvetica"/>
              </a:rPr>
              <a:t>postal </a:t>
            </a:r>
            <a:r>
              <a:rPr lang="en-GB" sz="1200" dirty="0">
                <a:latin typeface="Helvetica"/>
                <a:cs typeface="Helvetica"/>
              </a:rPr>
              <a:t>scams and what they are.  </a:t>
            </a:r>
            <a:r>
              <a:rPr lang="en-GB" sz="1200" spc="-20" dirty="0">
                <a:latin typeface="Helvetica"/>
                <a:cs typeface="Helvetica"/>
              </a:rPr>
              <a:t>This </a:t>
            </a:r>
            <a:r>
              <a:rPr lang="en-GB" sz="1200" dirty="0">
                <a:latin typeface="Helvetica"/>
                <a:cs typeface="Helvetica"/>
              </a:rPr>
              <a:t>information is available in </a:t>
            </a:r>
            <a:r>
              <a:rPr lang="en-GB" sz="1200" spc="-25" dirty="0">
                <a:latin typeface="Helvetica"/>
                <a:cs typeface="Helvetica"/>
              </a:rPr>
              <a:t>the </a:t>
            </a:r>
            <a:r>
              <a:rPr lang="en-GB" sz="1200" dirty="0">
                <a:latin typeface="Helvetica"/>
                <a:cs typeface="Helvetica"/>
              </a:rPr>
              <a:t>Young Friends </a:t>
            </a:r>
            <a:r>
              <a:rPr lang="en-GB" sz="1200" spc="-10" dirty="0">
                <a:latin typeface="Helvetica"/>
                <a:cs typeface="Helvetica"/>
              </a:rPr>
              <a:t>Background </a:t>
            </a:r>
            <a:r>
              <a:rPr lang="en-GB" sz="1200" dirty="0">
                <a:latin typeface="Helvetica"/>
                <a:cs typeface="Helvetica"/>
              </a:rPr>
              <a:t>Information </a:t>
            </a:r>
            <a:r>
              <a:rPr lang="en-GB" sz="1200" spc="-10" dirty="0">
                <a:latin typeface="Helvetica"/>
                <a:cs typeface="Helvetica"/>
              </a:rPr>
              <a:t>document.  </a:t>
            </a:r>
            <a:endParaRPr lang="en-GB" sz="1200" dirty="0">
              <a:latin typeface="Helvetica"/>
              <a:cs typeface="Helvetica"/>
            </a:endParaRPr>
          </a:p>
          <a:p>
            <a:pPr marL="25400">
              <a:lnSpc>
                <a:spcPct val="100000"/>
              </a:lnSpc>
            </a:pPr>
            <a:r>
              <a:rPr lang="en-GB" sz="1200" spc="-50" dirty="0">
                <a:latin typeface="Helvetica"/>
                <a:cs typeface="Helvetica"/>
              </a:rPr>
              <a:t> </a:t>
            </a:r>
            <a:endParaRPr lang="en-GB" sz="1200" dirty="0">
              <a:latin typeface="Helvetica"/>
              <a:cs typeface="Helvetica"/>
            </a:endParaRPr>
          </a:p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Ask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the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students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about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spc="-20" dirty="0">
                <a:latin typeface="Helvetica"/>
                <a:cs typeface="Helvetica"/>
              </a:rPr>
              <a:t>what </a:t>
            </a:r>
            <a:r>
              <a:rPr lang="en-GB" sz="1200" dirty="0">
                <a:latin typeface="Helvetica"/>
                <a:cs typeface="Helvetica"/>
              </a:rPr>
              <a:t>could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be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sign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of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scam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on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spc="-50" dirty="0">
                <a:latin typeface="Helvetica"/>
                <a:cs typeface="Helvetica"/>
              </a:rPr>
              <a:t>a </a:t>
            </a:r>
            <a:r>
              <a:rPr lang="en-GB" sz="1200" dirty="0">
                <a:latin typeface="Helvetica"/>
                <a:cs typeface="Helvetica"/>
              </a:rPr>
              <a:t>letter. 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Think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about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things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like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spc="-50" dirty="0">
                <a:latin typeface="Helvetica"/>
                <a:cs typeface="Helvetica"/>
              </a:rPr>
              <a:t>– </a:t>
            </a:r>
            <a:r>
              <a:rPr lang="en-GB" sz="1200" dirty="0">
                <a:latin typeface="Helvetica"/>
                <a:cs typeface="Helvetica"/>
              </a:rPr>
              <a:t>making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offers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that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sound </a:t>
            </a:r>
            <a:r>
              <a:rPr lang="en-GB" sz="1200" dirty="0">
                <a:latin typeface="Helvetica"/>
                <a:cs typeface="Helvetica"/>
              </a:rPr>
              <a:t>unrealistic,</a:t>
            </a:r>
            <a:r>
              <a:rPr lang="en-GB" sz="1200" spc="4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giving</a:t>
            </a:r>
            <a:r>
              <a:rPr lang="en-GB" sz="1200" spc="4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deadlines</a:t>
            </a:r>
            <a:r>
              <a:rPr lang="en-GB" sz="1200" spc="40" dirty="0">
                <a:latin typeface="Helvetica"/>
                <a:cs typeface="Helvetica"/>
              </a:rPr>
              <a:t> </a:t>
            </a:r>
            <a:r>
              <a:rPr lang="en-GB" sz="1200" spc="-25" dirty="0">
                <a:latin typeface="Helvetica"/>
                <a:cs typeface="Helvetica"/>
              </a:rPr>
              <a:t>to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try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and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rush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people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spc="-20" dirty="0">
                <a:latin typeface="Helvetica"/>
                <a:cs typeface="Helvetica"/>
              </a:rPr>
              <a:t>into </a:t>
            </a:r>
            <a:r>
              <a:rPr lang="en-GB" sz="1200" spc="-10" dirty="0">
                <a:latin typeface="Helvetica"/>
                <a:cs typeface="Helvetica"/>
              </a:rPr>
              <a:t>responding.</a:t>
            </a:r>
            <a:endParaRPr lang="en-GB" sz="1200" dirty="0">
              <a:latin typeface="Helvetica"/>
              <a:cs typeface="Helvetic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977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Give a brief recap on </a:t>
            </a:r>
            <a:r>
              <a:rPr lang="en-GB" sz="1200" spc="-10" dirty="0">
                <a:latin typeface="Helvetica"/>
                <a:cs typeface="Helvetica"/>
              </a:rPr>
              <a:t>online </a:t>
            </a:r>
            <a:r>
              <a:rPr lang="en-GB" sz="1200" dirty="0">
                <a:latin typeface="Helvetica"/>
                <a:cs typeface="Helvetica"/>
              </a:rPr>
              <a:t>scams and what they are.  </a:t>
            </a:r>
            <a:r>
              <a:rPr lang="en-GB" sz="1200" spc="-20" dirty="0">
                <a:latin typeface="Helvetica"/>
                <a:cs typeface="Helvetica"/>
              </a:rPr>
              <a:t>This </a:t>
            </a:r>
            <a:r>
              <a:rPr lang="en-GB" sz="1200" dirty="0">
                <a:latin typeface="Helvetica"/>
                <a:cs typeface="Helvetica"/>
              </a:rPr>
              <a:t>information is available in </a:t>
            </a:r>
            <a:r>
              <a:rPr lang="en-GB" sz="1200" spc="-25" dirty="0">
                <a:latin typeface="Helvetica"/>
                <a:cs typeface="Helvetica"/>
              </a:rPr>
              <a:t>the </a:t>
            </a:r>
            <a:r>
              <a:rPr lang="en-GB" sz="1200" dirty="0">
                <a:latin typeface="Helvetica"/>
                <a:cs typeface="Helvetica"/>
              </a:rPr>
              <a:t>Young Friends </a:t>
            </a:r>
            <a:r>
              <a:rPr lang="en-GB" sz="1200" spc="-10" dirty="0">
                <a:latin typeface="Helvetica"/>
                <a:cs typeface="Helvetica"/>
              </a:rPr>
              <a:t>Background </a:t>
            </a:r>
            <a:r>
              <a:rPr lang="en-GB" sz="1200" dirty="0">
                <a:latin typeface="Helvetica"/>
                <a:cs typeface="Helvetica"/>
              </a:rPr>
              <a:t>Information </a:t>
            </a:r>
            <a:r>
              <a:rPr lang="en-GB" sz="1200" spc="-10" dirty="0">
                <a:latin typeface="Helvetica"/>
                <a:cs typeface="Helvetica"/>
              </a:rPr>
              <a:t>document.  </a:t>
            </a:r>
            <a:endParaRPr lang="en-GB" sz="1200" dirty="0">
              <a:latin typeface="Helvetica"/>
              <a:cs typeface="Helvetica"/>
            </a:endParaRPr>
          </a:p>
          <a:p>
            <a:pPr marL="25400">
              <a:lnSpc>
                <a:spcPct val="100000"/>
              </a:lnSpc>
            </a:pPr>
            <a:r>
              <a:rPr lang="en-GB" sz="1200" spc="-50" dirty="0">
                <a:latin typeface="Helvetica"/>
                <a:cs typeface="Helvetica"/>
              </a:rPr>
              <a:t> </a:t>
            </a:r>
            <a:endParaRPr lang="en-GB" sz="1200" dirty="0">
              <a:latin typeface="Helvetica"/>
              <a:cs typeface="Helvetica"/>
            </a:endParaRPr>
          </a:p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Ask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the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students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about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spc="-20" dirty="0">
                <a:latin typeface="Helvetica"/>
                <a:cs typeface="Helvetica"/>
              </a:rPr>
              <a:t>what </a:t>
            </a:r>
            <a:r>
              <a:rPr lang="en-GB" sz="1200" dirty="0">
                <a:latin typeface="Helvetica"/>
                <a:cs typeface="Helvetica"/>
              </a:rPr>
              <a:t>could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be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sign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of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scam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online </a:t>
            </a:r>
            <a:r>
              <a:rPr lang="en-GB" sz="1200" dirty="0">
                <a:latin typeface="Helvetica"/>
                <a:cs typeface="Helvetica"/>
              </a:rPr>
              <a:t>or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sent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via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email.  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Think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about </a:t>
            </a:r>
            <a:r>
              <a:rPr lang="en-GB" sz="1200" dirty="0">
                <a:latin typeface="Helvetica"/>
                <a:cs typeface="Helvetica"/>
              </a:rPr>
              <a:t>things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like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–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links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that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you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spc="-25" dirty="0">
                <a:latin typeface="Helvetica"/>
                <a:cs typeface="Helvetica"/>
              </a:rPr>
              <a:t>are </a:t>
            </a:r>
            <a:r>
              <a:rPr lang="en-GB" sz="1200" dirty="0">
                <a:latin typeface="Helvetica"/>
                <a:cs typeface="Helvetica"/>
              </a:rPr>
              <a:t>asked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to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click,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request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spc="-25" dirty="0">
                <a:latin typeface="Helvetica"/>
                <a:cs typeface="Helvetica"/>
              </a:rPr>
              <a:t>for </a:t>
            </a:r>
            <a:r>
              <a:rPr lang="en-GB" sz="1200" dirty="0">
                <a:latin typeface="Helvetica"/>
                <a:cs typeface="Helvetica"/>
              </a:rPr>
              <a:t>password</a:t>
            </a:r>
            <a:r>
              <a:rPr lang="en-GB" sz="1200" spc="5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information,</a:t>
            </a:r>
            <a:r>
              <a:rPr lang="en-GB" sz="1200" spc="50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pressure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to</a:t>
            </a:r>
            <a:r>
              <a:rPr lang="en-GB" sz="1200" spc="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respond.</a:t>
            </a:r>
            <a:r>
              <a:rPr lang="en-GB" sz="1200" spc="1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Click</a:t>
            </a:r>
            <a:r>
              <a:rPr lang="en-GB" sz="1200" spc="1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to</a:t>
            </a:r>
            <a:r>
              <a:rPr lang="en-GB" sz="1200" spc="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the</a:t>
            </a:r>
            <a:r>
              <a:rPr lang="en-GB" sz="1200" spc="1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next</a:t>
            </a:r>
            <a:r>
              <a:rPr lang="en-GB" sz="1200" spc="10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slide </a:t>
            </a:r>
            <a:r>
              <a:rPr lang="en-GB" sz="1200" dirty="0">
                <a:latin typeface="Helvetica"/>
                <a:cs typeface="Helvetica"/>
              </a:rPr>
              <a:t>to open the laptop </a:t>
            </a:r>
            <a:r>
              <a:rPr lang="en-GB" sz="1200" spc="-10" dirty="0">
                <a:latin typeface="Helvetica"/>
                <a:cs typeface="Helvetica"/>
              </a:rPr>
              <a:t>animation</a:t>
            </a:r>
            <a:endParaRPr lang="en-GB" sz="1200" dirty="0">
              <a:latin typeface="Helvetica"/>
              <a:cs typeface="Helvetic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8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Tell the students that you </a:t>
            </a:r>
            <a:r>
              <a:rPr lang="en-GB" sz="1200" spc="-25" dirty="0">
                <a:latin typeface="Helvetica"/>
                <a:cs typeface="Helvetica"/>
              </a:rPr>
              <a:t>are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now going to have a short quiz </a:t>
            </a:r>
            <a:r>
              <a:rPr lang="en-GB" sz="1200" spc="-25" dirty="0">
                <a:latin typeface="Helvetica"/>
                <a:cs typeface="Helvetica"/>
              </a:rPr>
              <a:t>to </a:t>
            </a:r>
            <a:r>
              <a:rPr lang="en-GB" sz="1200" dirty="0">
                <a:latin typeface="Helvetica"/>
                <a:cs typeface="Helvetica"/>
              </a:rPr>
              <a:t>see what they already </a:t>
            </a:r>
            <a:r>
              <a:rPr lang="en-GB" sz="1200" spc="-20" dirty="0">
                <a:latin typeface="Helvetica"/>
                <a:cs typeface="Helvetica"/>
              </a:rPr>
              <a:t>know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about scams.  Ask for answers </a:t>
            </a:r>
            <a:r>
              <a:rPr lang="en-GB" sz="1200" spc="-25" dirty="0">
                <a:latin typeface="Helvetica"/>
                <a:cs typeface="Helvetica"/>
              </a:rPr>
              <a:t>to </a:t>
            </a:r>
            <a:r>
              <a:rPr lang="en-GB" sz="1200" dirty="0">
                <a:latin typeface="Helvetica"/>
                <a:cs typeface="Helvetica"/>
              </a:rPr>
              <a:t>encourage </a:t>
            </a:r>
            <a:r>
              <a:rPr lang="en-GB" sz="1200" spc="-10" dirty="0">
                <a:latin typeface="Helvetica"/>
                <a:cs typeface="Helvetica"/>
              </a:rPr>
              <a:t>discussion.</a:t>
            </a:r>
            <a:endParaRPr lang="en-GB" sz="1200" dirty="0">
              <a:latin typeface="Helvetica"/>
              <a:cs typeface="Helvetica"/>
            </a:endParaRPr>
          </a:p>
          <a:p>
            <a:pPr marL="25400">
              <a:lnSpc>
                <a:spcPct val="100000"/>
              </a:lnSpc>
            </a:pPr>
            <a:r>
              <a:rPr lang="en-GB" sz="1200" spc="-50" dirty="0">
                <a:latin typeface="Helvetica"/>
                <a:cs typeface="Helvetica"/>
              </a:rPr>
              <a:t> </a:t>
            </a:r>
            <a:endParaRPr lang="en-GB" sz="1200" dirty="0">
              <a:latin typeface="Helvetica"/>
              <a:cs typeface="Helvetica"/>
            </a:endParaRPr>
          </a:p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Start by asking the students </a:t>
            </a:r>
            <a:r>
              <a:rPr lang="en-GB" sz="1200" spc="-20" dirty="0">
                <a:latin typeface="Helvetica"/>
                <a:cs typeface="Helvetica"/>
              </a:rPr>
              <a:t>what </a:t>
            </a:r>
            <a:r>
              <a:rPr lang="en-GB" sz="1200" dirty="0">
                <a:latin typeface="Helvetica"/>
                <a:cs typeface="Helvetica"/>
              </a:rPr>
              <a:t>they think a scam </a:t>
            </a:r>
            <a:r>
              <a:rPr lang="en-GB" sz="1200" spc="-10" dirty="0">
                <a:latin typeface="Helvetica"/>
                <a:cs typeface="Helvetica"/>
              </a:rPr>
              <a:t>is?  </a:t>
            </a:r>
            <a:endParaRPr lang="en-GB" sz="1200" dirty="0">
              <a:latin typeface="Helvetica"/>
              <a:cs typeface="Helvetic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8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Give a brief recap on </a:t>
            </a:r>
            <a:r>
              <a:rPr lang="en-GB" sz="1200" spc="-10" dirty="0">
                <a:latin typeface="Helvetica"/>
                <a:cs typeface="Helvetica"/>
              </a:rPr>
              <a:t>online </a:t>
            </a:r>
            <a:r>
              <a:rPr lang="en-GB" sz="1200" dirty="0">
                <a:latin typeface="Helvetica"/>
                <a:cs typeface="Helvetica"/>
              </a:rPr>
              <a:t>scams and what they are.  </a:t>
            </a:r>
            <a:r>
              <a:rPr lang="en-GB" sz="1200" spc="-20" dirty="0">
                <a:latin typeface="Helvetica"/>
                <a:cs typeface="Helvetica"/>
              </a:rPr>
              <a:t>This </a:t>
            </a:r>
            <a:r>
              <a:rPr lang="en-GB" sz="1200" dirty="0">
                <a:latin typeface="Helvetica"/>
                <a:cs typeface="Helvetica"/>
              </a:rPr>
              <a:t>information is available in </a:t>
            </a:r>
            <a:r>
              <a:rPr lang="en-GB" sz="1200" spc="-25" dirty="0">
                <a:latin typeface="Helvetica"/>
                <a:cs typeface="Helvetica"/>
              </a:rPr>
              <a:t>the </a:t>
            </a:r>
            <a:r>
              <a:rPr lang="en-GB" sz="1200" dirty="0">
                <a:latin typeface="Helvetica"/>
                <a:cs typeface="Helvetica"/>
              </a:rPr>
              <a:t>Young Friends </a:t>
            </a:r>
            <a:r>
              <a:rPr lang="en-GB" sz="1200" spc="-10" dirty="0">
                <a:latin typeface="Helvetica"/>
                <a:cs typeface="Helvetica"/>
              </a:rPr>
              <a:t>Background </a:t>
            </a:r>
            <a:r>
              <a:rPr lang="en-GB" sz="1200" dirty="0">
                <a:latin typeface="Helvetica"/>
                <a:cs typeface="Helvetica"/>
              </a:rPr>
              <a:t>Information </a:t>
            </a:r>
            <a:r>
              <a:rPr lang="en-GB" sz="1200" spc="-10" dirty="0">
                <a:latin typeface="Helvetica"/>
                <a:cs typeface="Helvetica"/>
              </a:rPr>
              <a:t>document.  </a:t>
            </a:r>
            <a:endParaRPr lang="en-GB" sz="1200" dirty="0">
              <a:latin typeface="Helvetica"/>
              <a:cs typeface="Helvetica"/>
            </a:endParaRPr>
          </a:p>
          <a:p>
            <a:pPr marL="25400">
              <a:lnSpc>
                <a:spcPct val="100000"/>
              </a:lnSpc>
            </a:pPr>
            <a:r>
              <a:rPr lang="en-GB" sz="1200" spc="-50" dirty="0">
                <a:latin typeface="Helvetica"/>
                <a:cs typeface="Helvetica"/>
              </a:rPr>
              <a:t> </a:t>
            </a:r>
            <a:endParaRPr lang="en-GB" sz="1200" dirty="0">
              <a:latin typeface="Helvetica"/>
              <a:cs typeface="Helvetica"/>
            </a:endParaRPr>
          </a:p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Ask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the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students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about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spc="-20" dirty="0">
                <a:latin typeface="Helvetica"/>
                <a:cs typeface="Helvetica"/>
              </a:rPr>
              <a:t>what </a:t>
            </a:r>
            <a:r>
              <a:rPr lang="en-GB" sz="1200" dirty="0">
                <a:latin typeface="Helvetica"/>
                <a:cs typeface="Helvetica"/>
              </a:rPr>
              <a:t>could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be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sign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of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scam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online </a:t>
            </a:r>
            <a:r>
              <a:rPr lang="en-GB" sz="1200" dirty="0">
                <a:latin typeface="Helvetica"/>
                <a:cs typeface="Helvetica"/>
              </a:rPr>
              <a:t>or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sent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via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email.  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Think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about </a:t>
            </a:r>
            <a:r>
              <a:rPr lang="en-GB" sz="1200" dirty="0">
                <a:latin typeface="Helvetica"/>
                <a:cs typeface="Helvetica"/>
              </a:rPr>
              <a:t>things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like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–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links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that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you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spc="-25" dirty="0">
                <a:latin typeface="Helvetica"/>
                <a:cs typeface="Helvetica"/>
              </a:rPr>
              <a:t>are </a:t>
            </a:r>
            <a:r>
              <a:rPr lang="en-GB" sz="1200" dirty="0">
                <a:latin typeface="Helvetica"/>
                <a:cs typeface="Helvetica"/>
              </a:rPr>
              <a:t>asked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to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click,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request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spc="-25" dirty="0">
                <a:latin typeface="Helvetica"/>
                <a:cs typeface="Helvetica"/>
              </a:rPr>
              <a:t>for </a:t>
            </a:r>
            <a:r>
              <a:rPr lang="en-GB" sz="1200" dirty="0">
                <a:latin typeface="Helvetica"/>
                <a:cs typeface="Helvetica"/>
              </a:rPr>
              <a:t>password</a:t>
            </a:r>
            <a:r>
              <a:rPr lang="en-GB" sz="1200" spc="5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information,</a:t>
            </a:r>
            <a:r>
              <a:rPr lang="en-GB" sz="1200" spc="50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pressure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to</a:t>
            </a:r>
            <a:r>
              <a:rPr lang="en-GB" sz="1200" spc="10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respond.</a:t>
            </a:r>
            <a:endParaRPr lang="en-GB" sz="1200" dirty="0">
              <a:latin typeface="Helvetica"/>
              <a:cs typeface="Helvetic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62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Helvetica"/>
                <a:cs typeface="Helvetica"/>
              </a:rPr>
              <a:t>Listen for replies such as: </a:t>
            </a:r>
            <a:r>
              <a:rPr lang="en-GB" sz="1200" spc="-10" dirty="0">
                <a:latin typeface="Helvetica"/>
                <a:cs typeface="Helvetica"/>
              </a:rPr>
              <a:t>banks, police</a:t>
            </a:r>
            <a:endParaRPr lang="en-GB" sz="1200" dirty="0">
              <a:latin typeface="Helvetica"/>
              <a:cs typeface="Helvetic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431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Helvetica"/>
                <a:cs typeface="Helvetica"/>
              </a:rPr>
              <a:t>Show them the images, tell </a:t>
            </a:r>
            <a:r>
              <a:rPr lang="en-GB" sz="1200" spc="-20" dirty="0">
                <a:latin typeface="Helvetica"/>
                <a:cs typeface="Helvetica"/>
              </a:rPr>
              <a:t>them </a:t>
            </a:r>
            <a:r>
              <a:rPr lang="en-GB" sz="1200" dirty="0">
                <a:latin typeface="Helvetica"/>
                <a:cs typeface="Helvetica"/>
              </a:rPr>
              <a:t>about always reporting to </a:t>
            </a:r>
            <a:r>
              <a:rPr lang="en-GB" sz="1200" spc="-10" dirty="0">
                <a:latin typeface="Helvetica"/>
                <a:cs typeface="Helvetica"/>
              </a:rPr>
              <a:t>their </a:t>
            </a:r>
            <a:r>
              <a:rPr lang="en-GB" sz="1200" dirty="0">
                <a:latin typeface="Helvetica"/>
                <a:cs typeface="Helvetica"/>
              </a:rPr>
              <a:t>bank if they have had </a:t>
            </a:r>
            <a:r>
              <a:rPr lang="en-GB" sz="1200" spc="-10" dirty="0">
                <a:latin typeface="Helvetica"/>
                <a:cs typeface="Helvetica"/>
              </a:rPr>
              <a:t>money </a:t>
            </a:r>
            <a:r>
              <a:rPr lang="en-GB" sz="1200" dirty="0">
                <a:latin typeface="Helvetica"/>
                <a:cs typeface="Helvetica"/>
              </a:rPr>
              <a:t>stolen, and going to the police </a:t>
            </a:r>
            <a:r>
              <a:rPr lang="en-GB" sz="1200" spc="-25" dirty="0">
                <a:latin typeface="Helvetica"/>
                <a:cs typeface="Helvetica"/>
              </a:rPr>
              <a:t>or </a:t>
            </a:r>
            <a:r>
              <a:rPr lang="en-GB" sz="1200" dirty="0">
                <a:latin typeface="Helvetica"/>
                <a:cs typeface="Helvetica"/>
              </a:rPr>
              <a:t>sites such as Report Fraud </a:t>
            </a:r>
            <a:r>
              <a:rPr lang="en-GB" sz="1200" spc="-25" dirty="0">
                <a:latin typeface="Helvetica"/>
                <a:cs typeface="Helvetica"/>
              </a:rPr>
              <a:t>or </a:t>
            </a:r>
            <a:r>
              <a:rPr lang="en-GB" sz="1200" dirty="0">
                <a:latin typeface="Helvetica"/>
                <a:cs typeface="Helvetica"/>
              </a:rPr>
              <a:t>Citizens Advice. Remind </a:t>
            </a:r>
            <a:r>
              <a:rPr lang="en-GB" sz="1200" spc="-20" dirty="0">
                <a:latin typeface="Helvetica"/>
                <a:cs typeface="Helvetica"/>
              </a:rPr>
              <a:t>them </a:t>
            </a:r>
            <a:r>
              <a:rPr lang="en-GB" sz="1200" dirty="0">
                <a:latin typeface="Helvetica"/>
                <a:cs typeface="Helvetica"/>
              </a:rPr>
              <a:t>that Law Enforcement are </a:t>
            </a:r>
            <a:r>
              <a:rPr lang="en-GB" sz="1200" spc="-10" dirty="0">
                <a:latin typeface="Helvetica"/>
                <a:cs typeface="Helvetica"/>
              </a:rPr>
              <a:t>always </a:t>
            </a:r>
            <a:r>
              <a:rPr lang="en-GB" sz="1200" dirty="0">
                <a:latin typeface="Helvetica"/>
                <a:cs typeface="Helvetica"/>
              </a:rPr>
              <a:t>working hard on keeping </a:t>
            </a:r>
            <a:r>
              <a:rPr lang="en-GB" sz="1200" spc="-20" dirty="0">
                <a:latin typeface="Helvetica"/>
                <a:cs typeface="Helvetica"/>
              </a:rPr>
              <a:t>them </a:t>
            </a:r>
            <a:r>
              <a:rPr lang="en-GB" sz="1200" dirty="0">
                <a:latin typeface="Helvetica"/>
                <a:cs typeface="Helvetica"/>
              </a:rPr>
              <a:t>and their loved ones </a:t>
            </a:r>
            <a:r>
              <a:rPr lang="en-GB" sz="1200" spc="-20" dirty="0">
                <a:latin typeface="Helvetica"/>
                <a:cs typeface="Helvetica"/>
              </a:rPr>
              <a:t>safe</a:t>
            </a:r>
            <a:endParaRPr lang="en-GB" sz="1200" dirty="0">
              <a:latin typeface="Helvetica"/>
              <a:cs typeface="Helvetica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you're under 19, you can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confidentially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call, chat online, or email Childline about any problem, big or small. Call them on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0800 1111.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Youth Access provides information about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local counselling and advice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services for young people aged 11 to 25 at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www.youthaccess.org.uk.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r>
              <a:rPr lang="en-GB" dirty="0"/>
              <a:t>Victim Support offers </a:t>
            </a:r>
            <a:r>
              <a:rPr lang="en-GB" b="1" dirty="0"/>
              <a:t>support to anyone affected by crime</a:t>
            </a:r>
            <a:r>
              <a:rPr lang="en-GB" dirty="0"/>
              <a:t>; not only those who experience it directly, but also their friends, family and any other people involved. Call them for free on </a:t>
            </a:r>
            <a:r>
              <a:rPr lang="en-GB" b="1" dirty="0"/>
              <a:t>08 08 16 89 111.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22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The work undertake on this </a:t>
            </a:r>
            <a:r>
              <a:rPr lang="en-GB" sz="1200" spc="-10" dirty="0">
                <a:latin typeface="Helvetica"/>
                <a:cs typeface="Helvetica"/>
              </a:rPr>
              <a:t>slide </a:t>
            </a:r>
            <a:r>
              <a:rPr lang="en-GB" sz="1200" dirty="0">
                <a:latin typeface="Helvetica"/>
                <a:cs typeface="Helvetica"/>
              </a:rPr>
              <a:t>will depend on the time you </a:t>
            </a:r>
            <a:r>
              <a:rPr lang="en-GB" sz="1200" spc="-20" dirty="0">
                <a:latin typeface="Helvetica"/>
                <a:cs typeface="Helvetica"/>
              </a:rPr>
              <a:t>have </a:t>
            </a:r>
            <a:r>
              <a:rPr lang="en-GB" sz="1200" dirty="0">
                <a:latin typeface="Helvetica"/>
                <a:cs typeface="Helvetica"/>
              </a:rPr>
              <a:t>available.  You can just talk </a:t>
            </a:r>
            <a:r>
              <a:rPr lang="en-GB" sz="1200" spc="-25" dirty="0">
                <a:latin typeface="Helvetica"/>
                <a:cs typeface="Helvetica"/>
              </a:rPr>
              <a:t>to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the students about some of </a:t>
            </a:r>
            <a:r>
              <a:rPr lang="en-GB" sz="1200" spc="-25" dirty="0">
                <a:latin typeface="Helvetica"/>
                <a:cs typeface="Helvetica"/>
              </a:rPr>
              <a:t>the </a:t>
            </a:r>
            <a:r>
              <a:rPr lang="en-GB" sz="1200" dirty="0">
                <a:latin typeface="Helvetica"/>
                <a:cs typeface="Helvetica"/>
              </a:rPr>
              <a:t>key messages they have </a:t>
            </a:r>
            <a:r>
              <a:rPr lang="en-GB" sz="1200" spc="-10" dirty="0">
                <a:latin typeface="Helvetica"/>
                <a:cs typeface="Helvetica"/>
              </a:rPr>
              <a:t>learnt today.  </a:t>
            </a:r>
            <a:endParaRPr lang="en-GB" sz="1200" dirty="0">
              <a:latin typeface="Helvetica"/>
              <a:cs typeface="Helvetica"/>
            </a:endParaRPr>
          </a:p>
          <a:p>
            <a:pPr marL="25400">
              <a:lnSpc>
                <a:spcPct val="100000"/>
              </a:lnSpc>
            </a:pPr>
            <a:r>
              <a:rPr lang="en-GB" sz="1200" spc="-50" dirty="0">
                <a:latin typeface="Helvetica"/>
                <a:cs typeface="Helvetica"/>
              </a:rPr>
              <a:t> </a:t>
            </a:r>
            <a:endParaRPr lang="en-GB" sz="1200" dirty="0">
              <a:latin typeface="Helvetica"/>
              <a:cs typeface="Helvetica"/>
            </a:endParaRPr>
          </a:p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Depending on the time you </a:t>
            </a:r>
            <a:r>
              <a:rPr lang="en-GB" sz="1200" spc="-20" dirty="0">
                <a:latin typeface="Helvetica"/>
                <a:cs typeface="Helvetica"/>
              </a:rPr>
              <a:t>have </a:t>
            </a:r>
            <a:r>
              <a:rPr lang="en-GB" sz="1200" dirty="0">
                <a:latin typeface="Helvetica"/>
                <a:cs typeface="Helvetica"/>
              </a:rPr>
              <a:t>available, then you may wish </a:t>
            </a:r>
            <a:r>
              <a:rPr lang="en-GB" sz="1200" spc="-25" dirty="0">
                <a:latin typeface="Helvetica"/>
                <a:cs typeface="Helvetica"/>
              </a:rPr>
              <a:t>to </a:t>
            </a:r>
            <a:r>
              <a:rPr lang="en-GB" sz="1200" dirty="0">
                <a:latin typeface="Helvetica"/>
                <a:cs typeface="Helvetica"/>
              </a:rPr>
              <a:t>make use of the games </a:t>
            </a:r>
            <a:r>
              <a:rPr lang="en-GB" sz="1200" spc="-25" dirty="0">
                <a:latin typeface="Helvetica"/>
                <a:cs typeface="Helvetica"/>
              </a:rPr>
              <a:t>and </a:t>
            </a:r>
            <a:r>
              <a:rPr lang="en-GB" sz="1200" dirty="0">
                <a:latin typeface="Helvetica"/>
                <a:cs typeface="Helvetica"/>
              </a:rPr>
              <a:t>activities in our </a:t>
            </a:r>
            <a:r>
              <a:rPr lang="en-GB" sz="1200" spc="-10" dirty="0">
                <a:latin typeface="Helvetica"/>
                <a:cs typeface="Helvetica"/>
              </a:rPr>
              <a:t>files. </a:t>
            </a:r>
            <a:endParaRPr lang="en-GB" sz="1200" dirty="0">
              <a:latin typeface="Helvetica"/>
              <a:cs typeface="Helvetica"/>
            </a:endParaRPr>
          </a:p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NB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–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Please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note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that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when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spc="-25" dirty="0">
                <a:latin typeface="Helvetica"/>
                <a:cs typeface="Helvetica"/>
              </a:rPr>
              <a:t>you </a:t>
            </a:r>
            <a:r>
              <a:rPr lang="en-GB" sz="1200" dirty="0">
                <a:latin typeface="Helvetica"/>
                <a:cs typeface="Helvetica"/>
              </a:rPr>
              <a:t>move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on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to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the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next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slide,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short </a:t>
            </a:r>
            <a:r>
              <a:rPr lang="en-GB" sz="1200" dirty="0">
                <a:latin typeface="Helvetica"/>
                <a:cs typeface="Helvetica"/>
              </a:rPr>
              <a:t>film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with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music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will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spc="-20" dirty="0">
                <a:latin typeface="Helvetica"/>
                <a:cs typeface="Helvetica"/>
              </a:rPr>
              <a:t>play </a:t>
            </a:r>
            <a:r>
              <a:rPr lang="en-GB" sz="1200" dirty="0">
                <a:latin typeface="Helvetica"/>
                <a:cs typeface="Helvetica"/>
              </a:rPr>
              <a:t>automatically,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so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only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move</a:t>
            </a:r>
            <a:r>
              <a:rPr lang="en-GB" sz="1200" spc="35" dirty="0">
                <a:latin typeface="Helvetica"/>
                <a:cs typeface="Helvetica"/>
              </a:rPr>
              <a:t> </a:t>
            </a:r>
            <a:r>
              <a:rPr lang="en-GB" sz="1200" spc="-25" dirty="0">
                <a:latin typeface="Helvetica"/>
                <a:cs typeface="Helvetica"/>
              </a:rPr>
              <a:t>on </a:t>
            </a:r>
            <a:r>
              <a:rPr lang="en-GB" sz="1200" dirty="0">
                <a:latin typeface="Helvetica"/>
                <a:cs typeface="Helvetica"/>
              </a:rPr>
              <a:t>when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you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are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ready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to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complete </a:t>
            </a:r>
            <a:r>
              <a:rPr lang="en-GB" sz="1200" dirty="0">
                <a:latin typeface="Helvetica"/>
                <a:cs typeface="Helvetica"/>
              </a:rPr>
              <a:t>the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session</a:t>
            </a:r>
            <a:endParaRPr lang="en-GB" sz="1200" dirty="0">
              <a:latin typeface="Helvetica"/>
              <a:cs typeface="Helvetica"/>
            </a:endParaRPr>
          </a:p>
          <a:p>
            <a:pPr marL="25400">
              <a:lnSpc>
                <a:spcPct val="100000"/>
              </a:lnSpc>
            </a:pPr>
            <a:r>
              <a:rPr lang="en-GB" sz="1200" spc="-50" dirty="0">
                <a:latin typeface="Helvetica"/>
                <a:cs typeface="Helvetica"/>
              </a:rPr>
              <a:t> </a:t>
            </a:r>
            <a:endParaRPr lang="en-GB" sz="1200" dirty="0">
              <a:latin typeface="Helvetica"/>
              <a:cs typeface="Helvetica"/>
            </a:endParaRPr>
          </a:p>
          <a:p>
            <a:pPr marL="25400" marR="17780" lvl="0" indent="0" algn="l" defTabSz="9144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Helvetica"/>
                <a:cs typeface="Helvetica"/>
              </a:rPr>
              <a:t>Before moving on to the </a:t>
            </a:r>
            <a:r>
              <a:rPr lang="en-GB" sz="1200" spc="-10" dirty="0">
                <a:latin typeface="Helvetica"/>
                <a:cs typeface="Helvetica"/>
              </a:rPr>
              <a:t>final </a:t>
            </a:r>
            <a:r>
              <a:rPr lang="en-GB" sz="1200" dirty="0">
                <a:latin typeface="Helvetica"/>
                <a:cs typeface="Helvetica"/>
              </a:rPr>
              <a:t>slide, you may wish to </a:t>
            </a:r>
            <a:r>
              <a:rPr lang="en-GB" sz="1200" spc="-10" dirty="0">
                <a:latin typeface="Helvetica"/>
                <a:cs typeface="Helvetica"/>
              </a:rPr>
              <a:t>thank </a:t>
            </a:r>
            <a:r>
              <a:rPr lang="en-GB" sz="1200" dirty="0">
                <a:latin typeface="Helvetica"/>
                <a:cs typeface="Helvetica"/>
              </a:rPr>
              <a:t>everyone for listening </a:t>
            </a:r>
            <a:r>
              <a:rPr lang="en-GB" sz="1200" spc="-25" dirty="0">
                <a:latin typeface="Helvetica"/>
                <a:cs typeface="Helvetica"/>
              </a:rPr>
              <a:t>and </a:t>
            </a:r>
            <a:r>
              <a:rPr lang="en-GB" sz="1200" dirty="0">
                <a:latin typeface="Helvetica"/>
                <a:cs typeface="Helvetica"/>
              </a:rPr>
              <a:t>participating in the </a:t>
            </a:r>
            <a:r>
              <a:rPr lang="en-GB" sz="1200" spc="-10" dirty="0">
                <a:latin typeface="Helvetica"/>
                <a:cs typeface="Helvetica"/>
              </a:rPr>
              <a:t>session.  </a:t>
            </a:r>
            <a:r>
              <a:rPr lang="en-GB" sz="1200" dirty="0">
                <a:latin typeface="Helvetica"/>
                <a:cs typeface="Helvetica"/>
              </a:rPr>
              <a:t>Explain that you are now going </a:t>
            </a:r>
            <a:r>
              <a:rPr lang="en-GB" sz="1200" spc="-25" dirty="0">
                <a:latin typeface="Helvetica"/>
                <a:cs typeface="Helvetica"/>
              </a:rPr>
              <a:t>to </a:t>
            </a:r>
            <a:r>
              <a:rPr lang="en-GB" sz="1200" dirty="0">
                <a:latin typeface="Helvetica"/>
                <a:cs typeface="Helvetica"/>
              </a:rPr>
              <a:t>show them some final </a:t>
            </a:r>
            <a:r>
              <a:rPr lang="en-GB" sz="1200" spc="-10" dirty="0">
                <a:latin typeface="Helvetica"/>
                <a:cs typeface="Helvetica"/>
              </a:rPr>
              <a:t>slides </a:t>
            </a:r>
            <a:r>
              <a:rPr lang="en-GB" sz="1200" dirty="0">
                <a:latin typeface="Helvetica"/>
                <a:cs typeface="Helvetica"/>
              </a:rPr>
              <a:t>explaining how they can </a:t>
            </a:r>
            <a:r>
              <a:rPr lang="en-GB" sz="1200" spc="-10" dirty="0">
                <a:latin typeface="Helvetica"/>
                <a:cs typeface="Helvetica"/>
              </a:rPr>
              <a:t>spread </a:t>
            </a:r>
            <a:r>
              <a:rPr lang="en-GB" sz="1200" dirty="0">
                <a:latin typeface="Helvetica"/>
                <a:cs typeface="Helvetica"/>
              </a:rPr>
              <a:t>the word about scams and </a:t>
            </a:r>
            <a:r>
              <a:rPr lang="en-GB" sz="1200" spc="-20" dirty="0">
                <a:latin typeface="Helvetica"/>
                <a:cs typeface="Helvetica"/>
              </a:rPr>
              <a:t>make </a:t>
            </a:r>
            <a:r>
              <a:rPr lang="en-GB" sz="1200" dirty="0">
                <a:latin typeface="Helvetica"/>
                <a:cs typeface="Helvetica"/>
              </a:rPr>
              <a:t>a promise to share the </a:t>
            </a:r>
            <a:r>
              <a:rPr lang="en-GB" sz="1200" spc="-10" dirty="0">
                <a:latin typeface="Helvetica"/>
                <a:cs typeface="Helvetica"/>
              </a:rPr>
              <a:t>friends </a:t>
            </a:r>
            <a:r>
              <a:rPr lang="en-GB" sz="1200" dirty="0">
                <a:latin typeface="Helvetica"/>
                <a:cs typeface="Helvetica"/>
              </a:rPr>
              <a:t>messages with other </a:t>
            </a:r>
            <a:r>
              <a:rPr lang="en-GB" sz="1200" spc="-10" dirty="0">
                <a:latin typeface="Helvetica"/>
                <a:cs typeface="Helvetica"/>
              </a:rPr>
              <a:t>people. </a:t>
            </a:r>
            <a:endParaRPr lang="en-GB" sz="1200" dirty="0">
              <a:latin typeface="Helvetica"/>
              <a:cs typeface="Helvetica"/>
            </a:endParaRPr>
          </a:p>
          <a:p>
            <a:pPr marL="25400" marR="17780">
              <a:lnSpc>
                <a:spcPts val="4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2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Ask</a:t>
            </a:r>
            <a:r>
              <a:rPr lang="en-GB" sz="1200" spc="4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the</a:t>
            </a:r>
            <a:r>
              <a:rPr lang="en-GB" sz="1200" spc="4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students</a:t>
            </a:r>
            <a:r>
              <a:rPr lang="en-GB" sz="1200" spc="4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if</a:t>
            </a:r>
            <a:r>
              <a:rPr lang="en-GB" sz="1200" spc="4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they</a:t>
            </a:r>
            <a:r>
              <a:rPr lang="en-GB" sz="1200" spc="4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can</a:t>
            </a:r>
            <a:r>
              <a:rPr lang="en-GB" sz="1200" spc="40" dirty="0">
                <a:latin typeface="Helvetica"/>
                <a:cs typeface="Helvetica"/>
              </a:rPr>
              <a:t> </a:t>
            </a:r>
            <a:r>
              <a:rPr lang="en-GB" sz="1200" spc="-20" dirty="0">
                <a:latin typeface="Helvetica"/>
                <a:cs typeface="Helvetica"/>
              </a:rPr>
              <a:t>tell </a:t>
            </a:r>
            <a:r>
              <a:rPr lang="en-GB" sz="1200" dirty="0">
                <a:latin typeface="Helvetica"/>
                <a:cs typeface="Helvetica"/>
              </a:rPr>
              <a:t>you</a:t>
            </a:r>
            <a:r>
              <a:rPr lang="en-GB" sz="1200" spc="3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the</a:t>
            </a:r>
            <a:r>
              <a:rPr lang="en-GB" sz="1200" spc="3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four</a:t>
            </a:r>
            <a:r>
              <a:rPr lang="en-GB" sz="1200" spc="4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types</a:t>
            </a:r>
            <a:r>
              <a:rPr lang="en-GB" sz="1200" spc="3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of</a:t>
            </a:r>
            <a:r>
              <a:rPr lang="en-GB" sz="1200" spc="40" dirty="0">
                <a:latin typeface="Helvetica"/>
                <a:cs typeface="Helvetica"/>
              </a:rPr>
              <a:t> </a:t>
            </a:r>
            <a:r>
              <a:rPr lang="en-GB" sz="1200" spc="-20" dirty="0">
                <a:latin typeface="Helvetica"/>
                <a:cs typeface="Helvetica"/>
              </a:rPr>
              <a:t>scam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before</a:t>
            </a:r>
            <a:r>
              <a:rPr lang="en-GB" sz="1200" spc="6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revealing</a:t>
            </a:r>
            <a:r>
              <a:rPr lang="en-GB" sz="1200" spc="6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the</a:t>
            </a:r>
            <a:r>
              <a:rPr lang="en-GB" sz="1200" spc="60" dirty="0">
                <a:latin typeface="Helvetica"/>
                <a:cs typeface="Helvetica"/>
              </a:rPr>
              <a:t> </a:t>
            </a:r>
            <a:r>
              <a:rPr lang="en-GB" sz="1200" spc="-20" dirty="0">
                <a:latin typeface="Helvetica"/>
                <a:cs typeface="Helvetica"/>
              </a:rPr>
              <a:t>four </a:t>
            </a:r>
            <a:r>
              <a:rPr lang="en-GB" sz="1200" dirty="0">
                <a:latin typeface="Helvetica"/>
                <a:cs typeface="Helvetica"/>
              </a:rPr>
              <a:t>answers.</a:t>
            </a:r>
            <a:r>
              <a:rPr lang="en-GB" sz="1200" spc="6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Some</a:t>
            </a:r>
            <a:r>
              <a:rPr lang="en-GB" sz="1200" spc="6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answers</a:t>
            </a:r>
            <a:r>
              <a:rPr lang="en-GB" sz="1200" spc="6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will</a:t>
            </a:r>
            <a:r>
              <a:rPr lang="en-GB" sz="1200" spc="65" dirty="0">
                <a:latin typeface="Helvetica"/>
                <a:cs typeface="Helvetica"/>
              </a:rPr>
              <a:t> </a:t>
            </a:r>
            <a:r>
              <a:rPr lang="en-GB" sz="1200" spc="-25" dirty="0">
                <a:latin typeface="Helvetica"/>
                <a:cs typeface="Helvetica"/>
              </a:rPr>
              <a:t>be </a:t>
            </a:r>
            <a:r>
              <a:rPr lang="en-GB" sz="1200" dirty="0">
                <a:latin typeface="Helvetica"/>
                <a:cs typeface="Helvetica"/>
              </a:rPr>
              <a:t>known,</a:t>
            </a:r>
            <a:r>
              <a:rPr lang="en-GB" sz="1200" spc="4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offer</a:t>
            </a:r>
            <a:r>
              <a:rPr lang="en-GB" sz="1200" spc="4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them</a:t>
            </a:r>
            <a:r>
              <a:rPr lang="en-GB" sz="1200" spc="4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</a:t>
            </a:r>
            <a:r>
              <a:rPr lang="en-GB" sz="1200" spc="4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label</a:t>
            </a:r>
            <a:r>
              <a:rPr lang="en-GB" sz="1200" spc="4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in</a:t>
            </a:r>
            <a:r>
              <a:rPr lang="en-GB" sz="1200" spc="40" dirty="0">
                <a:latin typeface="Helvetica"/>
                <a:cs typeface="Helvetica"/>
              </a:rPr>
              <a:t> </a:t>
            </a:r>
            <a:r>
              <a:rPr lang="en-GB" sz="1200" spc="-20" dirty="0">
                <a:latin typeface="Helvetica"/>
                <a:cs typeface="Helvetica"/>
              </a:rPr>
              <a:t>your </a:t>
            </a:r>
            <a:r>
              <a:rPr lang="en-GB" sz="1200" dirty="0">
                <a:latin typeface="Helvetica"/>
                <a:cs typeface="Helvetica"/>
              </a:rPr>
              <a:t>response</a:t>
            </a:r>
            <a:r>
              <a:rPr lang="en-GB" sz="1200" spc="5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-</a:t>
            </a:r>
            <a:r>
              <a:rPr lang="en-GB" sz="1200" spc="5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for</a:t>
            </a:r>
            <a:r>
              <a:rPr lang="en-GB" sz="1200" spc="5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example</a:t>
            </a:r>
            <a:r>
              <a:rPr lang="en-GB" sz="1200" spc="50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“person </a:t>
            </a:r>
            <a:r>
              <a:rPr lang="en-GB" sz="1200" dirty="0">
                <a:latin typeface="Helvetica"/>
                <a:cs typeface="Helvetica"/>
              </a:rPr>
              <a:t>selling</a:t>
            </a:r>
            <a:r>
              <a:rPr lang="en-GB" sz="1200" spc="4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dodgy</a:t>
            </a:r>
            <a:r>
              <a:rPr lang="en-GB" sz="1200" spc="4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stuff</a:t>
            </a:r>
            <a:r>
              <a:rPr lang="en-GB" sz="1200" spc="4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at</a:t>
            </a:r>
            <a:r>
              <a:rPr lang="en-GB" sz="1200" spc="4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your</a:t>
            </a:r>
            <a:r>
              <a:rPr lang="en-GB" sz="1200" spc="50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door” </a:t>
            </a:r>
            <a:r>
              <a:rPr lang="en-GB" sz="1200" dirty="0">
                <a:latin typeface="Helvetica"/>
                <a:cs typeface="Helvetica"/>
              </a:rPr>
              <a:t>this</a:t>
            </a:r>
            <a:r>
              <a:rPr lang="en-GB" sz="1200" spc="4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can</a:t>
            </a:r>
            <a:r>
              <a:rPr lang="en-GB" sz="1200" spc="5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be</a:t>
            </a:r>
            <a:r>
              <a:rPr lang="en-GB" sz="1200" spc="4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answered</a:t>
            </a:r>
            <a:r>
              <a:rPr lang="en-GB" sz="1200" spc="50" dirty="0">
                <a:latin typeface="Helvetica"/>
                <a:cs typeface="Helvetica"/>
              </a:rPr>
              <a:t> </a:t>
            </a:r>
            <a:r>
              <a:rPr lang="en-GB" sz="1200" spc="-25" dirty="0">
                <a:latin typeface="Helvetica"/>
                <a:cs typeface="Helvetica"/>
              </a:rPr>
              <a:t>by </a:t>
            </a:r>
            <a:r>
              <a:rPr lang="en-GB" sz="1200" dirty="0">
                <a:latin typeface="Helvetica"/>
                <a:cs typeface="Helvetica"/>
              </a:rPr>
              <a:t>identifying</a:t>
            </a:r>
            <a:r>
              <a:rPr lang="en-GB" sz="1200" spc="4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it</a:t>
            </a:r>
            <a:r>
              <a:rPr lang="en-GB" sz="1200" spc="4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with</a:t>
            </a:r>
            <a:r>
              <a:rPr lang="en-GB" sz="1200" spc="4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the</a:t>
            </a:r>
            <a:r>
              <a:rPr lang="en-GB" sz="1200" spc="45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label </a:t>
            </a:r>
            <a:r>
              <a:rPr lang="en-GB" sz="1200" dirty="0">
                <a:latin typeface="Helvetica"/>
                <a:cs typeface="Helvetica"/>
              </a:rPr>
              <a:t>“Doorstep</a:t>
            </a:r>
            <a:r>
              <a:rPr lang="en-GB" sz="1200" spc="90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Scam”.</a:t>
            </a:r>
            <a:endParaRPr lang="en-GB" sz="1200" dirty="0">
              <a:latin typeface="Helvetica"/>
              <a:cs typeface="Helvetica"/>
            </a:endParaRPr>
          </a:p>
          <a:p>
            <a:pPr marL="25400">
              <a:lnSpc>
                <a:spcPct val="100000"/>
              </a:lnSpc>
            </a:pPr>
            <a:r>
              <a:rPr lang="en-GB" sz="1200" spc="-50" dirty="0">
                <a:latin typeface="Helvetica"/>
                <a:cs typeface="Helvetica"/>
              </a:rPr>
              <a:t> </a:t>
            </a:r>
            <a:endParaRPr lang="en-GB" sz="1200" dirty="0">
              <a:latin typeface="Helvetica"/>
              <a:cs typeface="Helvetica"/>
            </a:endParaRPr>
          </a:p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Talk to the students in </a:t>
            </a:r>
            <a:r>
              <a:rPr lang="en-GB" sz="1200" spc="-20" dirty="0">
                <a:latin typeface="Helvetica"/>
                <a:cs typeface="Helvetica"/>
              </a:rPr>
              <a:t>more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detail about the four types </a:t>
            </a:r>
            <a:r>
              <a:rPr lang="en-GB" sz="1200" spc="-25" dirty="0">
                <a:latin typeface="Helvetica"/>
                <a:cs typeface="Helvetica"/>
              </a:rPr>
              <a:t>of </a:t>
            </a:r>
            <a:r>
              <a:rPr lang="en-GB" sz="1200" dirty="0">
                <a:latin typeface="Helvetica"/>
                <a:cs typeface="Helvetica"/>
              </a:rPr>
              <a:t>scam as you bring them up </a:t>
            </a:r>
            <a:r>
              <a:rPr lang="en-GB" sz="1200" spc="-25" dirty="0">
                <a:latin typeface="Helvetica"/>
                <a:cs typeface="Helvetica"/>
              </a:rPr>
              <a:t>on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the </a:t>
            </a:r>
            <a:r>
              <a:rPr lang="en-GB" sz="1200" spc="-10" dirty="0">
                <a:latin typeface="Helvetica"/>
                <a:cs typeface="Helvetica"/>
              </a:rPr>
              <a:t>PowerPoint. </a:t>
            </a:r>
            <a:endParaRPr lang="en-GB" sz="1200" dirty="0">
              <a:latin typeface="Helvetica"/>
              <a:cs typeface="Helvetic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5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Ask the students for </a:t>
            </a:r>
            <a:r>
              <a:rPr lang="en-GB" sz="1200" spc="-10" dirty="0">
                <a:latin typeface="Helvetica"/>
                <a:cs typeface="Helvetica"/>
              </a:rPr>
              <a:t>their</a:t>
            </a:r>
            <a:r>
              <a:rPr lang="en-GB" sz="1200" dirty="0">
                <a:latin typeface="Helvetica"/>
                <a:cs typeface="Helvetica"/>
              </a:rPr>
              <a:t> thoughts before revealing </a:t>
            </a:r>
            <a:r>
              <a:rPr lang="en-GB" sz="1200" spc="-25" dirty="0">
                <a:latin typeface="Helvetica"/>
                <a:cs typeface="Helvetica"/>
              </a:rPr>
              <a:t>the </a:t>
            </a:r>
            <a:r>
              <a:rPr lang="en-GB" sz="1200" spc="-10" dirty="0">
                <a:latin typeface="Helvetica"/>
                <a:cs typeface="Helvetica"/>
              </a:rPr>
              <a:t>answers.  </a:t>
            </a:r>
            <a:endParaRPr lang="en-GB" sz="1200" dirty="0">
              <a:latin typeface="Helvetica"/>
              <a:cs typeface="Helvetica"/>
            </a:endParaRPr>
          </a:p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Talk about some of the </a:t>
            </a:r>
            <a:r>
              <a:rPr lang="en-GB" sz="1200" spc="-10" dirty="0">
                <a:latin typeface="Helvetica"/>
                <a:cs typeface="Helvetica"/>
              </a:rPr>
              <a:t>issues </a:t>
            </a:r>
            <a:r>
              <a:rPr lang="en-GB" sz="1200" dirty="0">
                <a:latin typeface="Helvetica"/>
                <a:cs typeface="Helvetica"/>
              </a:rPr>
              <a:t>that people can face that </a:t>
            </a:r>
            <a:r>
              <a:rPr lang="en-GB" sz="1200" spc="-20" dirty="0">
                <a:latin typeface="Helvetica"/>
                <a:cs typeface="Helvetica"/>
              </a:rPr>
              <a:t>make </a:t>
            </a:r>
            <a:r>
              <a:rPr lang="en-GB" sz="1200" dirty="0">
                <a:latin typeface="Helvetica"/>
                <a:cs typeface="Helvetica"/>
              </a:rPr>
              <a:t>them more likely to become </a:t>
            </a:r>
            <a:r>
              <a:rPr lang="en-GB" sz="1200" spc="-50" dirty="0">
                <a:latin typeface="Helvetica"/>
                <a:cs typeface="Helvetica"/>
              </a:rPr>
              <a:t>a </a:t>
            </a:r>
            <a:r>
              <a:rPr lang="en-GB" sz="1200" dirty="0">
                <a:latin typeface="Helvetica"/>
                <a:cs typeface="Helvetica"/>
              </a:rPr>
              <a:t>victim to a </a:t>
            </a:r>
            <a:r>
              <a:rPr lang="en-GB" sz="1200" spc="-10" dirty="0">
                <a:latin typeface="Helvetica"/>
                <a:cs typeface="Helvetica"/>
              </a:rPr>
              <a:t>scam.</a:t>
            </a:r>
            <a:endParaRPr lang="en-GB" sz="1200" dirty="0">
              <a:latin typeface="Helvetica"/>
              <a:cs typeface="Helvetic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52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Ask the students for a hands </a:t>
            </a:r>
            <a:r>
              <a:rPr lang="en-GB" sz="1200" spc="-25" dirty="0">
                <a:latin typeface="Helvetica"/>
                <a:cs typeface="Helvetica"/>
              </a:rPr>
              <a:t>up </a:t>
            </a:r>
            <a:r>
              <a:rPr lang="en-GB" sz="1200" dirty="0">
                <a:latin typeface="Helvetica"/>
                <a:cs typeface="Helvetica"/>
              </a:rPr>
              <a:t>on this </a:t>
            </a:r>
            <a:r>
              <a:rPr lang="en-GB" sz="1200" spc="-10" dirty="0">
                <a:latin typeface="Helvetica"/>
                <a:cs typeface="Helvetica"/>
              </a:rPr>
              <a:t>question.</a:t>
            </a:r>
            <a:endParaRPr lang="en-GB" sz="1200" dirty="0">
              <a:latin typeface="Helvetica"/>
              <a:cs typeface="Helvetica"/>
            </a:endParaRPr>
          </a:p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It is important to highlight the </a:t>
            </a:r>
            <a:r>
              <a:rPr lang="en-GB" sz="1200" spc="-20" dirty="0">
                <a:latin typeface="Helvetica"/>
                <a:cs typeface="Helvetica"/>
              </a:rPr>
              <a:t>fact </a:t>
            </a:r>
            <a:r>
              <a:rPr lang="en-GB" sz="1200" dirty="0">
                <a:latin typeface="Helvetica"/>
                <a:cs typeface="Helvetica"/>
              </a:rPr>
              <a:t>that anyone can become a </a:t>
            </a:r>
            <a:r>
              <a:rPr lang="en-GB" sz="1200" spc="-10" dirty="0">
                <a:latin typeface="Helvetica"/>
                <a:cs typeface="Helvetica"/>
              </a:rPr>
              <a:t>victim </a:t>
            </a:r>
            <a:r>
              <a:rPr lang="en-GB" sz="1200" dirty="0">
                <a:latin typeface="Helvetica"/>
                <a:cs typeface="Helvetica"/>
              </a:rPr>
              <a:t>of a scam. Although many </a:t>
            </a:r>
            <a:r>
              <a:rPr lang="en-GB" sz="1200" spc="-10" dirty="0">
                <a:latin typeface="Helvetica"/>
                <a:cs typeface="Helvetica"/>
              </a:rPr>
              <a:t>postal </a:t>
            </a:r>
            <a:r>
              <a:rPr lang="en-GB" sz="1200" dirty="0">
                <a:latin typeface="Helvetica"/>
                <a:cs typeface="Helvetica"/>
              </a:rPr>
              <a:t>scams are targeted at </a:t>
            </a:r>
            <a:r>
              <a:rPr lang="en-GB" sz="1200" spc="-10" dirty="0">
                <a:latin typeface="Helvetica"/>
                <a:cs typeface="Helvetica"/>
              </a:rPr>
              <a:t>older </a:t>
            </a:r>
            <a:r>
              <a:rPr lang="en-GB" sz="1200" dirty="0">
                <a:latin typeface="Helvetica"/>
                <a:cs typeface="Helvetica"/>
              </a:rPr>
              <a:t>people, there are now scams </a:t>
            </a:r>
            <a:r>
              <a:rPr lang="en-GB" sz="1200" spc="-20" dirty="0">
                <a:latin typeface="Helvetica"/>
                <a:cs typeface="Helvetica"/>
              </a:rPr>
              <a:t>that </a:t>
            </a:r>
            <a:r>
              <a:rPr lang="en-GB" sz="1200" dirty="0">
                <a:latin typeface="Helvetica"/>
                <a:cs typeface="Helvetica"/>
              </a:rPr>
              <a:t>specifically target young </a:t>
            </a:r>
            <a:r>
              <a:rPr lang="en-GB" sz="1200" spc="-10" dirty="0">
                <a:latin typeface="Helvetica"/>
                <a:cs typeface="Helvetica"/>
              </a:rPr>
              <a:t>people </a:t>
            </a:r>
            <a:r>
              <a:rPr lang="en-GB" sz="1200" dirty="0">
                <a:latin typeface="Helvetica"/>
                <a:cs typeface="Helvetica"/>
              </a:rPr>
              <a:t>through text messaging </a:t>
            </a:r>
            <a:r>
              <a:rPr lang="en-GB" sz="1200" spc="-25" dirty="0">
                <a:latin typeface="Helvetica"/>
                <a:cs typeface="Helvetica"/>
              </a:rPr>
              <a:t>and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social </a:t>
            </a:r>
            <a:r>
              <a:rPr lang="en-GB" sz="1200" spc="-10" dirty="0">
                <a:latin typeface="Helvetica"/>
                <a:cs typeface="Helvetica"/>
              </a:rPr>
              <a:t>media. </a:t>
            </a:r>
            <a:endParaRPr lang="en-GB" sz="1200" dirty="0">
              <a:latin typeface="Helvetica"/>
              <a:cs typeface="Helvetic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369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With this question, you could </a:t>
            </a:r>
            <a:r>
              <a:rPr lang="en-GB" sz="1200" spc="-25" dirty="0">
                <a:latin typeface="Helvetica"/>
                <a:cs typeface="Helvetica"/>
              </a:rPr>
              <a:t>ask </a:t>
            </a:r>
            <a:r>
              <a:rPr lang="en-GB" sz="1200" dirty="0">
                <a:latin typeface="Helvetica"/>
                <a:cs typeface="Helvetica"/>
              </a:rPr>
              <a:t>for a show of hands for </a:t>
            </a:r>
            <a:r>
              <a:rPr lang="en-GB" sz="1200" spc="-20" dirty="0">
                <a:latin typeface="Helvetica"/>
                <a:cs typeface="Helvetica"/>
              </a:rPr>
              <a:t>each </a:t>
            </a:r>
            <a:r>
              <a:rPr lang="en-GB" sz="1200" spc="-10" dirty="0">
                <a:latin typeface="Helvetica"/>
                <a:cs typeface="Helvetica"/>
              </a:rPr>
              <a:t>answer.  </a:t>
            </a:r>
            <a:endParaRPr lang="en-GB" sz="1200" dirty="0">
              <a:latin typeface="Helvetica"/>
              <a:cs typeface="Helvetica"/>
            </a:endParaRPr>
          </a:p>
          <a:p>
            <a:pPr marL="25400">
              <a:lnSpc>
                <a:spcPct val="100000"/>
              </a:lnSpc>
            </a:pPr>
            <a:r>
              <a:rPr lang="en-GB" sz="1200" spc="-50" dirty="0">
                <a:latin typeface="Helvetica"/>
                <a:cs typeface="Helvetica"/>
              </a:rPr>
              <a:t> </a:t>
            </a:r>
            <a:endParaRPr lang="en-GB" sz="1200" dirty="0">
              <a:latin typeface="Helvetica"/>
              <a:cs typeface="Helvetica"/>
            </a:endParaRPr>
          </a:p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Make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it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clear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that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this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is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problem </a:t>
            </a:r>
            <a:r>
              <a:rPr lang="en-GB" sz="1200" dirty="0">
                <a:latin typeface="Helvetica"/>
                <a:cs typeface="Helvetica"/>
              </a:rPr>
              <a:t>does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not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just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affect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few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people </a:t>
            </a:r>
            <a:r>
              <a:rPr lang="en-GB" sz="1200" dirty="0">
                <a:latin typeface="Helvetica"/>
                <a:cs typeface="Helvetica"/>
              </a:rPr>
              <a:t>–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it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affects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the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lives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of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millions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spc="-25" dirty="0">
                <a:latin typeface="Helvetica"/>
                <a:cs typeface="Helvetica"/>
              </a:rPr>
              <a:t>of </a:t>
            </a:r>
            <a:r>
              <a:rPr lang="en-GB" sz="1200" dirty="0">
                <a:latin typeface="Helvetica"/>
                <a:cs typeface="Helvetica"/>
              </a:rPr>
              <a:t>people.  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Some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may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only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have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spc="-50" dirty="0">
                <a:latin typeface="Helvetica"/>
                <a:cs typeface="Helvetica"/>
              </a:rPr>
              <a:t>a </a:t>
            </a:r>
            <a:r>
              <a:rPr lang="en-GB" sz="1200" dirty="0">
                <a:latin typeface="Helvetica"/>
                <a:cs typeface="Helvetica"/>
              </a:rPr>
              <a:t>small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amount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stolen,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whereas </a:t>
            </a:r>
            <a:r>
              <a:rPr lang="en-GB" sz="1200" dirty="0">
                <a:latin typeface="Helvetica"/>
                <a:cs typeface="Helvetica"/>
              </a:rPr>
              <a:t>others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may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have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life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savings </a:t>
            </a:r>
            <a:r>
              <a:rPr lang="en-GB" sz="1200" dirty="0">
                <a:latin typeface="Helvetica"/>
                <a:cs typeface="Helvetica"/>
              </a:rPr>
              <a:t>taken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from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them.</a:t>
            </a:r>
            <a:endParaRPr lang="en-GB" sz="1200" dirty="0">
              <a:latin typeface="Helvetica"/>
              <a:cs typeface="Helvetic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322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With this question, you could </a:t>
            </a:r>
            <a:r>
              <a:rPr lang="en-GB" sz="1200" spc="-25" dirty="0">
                <a:latin typeface="Helvetica"/>
                <a:cs typeface="Helvetica"/>
              </a:rPr>
              <a:t>ask </a:t>
            </a:r>
            <a:r>
              <a:rPr lang="en-GB" sz="1200" dirty="0">
                <a:latin typeface="Helvetica"/>
                <a:cs typeface="Helvetica"/>
              </a:rPr>
              <a:t>for a show of hands for </a:t>
            </a:r>
            <a:r>
              <a:rPr lang="en-GB" sz="1200" spc="-20" dirty="0">
                <a:latin typeface="Helvetica"/>
                <a:cs typeface="Helvetica"/>
              </a:rPr>
              <a:t>each </a:t>
            </a:r>
            <a:r>
              <a:rPr lang="en-GB" sz="1200" spc="-10" dirty="0">
                <a:latin typeface="Helvetica"/>
                <a:cs typeface="Helvetica"/>
              </a:rPr>
              <a:t>answer.  </a:t>
            </a:r>
            <a:endParaRPr lang="en-GB" sz="1200" dirty="0">
              <a:latin typeface="Helvetica"/>
              <a:cs typeface="Helvetica"/>
            </a:endParaRPr>
          </a:p>
          <a:p>
            <a:pPr marL="25400">
              <a:lnSpc>
                <a:spcPct val="100000"/>
              </a:lnSpc>
            </a:pPr>
            <a:r>
              <a:rPr lang="en-GB" sz="1200" spc="-50" dirty="0">
                <a:latin typeface="Helvetica"/>
                <a:cs typeface="Helvetica"/>
              </a:rPr>
              <a:t> </a:t>
            </a:r>
            <a:endParaRPr lang="en-GB" sz="1200" dirty="0">
              <a:latin typeface="Helvetica"/>
              <a:cs typeface="Helvetica"/>
            </a:endParaRPr>
          </a:p>
          <a:p>
            <a:pPr marL="25400" marR="17780">
              <a:lnSpc>
                <a:spcPct val="100000"/>
              </a:lnSpc>
            </a:pPr>
            <a:r>
              <a:rPr lang="en-GB" sz="1200" dirty="0">
                <a:latin typeface="Helvetica"/>
                <a:cs typeface="Helvetica"/>
              </a:rPr>
              <a:t>Make it clear that this is </a:t>
            </a:r>
            <a:r>
              <a:rPr lang="en-GB" sz="1200" spc="-10" dirty="0">
                <a:latin typeface="Helvetica"/>
                <a:cs typeface="Helvetica"/>
              </a:rPr>
              <a:t>problem </a:t>
            </a:r>
            <a:r>
              <a:rPr lang="en-GB" sz="1200" dirty="0">
                <a:latin typeface="Helvetica"/>
                <a:cs typeface="Helvetica"/>
              </a:rPr>
              <a:t>with how people treat </a:t>
            </a:r>
            <a:r>
              <a:rPr lang="en-GB" sz="1200" spc="-20" dirty="0">
                <a:latin typeface="Helvetica"/>
                <a:cs typeface="Helvetica"/>
              </a:rPr>
              <a:t>scam </a:t>
            </a:r>
            <a:r>
              <a:rPr lang="en-GB" sz="1200" dirty="0">
                <a:latin typeface="Helvetica"/>
                <a:cs typeface="Helvetica"/>
              </a:rPr>
              <a:t>victims, emphasise the need </a:t>
            </a:r>
            <a:r>
              <a:rPr lang="en-GB" sz="1200" spc="-25" dirty="0">
                <a:latin typeface="Helvetica"/>
                <a:cs typeface="Helvetica"/>
              </a:rPr>
              <a:t>to </a:t>
            </a:r>
            <a:r>
              <a:rPr lang="en-GB" sz="1200" dirty="0">
                <a:latin typeface="Helvetica"/>
                <a:cs typeface="Helvetica"/>
              </a:rPr>
              <a:t>stop victim </a:t>
            </a:r>
            <a:r>
              <a:rPr lang="en-GB" sz="1200" spc="-10" dirty="0">
                <a:latin typeface="Helvetica"/>
                <a:cs typeface="Helvetica"/>
              </a:rPr>
              <a:t>blaming</a:t>
            </a:r>
            <a:endParaRPr lang="en-GB" sz="1200" dirty="0">
              <a:latin typeface="Helvetica"/>
              <a:cs typeface="Helvetic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901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Helvetica"/>
                <a:cs typeface="Helvetica"/>
              </a:rPr>
              <a:t>Again, ask for a show of </a:t>
            </a:r>
            <a:r>
              <a:rPr lang="en-GB" sz="1200" spc="-10" dirty="0">
                <a:latin typeface="Helvetica"/>
                <a:cs typeface="Helvetica"/>
              </a:rPr>
              <a:t>hands</a:t>
            </a:r>
            <a:r>
              <a:rPr lang="en-GB" sz="1200" spc="50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for each answer.  Criminals </a:t>
            </a:r>
            <a:r>
              <a:rPr lang="en-GB" sz="1200" spc="-20" dirty="0">
                <a:latin typeface="Helvetica"/>
                <a:cs typeface="Helvetica"/>
              </a:rPr>
              <a:t>will </a:t>
            </a:r>
            <a:r>
              <a:rPr lang="en-GB" sz="1200" dirty="0">
                <a:latin typeface="Helvetica"/>
                <a:cs typeface="Helvetica"/>
              </a:rPr>
              <a:t>target anyone and they will </a:t>
            </a:r>
            <a:r>
              <a:rPr lang="en-GB" sz="1200" spc="-20" dirty="0">
                <a:latin typeface="Helvetica"/>
                <a:cs typeface="Helvetica"/>
              </a:rPr>
              <a:t>then </a:t>
            </a:r>
            <a:r>
              <a:rPr lang="en-GB" sz="1200" dirty="0">
                <a:latin typeface="Helvetica"/>
                <a:cs typeface="Helvetica"/>
              </a:rPr>
              <a:t>try to get all the money </a:t>
            </a:r>
            <a:r>
              <a:rPr lang="en-GB" sz="1200" spc="-20" dirty="0">
                <a:latin typeface="Helvetica"/>
                <a:cs typeface="Helvetica"/>
              </a:rPr>
              <a:t>that </a:t>
            </a:r>
            <a:r>
              <a:rPr lang="en-GB" sz="1200" dirty="0">
                <a:latin typeface="Helvetica"/>
                <a:cs typeface="Helvetica"/>
              </a:rPr>
              <a:t>person has available, </a:t>
            </a:r>
            <a:r>
              <a:rPr lang="en-GB" sz="1200" spc="-10" dirty="0">
                <a:latin typeface="Helvetica"/>
                <a:cs typeface="Helvetica"/>
              </a:rPr>
              <a:t>regardless </a:t>
            </a:r>
            <a:r>
              <a:rPr lang="en-GB" sz="1200" dirty="0">
                <a:latin typeface="Helvetica"/>
                <a:cs typeface="Helvetica"/>
              </a:rPr>
              <a:t>of how much it </a:t>
            </a:r>
            <a:r>
              <a:rPr lang="en-GB" sz="1200" spc="-25" dirty="0">
                <a:latin typeface="Helvetica"/>
                <a:cs typeface="Helvetica"/>
              </a:rPr>
              <a:t>is.</a:t>
            </a:r>
            <a:endParaRPr lang="en-GB" sz="1200" dirty="0">
              <a:latin typeface="Helvetica"/>
              <a:cs typeface="Helvetic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064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Helvetica"/>
                <a:cs typeface="Helvetica"/>
              </a:rPr>
              <a:t>Emphasise</a:t>
            </a:r>
            <a:r>
              <a:rPr lang="en-GB" sz="1200" spc="3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that</a:t>
            </a:r>
            <a:r>
              <a:rPr lang="en-GB" sz="1200" spc="4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everyone</a:t>
            </a:r>
            <a:r>
              <a:rPr lang="en-GB" sz="1200" spc="35" dirty="0">
                <a:latin typeface="Helvetica"/>
                <a:cs typeface="Helvetica"/>
              </a:rPr>
              <a:t> </a:t>
            </a:r>
            <a:r>
              <a:rPr lang="en-GB" sz="1200" spc="-25" dirty="0">
                <a:latin typeface="Helvetica"/>
                <a:cs typeface="Helvetica"/>
              </a:rPr>
              <a:t>and </a:t>
            </a:r>
            <a:r>
              <a:rPr lang="en-GB" sz="1200" dirty="0">
                <a:latin typeface="Helvetica"/>
                <a:cs typeface="Helvetica"/>
              </a:rPr>
              <a:t>anyone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could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be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victim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of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spc="-50" dirty="0">
                <a:latin typeface="Helvetica"/>
                <a:cs typeface="Helvetica"/>
              </a:rPr>
              <a:t>a </a:t>
            </a:r>
            <a:r>
              <a:rPr lang="en-GB" sz="1200" dirty="0">
                <a:latin typeface="Helvetica"/>
                <a:cs typeface="Helvetica"/>
              </a:rPr>
              <a:t>scam,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it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is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down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to</a:t>
            </a:r>
            <a:r>
              <a:rPr lang="en-GB" sz="1200" spc="15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people’s </a:t>
            </a:r>
            <a:r>
              <a:rPr lang="en-GB" sz="1200" dirty="0">
                <a:latin typeface="Helvetica"/>
                <a:cs typeface="Helvetica"/>
              </a:rPr>
              <a:t>circumstances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as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to</a:t>
            </a:r>
            <a:r>
              <a:rPr lang="en-GB" sz="1200" spc="25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why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spc="-20" dirty="0">
                <a:latin typeface="Helvetica"/>
                <a:cs typeface="Helvetica"/>
              </a:rPr>
              <a:t>they </a:t>
            </a:r>
            <a:r>
              <a:rPr lang="en-GB" sz="1200" dirty="0">
                <a:latin typeface="Helvetica"/>
                <a:cs typeface="Helvetica"/>
              </a:rPr>
              <a:t>become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one.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Click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through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spc="-25" dirty="0">
                <a:latin typeface="Helvetica"/>
                <a:cs typeface="Helvetica"/>
              </a:rPr>
              <a:t>to </a:t>
            </a:r>
            <a:r>
              <a:rPr lang="en-GB" sz="1200" dirty="0">
                <a:latin typeface="Helvetica"/>
                <a:cs typeface="Helvetica"/>
              </a:rPr>
              <a:t>reveal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some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of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the</a:t>
            </a:r>
            <a:r>
              <a:rPr lang="en-GB" sz="1200" spc="20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reasons </a:t>
            </a:r>
            <a:r>
              <a:rPr lang="en-GB" sz="1200" dirty="0">
                <a:latin typeface="Helvetica"/>
                <a:cs typeface="Helvetica"/>
              </a:rPr>
              <a:t>people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become</a:t>
            </a:r>
            <a:r>
              <a:rPr lang="en-GB" sz="1200" spc="30" dirty="0">
                <a:latin typeface="Helvetica"/>
                <a:cs typeface="Helvetica"/>
              </a:rPr>
              <a:t> </a:t>
            </a:r>
            <a:r>
              <a:rPr lang="en-GB" sz="1200" dirty="0">
                <a:latin typeface="Helvetica"/>
                <a:cs typeface="Helvetica"/>
              </a:rPr>
              <a:t>scam</a:t>
            </a:r>
            <a:r>
              <a:rPr lang="en-GB" sz="1200" spc="35" dirty="0">
                <a:latin typeface="Helvetica"/>
                <a:cs typeface="Helvetica"/>
              </a:rPr>
              <a:t> </a:t>
            </a:r>
            <a:r>
              <a:rPr lang="en-GB" sz="1200" spc="-10" dirty="0">
                <a:latin typeface="Helvetica"/>
                <a:cs typeface="Helvetica"/>
              </a:rPr>
              <a:t>victims</a:t>
            </a:r>
            <a:endParaRPr lang="en-GB" sz="1200" dirty="0">
              <a:latin typeface="Helvetica"/>
              <a:cs typeface="Helvetic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22C28-FD26-472D-8676-4817C92595B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34941" y="2015743"/>
            <a:ext cx="8477250" cy="260350"/>
          </a:xfrm>
          <a:custGeom>
            <a:avLst/>
            <a:gdLst/>
            <a:ahLst/>
            <a:cxnLst/>
            <a:rect l="l" t="t" r="r" b="b"/>
            <a:pathLst>
              <a:path w="8477250" h="260350">
                <a:moveTo>
                  <a:pt x="0" y="260096"/>
                </a:moveTo>
                <a:lnTo>
                  <a:pt x="8477008" y="260096"/>
                </a:lnTo>
                <a:lnTo>
                  <a:pt x="8477008" y="0"/>
                </a:lnTo>
                <a:lnTo>
                  <a:pt x="0" y="0"/>
                </a:lnTo>
                <a:lnTo>
                  <a:pt x="0" y="260096"/>
                </a:lnTo>
                <a:close/>
              </a:path>
            </a:pathLst>
          </a:custGeom>
          <a:solidFill>
            <a:srgbClr val="E73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41870" y="2015743"/>
            <a:ext cx="12270105" cy="260350"/>
          </a:xfrm>
          <a:custGeom>
            <a:avLst/>
            <a:gdLst/>
            <a:ahLst/>
            <a:cxnLst/>
            <a:rect l="l" t="t" r="r" b="b"/>
            <a:pathLst>
              <a:path w="12270105" h="260350">
                <a:moveTo>
                  <a:pt x="0" y="0"/>
                </a:moveTo>
                <a:lnTo>
                  <a:pt x="12270079" y="0"/>
                </a:lnTo>
                <a:lnTo>
                  <a:pt x="12270079" y="260096"/>
                </a:lnTo>
                <a:lnTo>
                  <a:pt x="0" y="26009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34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16750" y="2015743"/>
            <a:ext cx="4118610" cy="260350"/>
          </a:xfrm>
          <a:custGeom>
            <a:avLst/>
            <a:gdLst/>
            <a:ahLst/>
            <a:cxnLst/>
            <a:rect l="l" t="t" r="r" b="b"/>
            <a:pathLst>
              <a:path w="4118610" h="260350">
                <a:moveTo>
                  <a:pt x="4118190" y="0"/>
                </a:moveTo>
                <a:lnTo>
                  <a:pt x="0" y="0"/>
                </a:lnTo>
                <a:lnTo>
                  <a:pt x="0" y="260096"/>
                </a:lnTo>
                <a:lnTo>
                  <a:pt x="4118190" y="260096"/>
                </a:lnTo>
                <a:lnTo>
                  <a:pt x="4118190" y="0"/>
                </a:lnTo>
                <a:close/>
              </a:path>
            </a:pathLst>
          </a:custGeom>
          <a:solidFill>
            <a:srgbClr val="006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16750" y="2015743"/>
            <a:ext cx="4118610" cy="260350"/>
          </a:xfrm>
          <a:custGeom>
            <a:avLst/>
            <a:gdLst/>
            <a:ahLst/>
            <a:cxnLst/>
            <a:rect l="l" t="t" r="r" b="b"/>
            <a:pathLst>
              <a:path w="4118610" h="260350">
                <a:moveTo>
                  <a:pt x="0" y="0"/>
                </a:moveTo>
                <a:lnTo>
                  <a:pt x="4118190" y="0"/>
                </a:lnTo>
                <a:lnTo>
                  <a:pt x="4118190" y="260096"/>
                </a:lnTo>
                <a:lnTo>
                  <a:pt x="0" y="26009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66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16750" y="204000"/>
            <a:ext cx="12595225" cy="9318625"/>
          </a:xfrm>
          <a:custGeom>
            <a:avLst/>
            <a:gdLst/>
            <a:ahLst/>
            <a:cxnLst/>
            <a:rect l="l" t="t" r="r" b="b"/>
            <a:pathLst>
              <a:path w="12595225" h="9318625">
                <a:moveTo>
                  <a:pt x="0" y="0"/>
                </a:moveTo>
                <a:lnTo>
                  <a:pt x="12595199" y="0"/>
                </a:lnTo>
                <a:lnTo>
                  <a:pt x="12595199" y="9318396"/>
                </a:lnTo>
                <a:lnTo>
                  <a:pt x="0" y="9318396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501" y="8344751"/>
            <a:ext cx="2240394" cy="107963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45710" y="8255787"/>
            <a:ext cx="1729436" cy="11166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4839" y="736544"/>
            <a:ext cx="4575175" cy="894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73847" y="5156356"/>
            <a:ext cx="11457104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34941" y="2015743"/>
            <a:ext cx="8477250" cy="260350"/>
          </a:xfrm>
          <a:custGeom>
            <a:avLst/>
            <a:gdLst/>
            <a:ahLst/>
            <a:cxnLst/>
            <a:rect l="l" t="t" r="r" b="b"/>
            <a:pathLst>
              <a:path w="8477250" h="260350">
                <a:moveTo>
                  <a:pt x="0" y="260096"/>
                </a:moveTo>
                <a:lnTo>
                  <a:pt x="8477008" y="260096"/>
                </a:lnTo>
                <a:lnTo>
                  <a:pt x="8477008" y="0"/>
                </a:lnTo>
                <a:lnTo>
                  <a:pt x="0" y="0"/>
                </a:lnTo>
                <a:lnTo>
                  <a:pt x="0" y="260096"/>
                </a:lnTo>
                <a:close/>
              </a:path>
            </a:pathLst>
          </a:custGeom>
          <a:solidFill>
            <a:srgbClr val="E73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41870" y="2015743"/>
            <a:ext cx="12270105" cy="260350"/>
          </a:xfrm>
          <a:custGeom>
            <a:avLst/>
            <a:gdLst/>
            <a:ahLst/>
            <a:cxnLst/>
            <a:rect l="l" t="t" r="r" b="b"/>
            <a:pathLst>
              <a:path w="12270105" h="260350">
                <a:moveTo>
                  <a:pt x="0" y="0"/>
                </a:moveTo>
                <a:lnTo>
                  <a:pt x="12270079" y="0"/>
                </a:lnTo>
                <a:lnTo>
                  <a:pt x="12270079" y="260096"/>
                </a:lnTo>
                <a:lnTo>
                  <a:pt x="0" y="26009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734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16750" y="2015743"/>
            <a:ext cx="4118610" cy="260350"/>
          </a:xfrm>
          <a:custGeom>
            <a:avLst/>
            <a:gdLst/>
            <a:ahLst/>
            <a:cxnLst/>
            <a:rect l="l" t="t" r="r" b="b"/>
            <a:pathLst>
              <a:path w="4118610" h="260350">
                <a:moveTo>
                  <a:pt x="4118190" y="0"/>
                </a:moveTo>
                <a:lnTo>
                  <a:pt x="0" y="0"/>
                </a:lnTo>
                <a:lnTo>
                  <a:pt x="0" y="260096"/>
                </a:lnTo>
                <a:lnTo>
                  <a:pt x="4118190" y="260096"/>
                </a:lnTo>
                <a:lnTo>
                  <a:pt x="4118190" y="0"/>
                </a:lnTo>
                <a:close/>
              </a:path>
            </a:pathLst>
          </a:custGeom>
          <a:solidFill>
            <a:srgbClr val="006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16750" y="2015743"/>
            <a:ext cx="4118610" cy="260350"/>
          </a:xfrm>
          <a:custGeom>
            <a:avLst/>
            <a:gdLst/>
            <a:ahLst/>
            <a:cxnLst/>
            <a:rect l="l" t="t" r="r" b="b"/>
            <a:pathLst>
              <a:path w="4118610" h="260350">
                <a:moveTo>
                  <a:pt x="0" y="0"/>
                </a:moveTo>
                <a:lnTo>
                  <a:pt x="4118190" y="0"/>
                </a:lnTo>
                <a:lnTo>
                  <a:pt x="4118190" y="260096"/>
                </a:lnTo>
                <a:lnTo>
                  <a:pt x="0" y="26009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66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16750" y="204000"/>
            <a:ext cx="12595225" cy="9318625"/>
          </a:xfrm>
          <a:custGeom>
            <a:avLst/>
            <a:gdLst/>
            <a:ahLst/>
            <a:cxnLst/>
            <a:rect l="l" t="t" r="r" b="b"/>
            <a:pathLst>
              <a:path w="12595225" h="9318625">
                <a:moveTo>
                  <a:pt x="0" y="0"/>
                </a:moveTo>
                <a:lnTo>
                  <a:pt x="12595199" y="0"/>
                </a:lnTo>
                <a:lnTo>
                  <a:pt x="12595199" y="9318396"/>
                </a:lnTo>
                <a:lnTo>
                  <a:pt x="0" y="9318396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6750" y="204000"/>
            <a:ext cx="12595225" cy="9318625"/>
          </a:xfrm>
          <a:custGeom>
            <a:avLst/>
            <a:gdLst/>
            <a:ahLst/>
            <a:cxnLst/>
            <a:rect l="l" t="t" r="r" b="b"/>
            <a:pathLst>
              <a:path w="12595225" h="9318625">
                <a:moveTo>
                  <a:pt x="0" y="0"/>
                </a:moveTo>
                <a:lnTo>
                  <a:pt x="12595199" y="0"/>
                </a:lnTo>
                <a:lnTo>
                  <a:pt x="12595199" y="9318396"/>
                </a:lnTo>
                <a:lnTo>
                  <a:pt x="0" y="9318396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494" y="8344751"/>
            <a:ext cx="2240388" cy="107963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45710" y="8255787"/>
            <a:ext cx="1724822" cy="120037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598" y="2104326"/>
            <a:ext cx="12571310" cy="2678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292" y="0"/>
                </a:moveTo>
                <a:lnTo>
                  <a:pt x="0" y="0"/>
                </a:lnTo>
                <a:lnTo>
                  <a:pt x="0" y="9753600"/>
                </a:lnTo>
                <a:lnTo>
                  <a:pt x="13004292" y="9753600"/>
                </a:lnTo>
                <a:lnTo>
                  <a:pt x="13004292" y="0"/>
                </a:lnTo>
                <a:close/>
              </a:path>
            </a:pathLst>
          </a:custGeom>
          <a:solidFill>
            <a:srgbClr val="006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839" y="736544"/>
            <a:ext cx="4575175" cy="894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00819" y="2377347"/>
            <a:ext cx="8532495" cy="441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riendsagainstscams.org.uk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7.png"/><Relationship Id="rId3" Type="http://schemas.openxmlformats.org/officeDocument/2006/relationships/image" Target="../media/image27.jpg"/><Relationship Id="rId21" Type="http://schemas.openxmlformats.org/officeDocument/2006/relationships/image" Target="../media/image42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8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8.png"/><Relationship Id="rId24" Type="http://schemas.openxmlformats.org/officeDocument/2006/relationships/image" Target="../media/image45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23" Type="http://schemas.openxmlformats.org/officeDocument/2006/relationships/image" Target="../media/image44.png"/><Relationship Id="rId10" Type="http://schemas.openxmlformats.org/officeDocument/2006/relationships/image" Target="../media/image33.png"/><Relationship Id="rId19" Type="http://schemas.openxmlformats.org/officeDocument/2006/relationships/image" Target="../media/image41.png"/><Relationship Id="rId4" Type="http://schemas.openxmlformats.org/officeDocument/2006/relationships/image" Target="../media/image2.jp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3.png"/><Relationship Id="rId27" Type="http://schemas.openxmlformats.org/officeDocument/2006/relationships/hyperlink" Target="http://www.friendsagainstscams.org.uk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hyperlink" Target="http://www.friendsagainstscams.org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iendsagainstscams.org.uk/" TargetMode="External"/><Relationship Id="rId5" Type="http://schemas.openxmlformats.org/officeDocument/2006/relationships/image" Target="../media/image52.jp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iendsagainstscams.org.uk/" TargetMode="External"/><Relationship Id="rId5" Type="http://schemas.openxmlformats.org/officeDocument/2006/relationships/image" Target="../media/image52.jp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iendsagainstscams.org.uk/" TargetMode="External"/><Relationship Id="rId5" Type="http://schemas.openxmlformats.org/officeDocument/2006/relationships/image" Target="../media/image52.jp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iendsagainstscams.org.uk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53.jp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iendsagainstscams.org.uk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4.jp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iendsagainstscams.org.uk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5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://www.friendsagainstscams.org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5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://www.friendsagainstscams.org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iendsagainstscams.org.uk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iendsagainstscams.org.uk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iendsagainstscams.org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iendsagainstscams.org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hyperlink" Target="http://www.friendsagainstscams.org.uk/" TargetMode="External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7" Type="http://schemas.openxmlformats.org/officeDocument/2006/relationships/hyperlink" Target="http://www.friendsagainstscams.org.u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69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hyperlink" Target="http://www.friendsagainstscams.org.uk/" TargetMode="External"/><Relationship Id="rId4" Type="http://schemas.openxmlformats.org/officeDocument/2006/relationships/image" Target="../media/image70.png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iendsagainstscams.org.uk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hyperlink" Target="http://www.friendsagainstscams.org.uk/" TargetMode="External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2.jpg"/><Relationship Id="rId4" Type="http://schemas.openxmlformats.org/officeDocument/2006/relationships/image" Target="../media/image1.jpg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hyperlink" Target="http://www.friendsagainstscams.org.uk/" TargetMode="External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jpg"/><Relationship Id="rId10" Type="http://schemas.openxmlformats.org/officeDocument/2006/relationships/image" Target="../media/image8.png"/><Relationship Id="rId4" Type="http://schemas.openxmlformats.org/officeDocument/2006/relationships/image" Target="../media/image1.jpg"/><Relationship Id="rId9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hyperlink" Target="http://www.friendsagainstscams.org.uk/" TargetMode="External"/><Relationship Id="rId7" Type="http://schemas.openxmlformats.org/officeDocument/2006/relationships/image" Target="../media/image8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13.png"/><Relationship Id="rId5" Type="http://schemas.openxmlformats.org/officeDocument/2006/relationships/image" Target="../media/image81.png"/><Relationship Id="rId10" Type="http://schemas.openxmlformats.org/officeDocument/2006/relationships/image" Target="../media/image2.jpg"/><Relationship Id="rId4" Type="http://schemas.openxmlformats.org/officeDocument/2006/relationships/image" Target="../media/image80.png"/><Relationship Id="rId9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g"/><Relationship Id="rId3" Type="http://schemas.openxmlformats.org/officeDocument/2006/relationships/image" Target="../media/image85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jpg"/><Relationship Id="rId11" Type="http://schemas.openxmlformats.org/officeDocument/2006/relationships/image" Target="../media/image91.png"/><Relationship Id="rId5" Type="http://schemas.openxmlformats.org/officeDocument/2006/relationships/image" Target="../media/image8.png"/><Relationship Id="rId10" Type="http://schemas.openxmlformats.org/officeDocument/2006/relationships/image" Target="../media/image90.png"/><Relationship Id="rId4" Type="http://schemas.openxmlformats.org/officeDocument/2006/relationships/image" Target="../media/image13.png"/><Relationship Id="rId9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://www.friendsagainstscams.org.uk/" TargetMode="External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8.png"/><Relationship Id="rId5" Type="http://schemas.openxmlformats.org/officeDocument/2006/relationships/image" Target="../media/image94.png"/><Relationship Id="rId10" Type="http://schemas.openxmlformats.org/officeDocument/2006/relationships/image" Target="../media/image13.png"/><Relationship Id="rId4" Type="http://schemas.openxmlformats.org/officeDocument/2006/relationships/image" Target="../media/image93.png"/><Relationship Id="rId9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iendsagainstscams.org.uk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FriendsAgainstScams.org.uk/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7.png"/><Relationship Id="rId3" Type="http://schemas.openxmlformats.org/officeDocument/2006/relationships/image" Target="../media/image27.jpg"/><Relationship Id="rId21" Type="http://schemas.openxmlformats.org/officeDocument/2006/relationships/image" Target="../media/image42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8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8.png"/><Relationship Id="rId24" Type="http://schemas.openxmlformats.org/officeDocument/2006/relationships/image" Target="../media/image45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23" Type="http://schemas.openxmlformats.org/officeDocument/2006/relationships/image" Target="../media/image44.png"/><Relationship Id="rId10" Type="http://schemas.openxmlformats.org/officeDocument/2006/relationships/image" Target="../media/image33.png"/><Relationship Id="rId19" Type="http://schemas.openxmlformats.org/officeDocument/2006/relationships/image" Target="../media/image41.png"/><Relationship Id="rId4" Type="http://schemas.openxmlformats.org/officeDocument/2006/relationships/image" Target="../media/image2.jp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3.png"/><Relationship Id="rId27" Type="http://schemas.openxmlformats.org/officeDocument/2006/relationships/hyperlink" Target="http://www.friendsagainstscams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175" y="175425"/>
            <a:ext cx="12652375" cy="9375775"/>
            <a:chOff x="188175" y="175425"/>
            <a:chExt cx="12652375" cy="93757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750" y="7867903"/>
              <a:ext cx="12571310" cy="2678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6750" y="204000"/>
              <a:ext cx="12595225" cy="9318625"/>
            </a:xfrm>
            <a:custGeom>
              <a:avLst/>
              <a:gdLst/>
              <a:ahLst/>
              <a:cxnLst/>
              <a:rect l="l" t="t" r="r" b="b"/>
              <a:pathLst>
                <a:path w="12595225" h="9318625">
                  <a:moveTo>
                    <a:pt x="0" y="0"/>
                  </a:moveTo>
                  <a:lnTo>
                    <a:pt x="12595199" y="0"/>
                  </a:lnTo>
                  <a:lnTo>
                    <a:pt x="12595199" y="9318396"/>
                  </a:lnTo>
                  <a:lnTo>
                    <a:pt x="0" y="9318396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 descr="A red and blue text on a white background. The Friends Against scams logo.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6814" y="700341"/>
              <a:ext cx="10422166" cy="5532666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2233800" y="6417104"/>
            <a:ext cx="8626475" cy="892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650" spc="-40" dirty="0">
                <a:solidFill>
                  <a:srgbClr val="066680"/>
                </a:solidFill>
                <a:latin typeface="Calibri"/>
                <a:cs typeface="Calibri"/>
              </a:rPr>
              <a:t>Young</a:t>
            </a:r>
            <a:r>
              <a:rPr sz="5650" spc="-155" dirty="0">
                <a:solidFill>
                  <a:srgbClr val="066680"/>
                </a:solidFill>
                <a:latin typeface="Calibri"/>
                <a:cs typeface="Calibri"/>
              </a:rPr>
              <a:t> </a:t>
            </a:r>
            <a:r>
              <a:rPr sz="5650" dirty="0">
                <a:solidFill>
                  <a:srgbClr val="066680"/>
                </a:solidFill>
                <a:latin typeface="Calibri"/>
                <a:cs typeface="Calibri"/>
              </a:rPr>
              <a:t>Friends</a:t>
            </a:r>
            <a:r>
              <a:rPr sz="5650" spc="-145" dirty="0">
                <a:solidFill>
                  <a:srgbClr val="066680"/>
                </a:solidFill>
                <a:latin typeface="Calibri"/>
                <a:cs typeface="Calibri"/>
              </a:rPr>
              <a:t> </a:t>
            </a:r>
            <a:r>
              <a:rPr sz="5650" dirty="0">
                <a:solidFill>
                  <a:srgbClr val="066680"/>
                </a:solidFill>
                <a:latin typeface="Calibri"/>
                <a:cs typeface="Calibri"/>
              </a:rPr>
              <a:t>Against</a:t>
            </a:r>
            <a:r>
              <a:rPr sz="5650" spc="-120" dirty="0">
                <a:solidFill>
                  <a:srgbClr val="066680"/>
                </a:solidFill>
                <a:latin typeface="Calibri"/>
                <a:cs typeface="Calibri"/>
              </a:rPr>
              <a:t> </a:t>
            </a:r>
            <a:r>
              <a:rPr sz="5650" spc="-10" dirty="0">
                <a:solidFill>
                  <a:srgbClr val="066680"/>
                </a:solidFill>
                <a:latin typeface="Calibri"/>
                <a:cs typeface="Calibri"/>
              </a:rPr>
              <a:t>Scams</a:t>
            </a:r>
            <a:endParaRPr sz="56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10" y="88813"/>
            <a:ext cx="228777" cy="22877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79322" y="8371331"/>
            <a:ext cx="5072380" cy="974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54"/>
              </a:lnSpc>
            </a:pPr>
            <a:r>
              <a:rPr sz="3100" i="1" spc="-80" dirty="0">
                <a:latin typeface="Arial"/>
                <a:cs typeface="Arial"/>
              </a:rPr>
              <a:t>#ScamAware</a:t>
            </a: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3100" i="1" spc="-190" dirty="0">
                <a:latin typeface="Arial"/>
                <a:cs typeface="Arial"/>
                <a:hlinkClick r:id="rId6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175" y="175425"/>
            <a:ext cx="12652375" cy="9375775"/>
            <a:chOff x="188175" y="175425"/>
            <a:chExt cx="12652375" cy="93757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501" y="8344751"/>
              <a:ext cx="2240388" cy="10796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45710" y="8255787"/>
              <a:ext cx="1729436" cy="11166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411807" y="6308356"/>
              <a:ext cx="1945639" cy="1945639"/>
            </a:xfrm>
            <a:custGeom>
              <a:avLst/>
              <a:gdLst/>
              <a:ahLst/>
              <a:cxnLst/>
              <a:rect l="l" t="t" r="r" b="b"/>
              <a:pathLst>
                <a:path w="1945640" h="1945640">
                  <a:moveTo>
                    <a:pt x="972794" y="0"/>
                  </a:moveTo>
                  <a:lnTo>
                    <a:pt x="924242" y="1190"/>
                  </a:lnTo>
                  <a:lnTo>
                    <a:pt x="876306" y="4724"/>
                  </a:lnTo>
                  <a:lnTo>
                    <a:pt x="829041" y="10547"/>
                  </a:lnTo>
                  <a:lnTo>
                    <a:pt x="782505" y="18602"/>
                  </a:lnTo>
                  <a:lnTo>
                    <a:pt x="736752" y="28834"/>
                  </a:lnTo>
                  <a:lnTo>
                    <a:pt x="691838" y="41187"/>
                  </a:lnTo>
                  <a:lnTo>
                    <a:pt x="647819" y="55605"/>
                  </a:lnTo>
                  <a:lnTo>
                    <a:pt x="604750" y="72032"/>
                  </a:lnTo>
                  <a:lnTo>
                    <a:pt x="562688" y="90413"/>
                  </a:lnTo>
                  <a:lnTo>
                    <a:pt x="521688" y="110693"/>
                  </a:lnTo>
                  <a:lnTo>
                    <a:pt x="481806" y="132814"/>
                  </a:lnTo>
                  <a:lnTo>
                    <a:pt x="443097" y="156722"/>
                  </a:lnTo>
                  <a:lnTo>
                    <a:pt x="405617" y="182361"/>
                  </a:lnTo>
                  <a:lnTo>
                    <a:pt x="369423" y="209676"/>
                  </a:lnTo>
                  <a:lnTo>
                    <a:pt x="334569" y="238609"/>
                  </a:lnTo>
                  <a:lnTo>
                    <a:pt x="301112" y="269106"/>
                  </a:lnTo>
                  <a:lnTo>
                    <a:pt x="269106" y="301112"/>
                  </a:lnTo>
                  <a:lnTo>
                    <a:pt x="238609" y="334569"/>
                  </a:lnTo>
                  <a:lnTo>
                    <a:pt x="209676" y="369423"/>
                  </a:lnTo>
                  <a:lnTo>
                    <a:pt x="182361" y="405617"/>
                  </a:lnTo>
                  <a:lnTo>
                    <a:pt x="156722" y="443097"/>
                  </a:lnTo>
                  <a:lnTo>
                    <a:pt x="132814" y="481806"/>
                  </a:lnTo>
                  <a:lnTo>
                    <a:pt x="110693" y="521688"/>
                  </a:lnTo>
                  <a:lnTo>
                    <a:pt x="90413" y="562688"/>
                  </a:lnTo>
                  <a:lnTo>
                    <a:pt x="72032" y="604750"/>
                  </a:lnTo>
                  <a:lnTo>
                    <a:pt x="55605" y="647819"/>
                  </a:lnTo>
                  <a:lnTo>
                    <a:pt x="41187" y="691838"/>
                  </a:lnTo>
                  <a:lnTo>
                    <a:pt x="28834" y="736752"/>
                  </a:lnTo>
                  <a:lnTo>
                    <a:pt x="18602" y="782505"/>
                  </a:lnTo>
                  <a:lnTo>
                    <a:pt x="10547" y="829041"/>
                  </a:lnTo>
                  <a:lnTo>
                    <a:pt x="4724" y="876306"/>
                  </a:lnTo>
                  <a:lnTo>
                    <a:pt x="1190" y="924242"/>
                  </a:lnTo>
                  <a:lnTo>
                    <a:pt x="0" y="972794"/>
                  </a:lnTo>
                  <a:lnTo>
                    <a:pt x="1190" y="1021346"/>
                  </a:lnTo>
                  <a:lnTo>
                    <a:pt x="4724" y="1069283"/>
                  </a:lnTo>
                  <a:lnTo>
                    <a:pt x="10547" y="1116547"/>
                  </a:lnTo>
                  <a:lnTo>
                    <a:pt x="18602" y="1163083"/>
                  </a:lnTo>
                  <a:lnTo>
                    <a:pt x="28834" y="1208836"/>
                  </a:lnTo>
                  <a:lnTo>
                    <a:pt x="41187" y="1253750"/>
                  </a:lnTo>
                  <a:lnTo>
                    <a:pt x="55605" y="1297770"/>
                  </a:lnTo>
                  <a:lnTo>
                    <a:pt x="72032" y="1340838"/>
                  </a:lnTo>
                  <a:lnTo>
                    <a:pt x="90413" y="1382900"/>
                  </a:lnTo>
                  <a:lnTo>
                    <a:pt x="110693" y="1423900"/>
                  </a:lnTo>
                  <a:lnTo>
                    <a:pt x="132814" y="1463783"/>
                  </a:lnTo>
                  <a:lnTo>
                    <a:pt x="156722" y="1502491"/>
                  </a:lnTo>
                  <a:lnTo>
                    <a:pt x="182361" y="1539971"/>
                  </a:lnTo>
                  <a:lnTo>
                    <a:pt x="209676" y="1576165"/>
                  </a:lnTo>
                  <a:lnTo>
                    <a:pt x="238609" y="1611019"/>
                  </a:lnTo>
                  <a:lnTo>
                    <a:pt x="269106" y="1644477"/>
                  </a:lnTo>
                  <a:lnTo>
                    <a:pt x="301112" y="1676482"/>
                  </a:lnTo>
                  <a:lnTo>
                    <a:pt x="334569" y="1706979"/>
                  </a:lnTo>
                  <a:lnTo>
                    <a:pt x="369423" y="1735913"/>
                  </a:lnTo>
                  <a:lnTo>
                    <a:pt x="405617" y="1763227"/>
                  </a:lnTo>
                  <a:lnTo>
                    <a:pt x="443097" y="1788866"/>
                  </a:lnTo>
                  <a:lnTo>
                    <a:pt x="481806" y="1812774"/>
                  </a:lnTo>
                  <a:lnTo>
                    <a:pt x="521688" y="1834896"/>
                  </a:lnTo>
                  <a:lnTo>
                    <a:pt x="562688" y="1855175"/>
                  </a:lnTo>
                  <a:lnTo>
                    <a:pt x="604750" y="1873556"/>
                  </a:lnTo>
                  <a:lnTo>
                    <a:pt x="647819" y="1889984"/>
                  </a:lnTo>
                  <a:lnTo>
                    <a:pt x="691838" y="1904402"/>
                  </a:lnTo>
                  <a:lnTo>
                    <a:pt x="736752" y="1916754"/>
                  </a:lnTo>
                  <a:lnTo>
                    <a:pt x="782505" y="1926986"/>
                  </a:lnTo>
                  <a:lnTo>
                    <a:pt x="829041" y="1935041"/>
                  </a:lnTo>
                  <a:lnTo>
                    <a:pt x="876306" y="1940864"/>
                  </a:lnTo>
                  <a:lnTo>
                    <a:pt x="924242" y="1944398"/>
                  </a:lnTo>
                  <a:lnTo>
                    <a:pt x="972794" y="1945589"/>
                  </a:lnTo>
                  <a:lnTo>
                    <a:pt x="1021348" y="1944398"/>
                  </a:lnTo>
                  <a:lnTo>
                    <a:pt x="1069285" y="1940864"/>
                  </a:lnTo>
                  <a:lnTo>
                    <a:pt x="1116550" y="1935041"/>
                  </a:lnTo>
                  <a:lnTo>
                    <a:pt x="1163087" y="1926986"/>
                  </a:lnTo>
                  <a:lnTo>
                    <a:pt x="1208841" y="1916754"/>
                  </a:lnTo>
                  <a:lnTo>
                    <a:pt x="1253756" y="1904402"/>
                  </a:lnTo>
                  <a:lnTo>
                    <a:pt x="1297776" y="1889984"/>
                  </a:lnTo>
                  <a:lnTo>
                    <a:pt x="1340845" y="1873556"/>
                  </a:lnTo>
                  <a:lnTo>
                    <a:pt x="1382908" y="1855175"/>
                  </a:lnTo>
                  <a:lnTo>
                    <a:pt x="1423909" y="1834896"/>
                  </a:lnTo>
                  <a:lnTo>
                    <a:pt x="1463792" y="1812774"/>
                  </a:lnTo>
                  <a:lnTo>
                    <a:pt x="1502501" y="1788866"/>
                  </a:lnTo>
                  <a:lnTo>
                    <a:pt x="1539981" y="1763227"/>
                  </a:lnTo>
                  <a:lnTo>
                    <a:pt x="1576176" y="1735913"/>
                  </a:lnTo>
                  <a:lnTo>
                    <a:pt x="1611030" y="1706979"/>
                  </a:lnTo>
                  <a:lnTo>
                    <a:pt x="1644488" y="1676482"/>
                  </a:lnTo>
                  <a:lnTo>
                    <a:pt x="1676493" y="1644477"/>
                  </a:lnTo>
                  <a:lnTo>
                    <a:pt x="1706990" y="1611019"/>
                  </a:lnTo>
                  <a:lnTo>
                    <a:pt x="1735924" y="1576165"/>
                  </a:lnTo>
                  <a:lnTo>
                    <a:pt x="1763239" y="1539971"/>
                  </a:lnTo>
                  <a:lnTo>
                    <a:pt x="1788878" y="1502491"/>
                  </a:lnTo>
                  <a:lnTo>
                    <a:pt x="1812786" y="1463783"/>
                  </a:lnTo>
                  <a:lnTo>
                    <a:pt x="1834908" y="1423900"/>
                  </a:lnTo>
                  <a:lnTo>
                    <a:pt x="1855187" y="1382900"/>
                  </a:lnTo>
                  <a:lnTo>
                    <a:pt x="1873569" y="1340838"/>
                  </a:lnTo>
                  <a:lnTo>
                    <a:pt x="1889996" y="1297770"/>
                  </a:lnTo>
                  <a:lnTo>
                    <a:pt x="1904414" y="1253750"/>
                  </a:lnTo>
                  <a:lnTo>
                    <a:pt x="1916767" y="1208836"/>
                  </a:lnTo>
                  <a:lnTo>
                    <a:pt x="1926999" y="1163083"/>
                  </a:lnTo>
                  <a:lnTo>
                    <a:pt x="1935054" y="1116547"/>
                  </a:lnTo>
                  <a:lnTo>
                    <a:pt x="1940876" y="1069283"/>
                  </a:lnTo>
                  <a:lnTo>
                    <a:pt x="1944411" y="1021346"/>
                  </a:lnTo>
                  <a:lnTo>
                    <a:pt x="1945601" y="972794"/>
                  </a:lnTo>
                  <a:lnTo>
                    <a:pt x="1944411" y="924242"/>
                  </a:lnTo>
                  <a:lnTo>
                    <a:pt x="1940876" y="876306"/>
                  </a:lnTo>
                  <a:lnTo>
                    <a:pt x="1935054" y="829041"/>
                  </a:lnTo>
                  <a:lnTo>
                    <a:pt x="1926999" y="782505"/>
                  </a:lnTo>
                  <a:lnTo>
                    <a:pt x="1916767" y="736752"/>
                  </a:lnTo>
                  <a:lnTo>
                    <a:pt x="1904414" y="691838"/>
                  </a:lnTo>
                  <a:lnTo>
                    <a:pt x="1889996" y="647819"/>
                  </a:lnTo>
                  <a:lnTo>
                    <a:pt x="1873569" y="604750"/>
                  </a:lnTo>
                  <a:lnTo>
                    <a:pt x="1855187" y="562688"/>
                  </a:lnTo>
                  <a:lnTo>
                    <a:pt x="1834908" y="521688"/>
                  </a:lnTo>
                  <a:lnTo>
                    <a:pt x="1812786" y="481806"/>
                  </a:lnTo>
                  <a:lnTo>
                    <a:pt x="1788878" y="443097"/>
                  </a:lnTo>
                  <a:lnTo>
                    <a:pt x="1763239" y="405617"/>
                  </a:lnTo>
                  <a:lnTo>
                    <a:pt x="1735924" y="369423"/>
                  </a:lnTo>
                  <a:lnTo>
                    <a:pt x="1706990" y="334569"/>
                  </a:lnTo>
                  <a:lnTo>
                    <a:pt x="1676493" y="301112"/>
                  </a:lnTo>
                  <a:lnTo>
                    <a:pt x="1644488" y="269106"/>
                  </a:lnTo>
                  <a:lnTo>
                    <a:pt x="1611030" y="238609"/>
                  </a:lnTo>
                  <a:lnTo>
                    <a:pt x="1576176" y="209676"/>
                  </a:lnTo>
                  <a:lnTo>
                    <a:pt x="1539981" y="182361"/>
                  </a:lnTo>
                  <a:lnTo>
                    <a:pt x="1502501" y="156722"/>
                  </a:lnTo>
                  <a:lnTo>
                    <a:pt x="1463792" y="132814"/>
                  </a:lnTo>
                  <a:lnTo>
                    <a:pt x="1423909" y="110693"/>
                  </a:lnTo>
                  <a:lnTo>
                    <a:pt x="1382908" y="90413"/>
                  </a:lnTo>
                  <a:lnTo>
                    <a:pt x="1340845" y="72032"/>
                  </a:lnTo>
                  <a:lnTo>
                    <a:pt x="1297776" y="55605"/>
                  </a:lnTo>
                  <a:lnTo>
                    <a:pt x="1253756" y="41187"/>
                  </a:lnTo>
                  <a:lnTo>
                    <a:pt x="1208841" y="28834"/>
                  </a:lnTo>
                  <a:lnTo>
                    <a:pt x="1163087" y="18602"/>
                  </a:lnTo>
                  <a:lnTo>
                    <a:pt x="1116550" y="10547"/>
                  </a:lnTo>
                  <a:lnTo>
                    <a:pt x="1069285" y="4724"/>
                  </a:lnTo>
                  <a:lnTo>
                    <a:pt x="1021348" y="1190"/>
                  </a:lnTo>
                  <a:lnTo>
                    <a:pt x="972794" y="0"/>
                  </a:lnTo>
                  <a:close/>
                </a:path>
              </a:pathLst>
            </a:custGeom>
            <a:solidFill>
              <a:srgbClr val="006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928231" y="7132273"/>
            <a:ext cx="93916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65" dirty="0">
                <a:solidFill>
                  <a:srgbClr val="FFFFFF"/>
                </a:solidFill>
                <a:latin typeface="Arial"/>
                <a:cs typeface="Arial"/>
              </a:rPr>
              <a:t>Trusteasily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0237" y="2331899"/>
            <a:ext cx="7806108" cy="58846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11261" y="3168411"/>
            <a:ext cx="1014094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65" dirty="0">
                <a:solidFill>
                  <a:srgbClr val="FFFFFF"/>
                </a:solidFill>
                <a:latin typeface="Arial"/>
                <a:cs typeface="Arial"/>
              </a:rPr>
              <a:t>Healthissue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3622" y="3155818"/>
            <a:ext cx="4298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Debt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19280" y="2331899"/>
            <a:ext cx="1945639" cy="1945639"/>
          </a:xfrm>
          <a:custGeom>
            <a:avLst/>
            <a:gdLst/>
            <a:ahLst/>
            <a:cxnLst/>
            <a:rect l="l" t="t" r="r" b="b"/>
            <a:pathLst>
              <a:path w="1945640" h="1945639">
                <a:moveTo>
                  <a:pt x="972794" y="0"/>
                </a:moveTo>
                <a:lnTo>
                  <a:pt x="924242" y="1190"/>
                </a:lnTo>
                <a:lnTo>
                  <a:pt x="876306" y="4724"/>
                </a:lnTo>
                <a:lnTo>
                  <a:pt x="829041" y="10547"/>
                </a:lnTo>
                <a:lnTo>
                  <a:pt x="782505" y="18602"/>
                </a:lnTo>
                <a:lnTo>
                  <a:pt x="736752" y="28834"/>
                </a:lnTo>
                <a:lnTo>
                  <a:pt x="691838" y="41187"/>
                </a:lnTo>
                <a:lnTo>
                  <a:pt x="647819" y="55605"/>
                </a:lnTo>
                <a:lnTo>
                  <a:pt x="604750" y="72032"/>
                </a:lnTo>
                <a:lnTo>
                  <a:pt x="562688" y="90413"/>
                </a:lnTo>
                <a:lnTo>
                  <a:pt x="521688" y="110693"/>
                </a:lnTo>
                <a:lnTo>
                  <a:pt x="481806" y="132814"/>
                </a:lnTo>
                <a:lnTo>
                  <a:pt x="443097" y="156722"/>
                </a:lnTo>
                <a:lnTo>
                  <a:pt x="405617" y="182361"/>
                </a:lnTo>
                <a:lnTo>
                  <a:pt x="369423" y="209676"/>
                </a:lnTo>
                <a:lnTo>
                  <a:pt x="334569" y="238609"/>
                </a:lnTo>
                <a:lnTo>
                  <a:pt x="301112" y="269106"/>
                </a:lnTo>
                <a:lnTo>
                  <a:pt x="269106" y="301112"/>
                </a:lnTo>
                <a:lnTo>
                  <a:pt x="238609" y="334569"/>
                </a:lnTo>
                <a:lnTo>
                  <a:pt x="209676" y="369423"/>
                </a:lnTo>
                <a:lnTo>
                  <a:pt x="182361" y="405617"/>
                </a:lnTo>
                <a:lnTo>
                  <a:pt x="156722" y="443097"/>
                </a:lnTo>
                <a:lnTo>
                  <a:pt x="132814" y="481806"/>
                </a:lnTo>
                <a:lnTo>
                  <a:pt x="110693" y="521688"/>
                </a:lnTo>
                <a:lnTo>
                  <a:pt x="90413" y="562688"/>
                </a:lnTo>
                <a:lnTo>
                  <a:pt x="72032" y="604750"/>
                </a:lnTo>
                <a:lnTo>
                  <a:pt x="55605" y="647819"/>
                </a:lnTo>
                <a:lnTo>
                  <a:pt x="41187" y="691838"/>
                </a:lnTo>
                <a:lnTo>
                  <a:pt x="28834" y="736752"/>
                </a:lnTo>
                <a:lnTo>
                  <a:pt x="18602" y="782505"/>
                </a:lnTo>
                <a:lnTo>
                  <a:pt x="10547" y="829041"/>
                </a:lnTo>
                <a:lnTo>
                  <a:pt x="4724" y="876306"/>
                </a:lnTo>
                <a:lnTo>
                  <a:pt x="1190" y="924242"/>
                </a:lnTo>
                <a:lnTo>
                  <a:pt x="0" y="972794"/>
                </a:lnTo>
                <a:lnTo>
                  <a:pt x="1190" y="1021346"/>
                </a:lnTo>
                <a:lnTo>
                  <a:pt x="4724" y="1069283"/>
                </a:lnTo>
                <a:lnTo>
                  <a:pt x="10547" y="1116547"/>
                </a:lnTo>
                <a:lnTo>
                  <a:pt x="18602" y="1163083"/>
                </a:lnTo>
                <a:lnTo>
                  <a:pt x="28834" y="1208836"/>
                </a:lnTo>
                <a:lnTo>
                  <a:pt x="41187" y="1253750"/>
                </a:lnTo>
                <a:lnTo>
                  <a:pt x="55605" y="1297770"/>
                </a:lnTo>
                <a:lnTo>
                  <a:pt x="72032" y="1340838"/>
                </a:lnTo>
                <a:lnTo>
                  <a:pt x="90413" y="1382900"/>
                </a:lnTo>
                <a:lnTo>
                  <a:pt x="110693" y="1423900"/>
                </a:lnTo>
                <a:lnTo>
                  <a:pt x="132814" y="1463783"/>
                </a:lnTo>
                <a:lnTo>
                  <a:pt x="156722" y="1502491"/>
                </a:lnTo>
                <a:lnTo>
                  <a:pt x="182361" y="1539971"/>
                </a:lnTo>
                <a:lnTo>
                  <a:pt x="209676" y="1576165"/>
                </a:lnTo>
                <a:lnTo>
                  <a:pt x="238609" y="1611019"/>
                </a:lnTo>
                <a:lnTo>
                  <a:pt x="269106" y="1644477"/>
                </a:lnTo>
                <a:lnTo>
                  <a:pt x="301112" y="1676482"/>
                </a:lnTo>
                <a:lnTo>
                  <a:pt x="334569" y="1706979"/>
                </a:lnTo>
                <a:lnTo>
                  <a:pt x="369423" y="1735913"/>
                </a:lnTo>
                <a:lnTo>
                  <a:pt x="405617" y="1763227"/>
                </a:lnTo>
                <a:lnTo>
                  <a:pt x="443097" y="1788866"/>
                </a:lnTo>
                <a:lnTo>
                  <a:pt x="481806" y="1812774"/>
                </a:lnTo>
                <a:lnTo>
                  <a:pt x="521688" y="1834896"/>
                </a:lnTo>
                <a:lnTo>
                  <a:pt x="562688" y="1855175"/>
                </a:lnTo>
                <a:lnTo>
                  <a:pt x="604750" y="1873556"/>
                </a:lnTo>
                <a:lnTo>
                  <a:pt x="647819" y="1889984"/>
                </a:lnTo>
                <a:lnTo>
                  <a:pt x="691838" y="1904402"/>
                </a:lnTo>
                <a:lnTo>
                  <a:pt x="736752" y="1916754"/>
                </a:lnTo>
                <a:lnTo>
                  <a:pt x="782505" y="1926986"/>
                </a:lnTo>
                <a:lnTo>
                  <a:pt x="829041" y="1935041"/>
                </a:lnTo>
                <a:lnTo>
                  <a:pt x="876306" y="1940864"/>
                </a:lnTo>
                <a:lnTo>
                  <a:pt x="924242" y="1944398"/>
                </a:lnTo>
                <a:lnTo>
                  <a:pt x="972794" y="1945589"/>
                </a:lnTo>
                <a:lnTo>
                  <a:pt x="1021348" y="1944398"/>
                </a:lnTo>
                <a:lnTo>
                  <a:pt x="1069285" y="1940864"/>
                </a:lnTo>
                <a:lnTo>
                  <a:pt x="1116550" y="1935041"/>
                </a:lnTo>
                <a:lnTo>
                  <a:pt x="1163087" y="1926986"/>
                </a:lnTo>
                <a:lnTo>
                  <a:pt x="1208841" y="1916754"/>
                </a:lnTo>
                <a:lnTo>
                  <a:pt x="1253756" y="1904402"/>
                </a:lnTo>
                <a:lnTo>
                  <a:pt x="1297776" y="1889984"/>
                </a:lnTo>
                <a:lnTo>
                  <a:pt x="1340845" y="1873556"/>
                </a:lnTo>
                <a:lnTo>
                  <a:pt x="1382908" y="1855175"/>
                </a:lnTo>
                <a:lnTo>
                  <a:pt x="1423909" y="1834896"/>
                </a:lnTo>
                <a:lnTo>
                  <a:pt x="1463792" y="1812774"/>
                </a:lnTo>
                <a:lnTo>
                  <a:pt x="1502501" y="1788866"/>
                </a:lnTo>
                <a:lnTo>
                  <a:pt x="1539981" y="1763227"/>
                </a:lnTo>
                <a:lnTo>
                  <a:pt x="1576176" y="1735913"/>
                </a:lnTo>
                <a:lnTo>
                  <a:pt x="1611030" y="1706979"/>
                </a:lnTo>
                <a:lnTo>
                  <a:pt x="1644488" y="1676482"/>
                </a:lnTo>
                <a:lnTo>
                  <a:pt x="1676493" y="1644477"/>
                </a:lnTo>
                <a:lnTo>
                  <a:pt x="1706990" y="1611019"/>
                </a:lnTo>
                <a:lnTo>
                  <a:pt x="1735924" y="1576165"/>
                </a:lnTo>
                <a:lnTo>
                  <a:pt x="1763239" y="1539971"/>
                </a:lnTo>
                <a:lnTo>
                  <a:pt x="1788878" y="1502491"/>
                </a:lnTo>
                <a:lnTo>
                  <a:pt x="1812786" y="1463783"/>
                </a:lnTo>
                <a:lnTo>
                  <a:pt x="1834908" y="1423900"/>
                </a:lnTo>
                <a:lnTo>
                  <a:pt x="1855187" y="1382900"/>
                </a:lnTo>
                <a:lnTo>
                  <a:pt x="1873569" y="1340838"/>
                </a:lnTo>
                <a:lnTo>
                  <a:pt x="1889996" y="1297770"/>
                </a:lnTo>
                <a:lnTo>
                  <a:pt x="1904414" y="1253750"/>
                </a:lnTo>
                <a:lnTo>
                  <a:pt x="1916767" y="1208836"/>
                </a:lnTo>
                <a:lnTo>
                  <a:pt x="1926999" y="1163083"/>
                </a:lnTo>
                <a:lnTo>
                  <a:pt x="1935054" y="1116547"/>
                </a:lnTo>
                <a:lnTo>
                  <a:pt x="1940876" y="1069283"/>
                </a:lnTo>
                <a:lnTo>
                  <a:pt x="1944411" y="1021346"/>
                </a:lnTo>
                <a:lnTo>
                  <a:pt x="1945601" y="972794"/>
                </a:lnTo>
                <a:lnTo>
                  <a:pt x="1944411" y="924242"/>
                </a:lnTo>
                <a:lnTo>
                  <a:pt x="1940876" y="876306"/>
                </a:lnTo>
                <a:lnTo>
                  <a:pt x="1935054" y="829041"/>
                </a:lnTo>
                <a:lnTo>
                  <a:pt x="1926999" y="782505"/>
                </a:lnTo>
                <a:lnTo>
                  <a:pt x="1916767" y="736752"/>
                </a:lnTo>
                <a:lnTo>
                  <a:pt x="1904414" y="691838"/>
                </a:lnTo>
                <a:lnTo>
                  <a:pt x="1889996" y="647819"/>
                </a:lnTo>
                <a:lnTo>
                  <a:pt x="1873569" y="604750"/>
                </a:lnTo>
                <a:lnTo>
                  <a:pt x="1855187" y="562688"/>
                </a:lnTo>
                <a:lnTo>
                  <a:pt x="1834908" y="521688"/>
                </a:lnTo>
                <a:lnTo>
                  <a:pt x="1812786" y="481806"/>
                </a:lnTo>
                <a:lnTo>
                  <a:pt x="1788878" y="443097"/>
                </a:lnTo>
                <a:lnTo>
                  <a:pt x="1763239" y="405617"/>
                </a:lnTo>
                <a:lnTo>
                  <a:pt x="1735924" y="369423"/>
                </a:lnTo>
                <a:lnTo>
                  <a:pt x="1706990" y="334569"/>
                </a:lnTo>
                <a:lnTo>
                  <a:pt x="1676493" y="301112"/>
                </a:lnTo>
                <a:lnTo>
                  <a:pt x="1644488" y="269106"/>
                </a:lnTo>
                <a:lnTo>
                  <a:pt x="1611030" y="238609"/>
                </a:lnTo>
                <a:lnTo>
                  <a:pt x="1576176" y="209676"/>
                </a:lnTo>
                <a:lnTo>
                  <a:pt x="1539981" y="182361"/>
                </a:lnTo>
                <a:lnTo>
                  <a:pt x="1502501" y="156722"/>
                </a:lnTo>
                <a:lnTo>
                  <a:pt x="1463792" y="132814"/>
                </a:lnTo>
                <a:lnTo>
                  <a:pt x="1423909" y="110693"/>
                </a:lnTo>
                <a:lnTo>
                  <a:pt x="1382908" y="90413"/>
                </a:lnTo>
                <a:lnTo>
                  <a:pt x="1340845" y="72032"/>
                </a:lnTo>
                <a:lnTo>
                  <a:pt x="1297776" y="55605"/>
                </a:lnTo>
                <a:lnTo>
                  <a:pt x="1253756" y="41187"/>
                </a:lnTo>
                <a:lnTo>
                  <a:pt x="1208841" y="28834"/>
                </a:lnTo>
                <a:lnTo>
                  <a:pt x="1163087" y="18602"/>
                </a:lnTo>
                <a:lnTo>
                  <a:pt x="1116550" y="10547"/>
                </a:lnTo>
                <a:lnTo>
                  <a:pt x="1069285" y="4724"/>
                </a:lnTo>
                <a:lnTo>
                  <a:pt x="1021348" y="1190"/>
                </a:lnTo>
                <a:lnTo>
                  <a:pt x="972794" y="0"/>
                </a:lnTo>
                <a:close/>
              </a:path>
            </a:pathLst>
          </a:custGeom>
          <a:solidFill>
            <a:srgbClr val="006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968185" y="3189017"/>
            <a:ext cx="87376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1700" b="1" spc="-195" dirty="0">
                <a:solidFill>
                  <a:srgbClr val="FFFFFF"/>
                </a:solidFill>
                <a:latin typeface="Arial"/>
                <a:cs typeface="Arial"/>
              </a:rPr>
              <a:t>Vulnerable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39577" y="5123181"/>
            <a:ext cx="42545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55" dirty="0">
                <a:solidFill>
                  <a:srgbClr val="FFFFFF"/>
                </a:solidFill>
                <a:latin typeface="Arial"/>
                <a:cs typeface="Arial"/>
              </a:rPr>
              <a:t>Grief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82049" y="5169634"/>
            <a:ext cx="56832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1700" b="1" spc="-185" dirty="0">
                <a:solidFill>
                  <a:srgbClr val="FFFFFF"/>
                </a:solidFill>
                <a:latin typeface="Arial"/>
                <a:cs typeface="Arial"/>
              </a:rPr>
              <a:t>Lonely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79829" y="4306737"/>
            <a:ext cx="1945639" cy="1945639"/>
          </a:xfrm>
          <a:custGeom>
            <a:avLst/>
            <a:gdLst/>
            <a:ahLst/>
            <a:cxnLst/>
            <a:rect l="l" t="t" r="r" b="b"/>
            <a:pathLst>
              <a:path w="1945640" h="1945639">
                <a:moveTo>
                  <a:pt x="972794" y="0"/>
                </a:moveTo>
                <a:lnTo>
                  <a:pt x="924242" y="1190"/>
                </a:lnTo>
                <a:lnTo>
                  <a:pt x="876306" y="4724"/>
                </a:lnTo>
                <a:lnTo>
                  <a:pt x="829041" y="10547"/>
                </a:lnTo>
                <a:lnTo>
                  <a:pt x="782505" y="18602"/>
                </a:lnTo>
                <a:lnTo>
                  <a:pt x="736752" y="28834"/>
                </a:lnTo>
                <a:lnTo>
                  <a:pt x="691838" y="41187"/>
                </a:lnTo>
                <a:lnTo>
                  <a:pt x="647819" y="55605"/>
                </a:lnTo>
                <a:lnTo>
                  <a:pt x="604750" y="72032"/>
                </a:lnTo>
                <a:lnTo>
                  <a:pt x="562688" y="90413"/>
                </a:lnTo>
                <a:lnTo>
                  <a:pt x="521688" y="110693"/>
                </a:lnTo>
                <a:lnTo>
                  <a:pt x="481806" y="132814"/>
                </a:lnTo>
                <a:lnTo>
                  <a:pt x="443097" y="156722"/>
                </a:lnTo>
                <a:lnTo>
                  <a:pt x="405617" y="182361"/>
                </a:lnTo>
                <a:lnTo>
                  <a:pt x="369423" y="209676"/>
                </a:lnTo>
                <a:lnTo>
                  <a:pt x="334569" y="238609"/>
                </a:lnTo>
                <a:lnTo>
                  <a:pt x="301112" y="269106"/>
                </a:lnTo>
                <a:lnTo>
                  <a:pt x="269106" y="301112"/>
                </a:lnTo>
                <a:lnTo>
                  <a:pt x="238609" y="334569"/>
                </a:lnTo>
                <a:lnTo>
                  <a:pt x="209676" y="369423"/>
                </a:lnTo>
                <a:lnTo>
                  <a:pt x="182361" y="405617"/>
                </a:lnTo>
                <a:lnTo>
                  <a:pt x="156722" y="443097"/>
                </a:lnTo>
                <a:lnTo>
                  <a:pt x="132814" y="481806"/>
                </a:lnTo>
                <a:lnTo>
                  <a:pt x="110693" y="521688"/>
                </a:lnTo>
                <a:lnTo>
                  <a:pt x="90413" y="562688"/>
                </a:lnTo>
                <a:lnTo>
                  <a:pt x="72032" y="604750"/>
                </a:lnTo>
                <a:lnTo>
                  <a:pt x="55605" y="647819"/>
                </a:lnTo>
                <a:lnTo>
                  <a:pt x="41187" y="691838"/>
                </a:lnTo>
                <a:lnTo>
                  <a:pt x="28834" y="736752"/>
                </a:lnTo>
                <a:lnTo>
                  <a:pt x="18602" y="782505"/>
                </a:lnTo>
                <a:lnTo>
                  <a:pt x="10547" y="829041"/>
                </a:lnTo>
                <a:lnTo>
                  <a:pt x="4724" y="876306"/>
                </a:lnTo>
                <a:lnTo>
                  <a:pt x="1190" y="924242"/>
                </a:lnTo>
                <a:lnTo>
                  <a:pt x="0" y="972794"/>
                </a:lnTo>
                <a:lnTo>
                  <a:pt x="1190" y="1021346"/>
                </a:lnTo>
                <a:lnTo>
                  <a:pt x="4724" y="1069283"/>
                </a:lnTo>
                <a:lnTo>
                  <a:pt x="10547" y="1116547"/>
                </a:lnTo>
                <a:lnTo>
                  <a:pt x="18602" y="1163083"/>
                </a:lnTo>
                <a:lnTo>
                  <a:pt x="28834" y="1208836"/>
                </a:lnTo>
                <a:lnTo>
                  <a:pt x="41187" y="1253750"/>
                </a:lnTo>
                <a:lnTo>
                  <a:pt x="55605" y="1297770"/>
                </a:lnTo>
                <a:lnTo>
                  <a:pt x="72032" y="1340838"/>
                </a:lnTo>
                <a:lnTo>
                  <a:pt x="90413" y="1382900"/>
                </a:lnTo>
                <a:lnTo>
                  <a:pt x="110693" y="1423900"/>
                </a:lnTo>
                <a:lnTo>
                  <a:pt x="132814" y="1463783"/>
                </a:lnTo>
                <a:lnTo>
                  <a:pt x="156722" y="1502491"/>
                </a:lnTo>
                <a:lnTo>
                  <a:pt x="182361" y="1539971"/>
                </a:lnTo>
                <a:lnTo>
                  <a:pt x="209676" y="1576165"/>
                </a:lnTo>
                <a:lnTo>
                  <a:pt x="238609" y="1611019"/>
                </a:lnTo>
                <a:lnTo>
                  <a:pt x="269106" y="1644477"/>
                </a:lnTo>
                <a:lnTo>
                  <a:pt x="301112" y="1676482"/>
                </a:lnTo>
                <a:lnTo>
                  <a:pt x="334569" y="1706979"/>
                </a:lnTo>
                <a:lnTo>
                  <a:pt x="369423" y="1735913"/>
                </a:lnTo>
                <a:lnTo>
                  <a:pt x="405617" y="1763227"/>
                </a:lnTo>
                <a:lnTo>
                  <a:pt x="443097" y="1788866"/>
                </a:lnTo>
                <a:lnTo>
                  <a:pt x="481806" y="1812774"/>
                </a:lnTo>
                <a:lnTo>
                  <a:pt x="521688" y="1834896"/>
                </a:lnTo>
                <a:lnTo>
                  <a:pt x="562688" y="1855175"/>
                </a:lnTo>
                <a:lnTo>
                  <a:pt x="604750" y="1873556"/>
                </a:lnTo>
                <a:lnTo>
                  <a:pt x="647819" y="1889984"/>
                </a:lnTo>
                <a:lnTo>
                  <a:pt x="691838" y="1904402"/>
                </a:lnTo>
                <a:lnTo>
                  <a:pt x="736752" y="1916754"/>
                </a:lnTo>
                <a:lnTo>
                  <a:pt x="782505" y="1926986"/>
                </a:lnTo>
                <a:lnTo>
                  <a:pt x="829041" y="1935041"/>
                </a:lnTo>
                <a:lnTo>
                  <a:pt x="876306" y="1940864"/>
                </a:lnTo>
                <a:lnTo>
                  <a:pt x="924242" y="1944398"/>
                </a:lnTo>
                <a:lnTo>
                  <a:pt x="972794" y="1945589"/>
                </a:lnTo>
                <a:lnTo>
                  <a:pt x="1021348" y="1944398"/>
                </a:lnTo>
                <a:lnTo>
                  <a:pt x="1069285" y="1940864"/>
                </a:lnTo>
                <a:lnTo>
                  <a:pt x="1116550" y="1935041"/>
                </a:lnTo>
                <a:lnTo>
                  <a:pt x="1163087" y="1926986"/>
                </a:lnTo>
                <a:lnTo>
                  <a:pt x="1208841" y="1916754"/>
                </a:lnTo>
                <a:lnTo>
                  <a:pt x="1253756" y="1904402"/>
                </a:lnTo>
                <a:lnTo>
                  <a:pt x="1297776" y="1889984"/>
                </a:lnTo>
                <a:lnTo>
                  <a:pt x="1340845" y="1873556"/>
                </a:lnTo>
                <a:lnTo>
                  <a:pt x="1382908" y="1855175"/>
                </a:lnTo>
                <a:lnTo>
                  <a:pt x="1423909" y="1834896"/>
                </a:lnTo>
                <a:lnTo>
                  <a:pt x="1463792" y="1812774"/>
                </a:lnTo>
                <a:lnTo>
                  <a:pt x="1502501" y="1788866"/>
                </a:lnTo>
                <a:lnTo>
                  <a:pt x="1539981" y="1763227"/>
                </a:lnTo>
                <a:lnTo>
                  <a:pt x="1576176" y="1735913"/>
                </a:lnTo>
                <a:lnTo>
                  <a:pt x="1611030" y="1706979"/>
                </a:lnTo>
                <a:lnTo>
                  <a:pt x="1644488" y="1676482"/>
                </a:lnTo>
                <a:lnTo>
                  <a:pt x="1676493" y="1644477"/>
                </a:lnTo>
                <a:lnTo>
                  <a:pt x="1706990" y="1611019"/>
                </a:lnTo>
                <a:lnTo>
                  <a:pt x="1735924" y="1576165"/>
                </a:lnTo>
                <a:lnTo>
                  <a:pt x="1763239" y="1539971"/>
                </a:lnTo>
                <a:lnTo>
                  <a:pt x="1788878" y="1502491"/>
                </a:lnTo>
                <a:lnTo>
                  <a:pt x="1812786" y="1463783"/>
                </a:lnTo>
                <a:lnTo>
                  <a:pt x="1834908" y="1423900"/>
                </a:lnTo>
                <a:lnTo>
                  <a:pt x="1855187" y="1382900"/>
                </a:lnTo>
                <a:lnTo>
                  <a:pt x="1873569" y="1340838"/>
                </a:lnTo>
                <a:lnTo>
                  <a:pt x="1889996" y="1297770"/>
                </a:lnTo>
                <a:lnTo>
                  <a:pt x="1904414" y="1253750"/>
                </a:lnTo>
                <a:lnTo>
                  <a:pt x="1916767" y="1208836"/>
                </a:lnTo>
                <a:lnTo>
                  <a:pt x="1926999" y="1163083"/>
                </a:lnTo>
                <a:lnTo>
                  <a:pt x="1935054" y="1116547"/>
                </a:lnTo>
                <a:lnTo>
                  <a:pt x="1940876" y="1069283"/>
                </a:lnTo>
                <a:lnTo>
                  <a:pt x="1944411" y="1021346"/>
                </a:lnTo>
                <a:lnTo>
                  <a:pt x="1945601" y="972794"/>
                </a:lnTo>
                <a:lnTo>
                  <a:pt x="1944411" y="924242"/>
                </a:lnTo>
                <a:lnTo>
                  <a:pt x="1940876" y="876306"/>
                </a:lnTo>
                <a:lnTo>
                  <a:pt x="1935054" y="829041"/>
                </a:lnTo>
                <a:lnTo>
                  <a:pt x="1926999" y="782505"/>
                </a:lnTo>
                <a:lnTo>
                  <a:pt x="1916767" y="736752"/>
                </a:lnTo>
                <a:lnTo>
                  <a:pt x="1904414" y="691838"/>
                </a:lnTo>
                <a:lnTo>
                  <a:pt x="1889996" y="647819"/>
                </a:lnTo>
                <a:lnTo>
                  <a:pt x="1873569" y="604750"/>
                </a:lnTo>
                <a:lnTo>
                  <a:pt x="1855187" y="562688"/>
                </a:lnTo>
                <a:lnTo>
                  <a:pt x="1834908" y="521688"/>
                </a:lnTo>
                <a:lnTo>
                  <a:pt x="1812786" y="481806"/>
                </a:lnTo>
                <a:lnTo>
                  <a:pt x="1788878" y="443097"/>
                </a:lnTo>
                <a:lnTo>
                  <a:pt x="1763239" y="405617"/>
                </a:lnTo>
                <a:lnTo>
                  <a:pt x="1735924" y="369423"/>
                </a:lnTo>
                <a:lnTo>
                  <a:pt x="1706990" y="334569"/>
                </a:lnTo>
                <a:lnTo>
                  <a:pt x="1676493" y="301112"/>
                </a:lnTo>
                <a:lnTo>
                  <a:pt x="1644488" y="269106"/>
                </a:lnTo>
                <a:lnTo>
                  <a:pt x="1611030" y="238609"/>
                </a:lnTo>
                <a:lnTo>
                  <a:pt x="1576176" y="209676"/>
                </a:lnTo>
                <a:lnTo>
                  <a:pt x="1539981" y="182361"/>
                </a:lnTo>
                <a:lnTo>
                  <a:pt x="1502501" y="156722"/>
                </a:lnTo>
                <a:lnTo>
                  <a:pt x="1463792" y="132814"/>
                </a:lnTo>
                <a:lnTo>
                  <a:pt x="1423909" y="110693"/>
                </a:lnTo>
                <a:lnTo>
                  <a:pt x="1382908" y="90413"/>
                </a:lnTo>
                <a:lnTo>
                  <a:pt x="1340845" y="72032"/>
                </a:lnTo>
                <a:lnTo>
                  <a:pt x="1297776" y="55605"/>
                </a:lnTo>
                <a:lnTo>
                  <a:pt x="1253756" y="41187"/>
                </a:lnTo>
                <a:lnTo>
                  <a:pt x="1208841" y="28834"/>
                </a:lnTo>
                <a:lnTo>
                  <a:pt x="1163087" y="18602"/>
                </a:lnTo>
                <a:lnTo>
                  <a:pt x="1116550" y="10547"/>
                </a:lnTo>
                <a:lnTo>
                  <a:pt x="1069285" y="4724"/>
                </a:lnTo>
                <a:lnTo>
                  <a:pt x="1021348" y="1190"/>
                </a:lnTo>
                <a:lnTo>
                  <a:pt x="972794" y="0"/>
                </a:lnTo>
                <a:close/>
              </a:path>
            </a:pathLst>
          </a:custGeom>
          <a:solidFill>
            <a:srgbClr val="006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992774" y="5163856"/>
            <a:ext cx="74612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1700" b="1" spc="-190" dirty="0">
                <a:solidFill>
                  <a:srgbClr val="FFFFFF"/>
                </a:solidFill>
                <a:latin typeface="Arial"/>
                <a:cs typeface="Arial"/>
              </a:rPr>
              <a:t>Pressure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9381" y="6819834"/>
            <a:ext cx="1120140" cy="806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54965">
              <a:lnSpc>
                <a:spcPct val="100600"/>
              </a:lnSpc>
              <a:spcBef>
                <a:spcPts val="90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Low </a:t>
            </a:r>
            <a:r>
              <a:rPr sz="1700" b="1" spc="-175" dirty="0">
                <a:solidFill>
                  <a:srgbClr val="FFFFFF"/>
                </a:solidFill>
                <a:latin typeface="Arial"/>
                <a:cs typeface="Arial"/>
              </a:rPr>
              <a:t>knowledgeof moneysafety</a:t>
            </a:r>
            <a:endParaRPr sz="1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15937" y="6998023"/>
            <a:ext cx="96710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1700" b="1" spc="-170" dirty="0">
                <a:solidFill>
                  <a:srgbClr val="FFFFFF"/>
                </a:solidFill>
                <a:latin typeface="Arial"/>
                <a:cs typeface="Arial"/>
              </a:rPr>
              <a:t>Targetedby</a:t>
            </a:r>
            <a:endParaRPr sz="1700">
              <a:latin typeface="Arial"/>
              <a:cs typeface="Arial"/>
            </a:endParaRPr>
          </a:p>
          <a:p>
            <a:pPr marL="111125">
              <a:lnSpc>
                <a:spcPct val="100000"/>
              </a:lnSpc>
              <a:spcBef>
                <a:spcPts val="10"/>
              </a:spcBef>
            </a:pPr>
            <a:r>
              <a:rPr sz="1700" b="1" spc="-110" dirty="0">
                <a:solidFill>
                  <a:srgbClr val="FFFFFF"/>
                </a:solidFill>
                <a:latin typeface="Arial"/>
                <a:cs typeface="Arial"/>
              </a:rPr>
              <a:t>criminals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610" y="88813"/>
            <a:ext cx="12308205" cy="8140700"/>
            <a:chOff x="12610" y="88813"/>
            <a:chExt cx="12308205" cy="814070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3680" y="4312513"/>
              <a:ext cx="1945594" cy="19455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11807" y="2368461"/>
              <a:ext cx="1945601" cy="19443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75125" y="4312513"/>
              <a:ext cx="1945589" cy="194339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12729" y="6283771"/>
              <a:ext cx="1945589" cy="19455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72245" y="2372462"/>
              <a:ext cx="1945601" cy="191562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610" y="88813"/>
              <a:ext cx="228777" cy="228777"/>
            </a:xfrm>
            <a:prstGeom prst="rect">
              <a:avLst/>
            </a:prstGeom>
          </p:spPr>
        </p:pic>
      </p:grpSp>
      <p:sp>
        <p:nvSpPr>
          <p:cNvPr id="25" name="object 25" descr="$PPTXTitle"/>
          <p:cNvSpPr txBox="1">
            <a:spLocks noGrp="1"/>
          </p:cNvSpPr>
          <p:nvPr>
            <p:ph type="title"/>
          </p:nvPr>
        </p:nvSpPr>
        <p:spPr>
          <a:xfrm>
            <a:off x="438091" y="782263"/>
            <a:ext cx="9282430" cy="806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100" dirty="0"/>
              <a:t>Anyone</a:t>
            </a:r>
            <a:r>
              <a:rPr sz="5100" spc="-30" dirty="0"/>
              <a:t> </a:t>
            </a:r>
            <a:r>
              <a:rPr sz="5100" dirty="0"/>
              <a:t>can</a:t>
            </a:r>
            <a:r>
              <a:rPr sz="5100" spc="15" dirty="0"/>
              <a:t> </a:t>
            </a:r>
            <a:r>
              <a:rPr sz="5100" dirty="0"/>
              <a:t>be</a:t>
            </a:r>
            <a:r>
              <a:rPr sz="5100" spc="-20" dirty="0"/>
              <a:t> </a:t>
            </a:r>
            <a:r>
              <a:rPr sz="5100" dirty="0"/>
              <a:t>a</a:t>
            </a:r>
            <a:r>
              <a:rPr sz="5100" spc="-5" dirty="0"/>
              <a:t> </a:t>
            </a:r>
            <a:r>
              <a:rPr sz="5100" dirty="0"/>
              <a:t>scam</a:t>
            </a:r>
            <a:r>
              <a:rPr sz="5100" spc="15" dirty="0"/>
              <a:t> </a:t>
            </a:r>
            <a:r>
              <a:rPr sz="5100" spc="-10" dirty="0"/>
              <a:t>victim.</a:t>
            </a:r>
            <a:endParaRPr sz="5100"/>
          </a:p>
        </p:txBody>
      </p:sp>
      <p:grpSp>
        <p:nvGrpSpPr>
          <p:cNvPr id="26" name="object 26"/>
          <p:cNvGrpSpPr/>
          <p:nvPr/>
        </p:nvGrpSpPr>
        <p:grpSpPr>
          <a:xfrm>
            <a:off x="237705" y="2002667"/>
            <a:ext cx="12573000" cy="6356985"/>
            <a:chOff x="237705" y="2002667"/>
            <a:chExt cx="12573000" cy="6356985"/>
          </a:xfrm>
        </p:grpSpPr>
        <p:pic>
          <p:nvPicPr>
            <p:cNvPr id="27" name="object 27" descr="þÿ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87084" y="2310384"/>
              <a:ext cx="2031491" cy="2029967"/>
            </a:xfrm>
            <a:prstGeom prst="rect">
              <a:avLst/>
            </a:prstGeom>
          </p:spPr>
        </p:pic>
        <p:pic>
          <p:nvPicPr>
            <p:cNvPr id="28" name="object 28" descr="þÿ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30391" y="2329624"/>
              <a:ext cx="1945601" cy="19455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73680" y="6302349"/>
              <a:ext cx="1945593" cy="194311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08959" y="6354775"/>
              <a:ext cx="1945599" cy="19455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1520" y="4290088"/>
              <a:ext cx="1945593" cy="194438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72245" y="6281077"/>
              <a:ext cx="1945595" cy="194447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24405" y="4307420"/>
              <a:ext cx="1945595" cy="194394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17847" y="4312513"/>
              <a:ext cx="1945589" cy="194559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7705" y="2002667"/>
              <a:ext cx="12572746" cy="29843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427868" y="2340444"/>
              <a:ext cx="1943993" cy="194558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80845" y="4296540"/>
              <a:ext cx="1944000" cy="193386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428583" y="6333733"/>
              <a:ext cx="1962248" cy="202574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18908" y="2352321"/>
              <a:ext cx="1922759" cy="187784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1207" y="2354452"/>
              <a:ext cx="1952688" cy="197361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3627" y="6223584"/>
              <a:ext cx="1945599" cy="1945599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3979322" y="8371331"/>
            <a:ext cx="5072380" cy="974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54"/>
              </a:lnSpc>
            </a:pPr>
            <a:r>
              <a:rPr sz="3100" i="1" spc="-80" dirty="0">
                <a:latin typeface="Arial"/>
                <a:cs typeface="Arial"/>
              </a:rPr>
              <a:t>#ScamAware</a:t>
            </a: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3100" i="1" spc="-190" dirty="0">
                <a:latin typeface="Arial"/>
                <a:cs typeface="Arial"/>
                <a:hlinkClick r:id="rId27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5425"/>
            <a:ext cx="13004800" cy="9375775"/>
            <a:chOff x="0" y="175425"/>
            <a:chExt cx="13004800" cy="9375775"/>
          </a:xfrm>
        </p:grpSpPr>
        <p:sp>
          <p:nvSpPr>
            <p:cNvPr id="3" name="object 3"/>
            <p:cNvSpPr/>
            <p:nvPr/>
          </p:nvSpPr>
          <p:spPr>
            <a:xfrm>
              <a:off x="216750" y="204000"/>
              <a:ext cx="12595225" cy="9318625"/>
            </a:xfrm>
            <a:custGeom>
              <a:avLst/>
              <a:gdLst/>
              <a:ahLst/>
              <a:cxnLst/>
              <a:rect l="l" t="t" r="r" b="b"/>
              <a:pathLst>
                <a:path w="12595225" h="9318625">
                  <a:moveTo>
                    <a:pt x="0" y="0"/>
                  </a:moveTo>
                  <a:lnTo>
                    <a:pt x="12595199" y="0"/>
                  </a:lnTo>
                  <a:lnTo>
                    <a:pt x="12595199" y="9318396"/>
                  </a:lnTo>
                  <a:lnTo>
                    <a:pt x="0" y="9318396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750" y="7867903"/>
              <a:ext cx="12571310" cy="2678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421892"/>
              <a:ext cx="13004292" cy="27111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915411"/>
              <a:ext cx="10027919" cy="27111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36864" y="2915411"/>
              <a:ext cx="2697479" cy="27111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408932"/>
              <a:ext cx="4491227" cy="2711195"/>
            </a:xfrm>
            <a:prstGeom prst="rect">
              <a:avLst/>
            </a:prstGeom>
          </p:spPr>
        </p:pic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676484" y="1762858"/>
            <a:ext cx="11655425" cy="450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800" dirty="0">
                <a:solidFill>
                  <a:srgbClr val="006680"/>
                </a:solidFill>
              </a:rPr>
              <a:t>Have</a:t>
            </a:r>
            <a:r>
              <a:rPr sz="9800" spc="-10" dirty="0">
                <a:solidFill>
                  <a:srgbClr val="006680"/>
                </a:solidFill>
              </a:rPr>
              <a:t> </a:t>
            </a:r>
            <a:r>
              <a:rPr sz="9800" dirty="0">
                <a:solidFill>
                  <a:srgbClr val="006680"/>
                </a:solidFill>
              </a:rPr>
              <a:t>you</a:t>
            </a:r>
            <a:r>
              <a:rPr sz="9800" spc="-10" dirty="0">
                <a:solidFill>
                  <a:srgbClr val="006680"/>
                </a:solidFill>
              </a:rPr>
              <a:t> </a:t>
            </a:r>
            <a:r>
              <a:rPr sz="9800" dirty="0">
                <a:solidFill>
                  <a:srgbClr val="006680"/>
                </a:solidFill>
              </a:rPr>
              <a:t>ever </a:t>
            </a:r>
            <a:r>
              <a:rPr sz="9800" spc="-20" dirty="0">
                <a:solidFill>
                  <a:srgbClr val="006680"/>
                </a:solidFill>
              </a:rPr>
              <a:t>seen </a:t>
            </a:r>
            <a:r>
              <a:rPr sz="9800" dirty="0">
                <a:solidFill>
                  <a:srgbClr val="006680"/>
                </a:solidFill>
              </a:rPr>
              <a:t>a</a:t>
            </a:r>
            <a:r>
              <a:rPr sz="9800" spc="-5" dirty="0">
                <a:solidFill>
                  <a:srgbClr val="006680"/>
                </a:solidFill>
              </a:rPr>
              <a:t> </a:t>
            </a:r>
            <a:r>
              <a:rPr sz="9800" dirty="0">
                <a:solidFill>
                  <a:srgbClr val="006680"/>
                </a:solidFill>
              </a:rPr>
              <a:t>scam aimed</a:t>
            </a:r>
            <a:r>
              <a:rPr sz="9800" spc="-40" dirty="0">
                <a:solidFill>
                  <a:srgbClr val="006680"/>
                </a:solidFill>
              </a:rPr>
              <a:t> </a:t>
            </a:r>
            <a:r>
              <a:rPr sz="9800" spc="-25" dirty="0">
                <a:solidFill>
                  <a:srgbClr val="006680"/>
                </a:solidFill>
              </a:rPr>
              <a:t>at </a:t>
            </a:r>
            <a:r>
              <a:rPr sz="9800" spc="-20" dirty="0">
                <a:solidFill>
                  <a:srgbClr val="006680"/>
                </a:solidFill>
              </a:rPr>
              <a:t>you?</a:t>
            </a:r>
            <a:endParaRPr sz="9800"/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610" y="88813"/>
            <a:ext cx="228777" cy="22877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979322" y="8371331"/>
            <a:ext cx="5072380" cy="974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54"/>
              </a:lnSpc>
            </a:pPr>
            <a:r>
              <a:rPr sz="3100" i="1" spc="-80" dirty="0">
                <a:latin typeface="Arial"/>
                <a:cs typeface="Arial"/>
              </a:rPr>
              <a:t>#ScamAware</a:t>
            </a: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3100" i="1" spc="-190" dirty="0">
                <a:latin typeface="Arial"/>
                <a:cs typeface="Arial"/>
                <a:hlinkClick r:id="rId9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175" y="175425"/>
            <a:ext cx="12652375" cy="9375775"/>
            <a:chOff x="188175" y="175425"/>
            <a:chExt cx="12652375" cy="9375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501" y="8344751"/>
              <a:ext cx="2240394" cy="10796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5710" y="8255787"/>
              <a:ext cx="1729436" cy="1116643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Social</a:t>
            </a:r>
            <a:r>
              <a:rPr spc="-155" dirty="0"/>
              <a:t> </a:t>
            </a:r>
            <a:r>
              <a:rPr spc="-10" dirty="0"/>
              <a:t>Media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80474" y="2881690"/>
            <a:ext cx="8273415" cy="3926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7825">
              <a:lnSpc>
                <a:spcPct val="100000"/>
              </a:lnSpc>
              <a:spcBef>
                <a:spcPts val="100"/>
              </a:spcBef>
            </a:pPr>
            <a:r>
              <a:rPr sz="3200" spc="-185" dirty="0">
                <a:latin typeface="Arial"/>
                <a:cs typeface="Arial"/>
              </a:rPr>
              <a:t>Social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media</a:t>
            </a:r>
            <a:r>
              <a:rPr sz="3200" spc="-409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scams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usually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appear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as</a:t>
            </a:r>
            <a:r>
              <a:rPr sz="3200" spc="-405" dirty="0">
                <a:latin typeface="Arial"/>
                <a:cs typeface="Arial"/>
              </a:rPr>
              <a:t> </a:t>
            </a:r>
            <a:r>
              <a:rPr sz="3200" spc="-195" dirty="0">
                <a:latin typeface="Arial"/>
                <a:cs typeface="Arial"/>
              </a:rPr>
              <a:t>promotional </a:t>
            </a:r>
            <a:r>
              <a:rPr sz="3200" spc="-175" dirty="0">
                <a:latin typeface="Arial"/>
                <a:cs typeface="Arial"/>
              </a:rPr>
              <a:t>deals</a:t>
            </a:r>
            <a:r>
              <a:rPr sz="3200" spc="-40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and</a:t>
            </a:r>
            <a:r>
              <a:rPr sz="3200" spc="-39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high</a:t>
            </a:r>
            <a:r>
              <a:rPr sz="3200" spc="-405" dirty="0">
                <a:latin typeface="Arial"/>
                <a:cs typeface="Arial"/>
              </a:rPr>
              <a:t> </a:t>
            </a:r>
            <a:r>
              <a:rPr sz="3200" spc="-195" dirty="0">
                <a:latin typeface="Arial"/>
                <a:cs typeface="Arial"/>
              </a:rPr>
              <a:t>rewarding</a:t>
            </a:r>
            <a:r>
              <a:rPr sz="3200" spc="-42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competitions.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3200">
              <a:latin typeface="Arial"/>
              <a:cs typeface="Arial"/>
            </a:endParaRPr>
          </a:p>
          <a:p>
            <a:pPr marL="12700" marR="18415">
              <a:lnSpc>
                <a:spcPct val="100000"/>
              </a:lnSpc>
            </a:pPr>
            <a:r>
              <a:rPr sz="3200" spc="-165" dirty="0">
                <a:latin typeface="Arial"/>
                <a:cs typeface="Arial"/>
              </a:rPr>
              <a:t>They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may</a:t>
            </a:r>
            <a:r>
              <a:rPr sz="3200" spc="-40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have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genuine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links,</a:t>
            </a:r>
            <a:r>
              <a:rPr sz="3200" spc="-42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use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official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brand</a:t>
            </a:r>
            <a:r>
              <a:rPr sz="3200" spc="-42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logos </a:t>
            </a:r>
            <a:r>
              <a:rPr sz="3200" spc="-175" dirty="0">
                <a:latin typeface="Arial"/>
                <a:cs typeface="Arial"/>
              </a:rPr>
              <a:t>and/or</a:t>
            </a:r>
            <a:r>
              <a:rPr sz="3200" spc="-425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links</a:t>
            </a:r>
            <a:r>
              <a:rPr sz="3200" spc="-42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to</a:t>
            </a:r>
            <a:r>
              <a:rPr sz="3200" spc="-409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enter</a:t>
            </a:r>
            <a:r>
              <a:rPr sz="3200" spc="-42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your</a:t>
            </a:r>
            <a:r>
              <a:rPr sz="3200" spc="-425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personal</a:t>
            </a:r>
            <a:r>
              <a:rPr sz="3200" spc="-434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details.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3200">
              <a:latin typeface="Arial"/>
              <a:cs typeface="Arial"/>
            </a:endParaRPr>
          </a:p>
          <a:p>
            <a:pPr marL="12700" marR="354330">
              <a:lnSpc>
                <a:spcPct val="100000"/>
              </a:lnSpc>
            </a:pPr>
            <a:r>
              <a:rPr sz="3200" spc="-170" dirty="0">
                <a:latin typeface="Arial"/>
                <a:cs typeface="Arial"/>
              </a:rPr>
              <a:t>Also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beware</a:t>
            </a:r>
            <a:r>
              <a:rPr sz="3200" spc="-42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of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‘online</a:t>
            </a:r>
            <a:r>
              <a:rPr sz="3200" spc="-400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celebrities’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advertising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goods </a:t>
            </a:r>
            <a:r>
              <a:rPr sz="3200" spc="-140" dirty="0">
                <a:latin typeface="Arial"/>
                <a:cs typeface="Arial"/>
              </a:rPr>
              <a:t>and</a:t>
            </a:r>
            <a:r>
              <a:rPr sz="3200" spc="-420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schemes</a:t>
            </a:r>
            <a:r>
              <a:rPr sz="3200" spc="-434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such</a:t>
            </a:r>
            <a:r>
              <a:rPr sz="3200" spc="-42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as</a:t>
            </a:r>
            <a:r>
              <a:rPr sz="3200" spc="-395" dirty="0">
                <a:latin typeface="Arial"/>
                <a:cs typeface="Arial"/>
              </a:rPr>
              <a:t> </a:t>
            </a:r>
            <a:r>
              <a:rPr sz="3200" spc="-215" dirty="0">
                <a:latin typeface="Arial"/>
                <a:cs typeface="Arial"/>
              </a:rPr>
              <a:t>crypto-</a:t>
            </a:r>
            <a:r>
              <a:rPr sz="3200" spc="-75" dirty="0">
                <a:latin typeface="Arial"/>
                <a:cs typeface="Arial"/>
              </a:rPr>
              <a:t>currency.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2100" y="1941525"/>
            <a:ext cx="12501245" cy="3780790"/>
            <a:chOff x="252100" y="1941525"/>
            <a:chExt cx="12501245" cy="378079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100" y="1941525"/>
              <a:ext cx="12500731" cy="350812"/>
            </a:xfrm>
            <a:prstGeom prst="rect">
              <a:avLst/>
            </a:prstGeom>
          </p:spPr>
        </p:pic>
        <p:pic>
          <p:nvPicPr>
            <p:cNvPr id="9" name="object 9" descr="A colorful hexagon with icons  AI-generated content may be incorrect.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1421" y="2572543"/>
              <a:ext cx="3187863" cy="314976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625754" y="8390049"/>
            <a:ext cx="5753100" cy="969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3525"/>
              </a:lnSpc>
            </a:pPr>
            <a:r>
              <a:rPr sz="3100" i="1" spc="-10" dirty="0">
                <a:latin typeface="Arial"/>
                <a:cs typeface="Arial"/>
              </a:rPr>
              <a:t>#ScamAware</a:t>
            </a: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3100" i="1" spc="-10" dirty="0">
                <a:latin typeface="Arial"/>
                <a:cs typeface="Arial"/>
                <a:hlinkClick r:id="rId6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175" y="175425"/>
            <a:ext cx="12652375" cy="9375775"/>
            <a:chOff x="188175" y="175425"/>
            <a:chExt cx="12652375" cy="9375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501" y="8344751"/>
              <a:ext cx="2240394" cy="10796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5710" y="8255787"/>
              <a:ext cx="1729436" cy="1116643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Social</a:t>
            </a:r>
            <a:r>
              <a:rPr spc="-155" dirty="0"/>
              <a:t> </a:t>
            </a:r>
            <a:r>
              <a:rPr spc="-10" dirty="0"/>
              <a:t>Media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20900" y="3025420"/>
            <a:ext cx="626491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415">
              <a:lnSpc>
                <a:spcPct val="100000"/>
              </a:lnSpc>
              <a:spcBef>
                <a:spcPts val="100"/>
              </a:spcBef>
            </a:pPr>
            <a:r>
              <a:rPr sz="3200" spc="-190" dirty="0">
                <a:latin typeface="Arial"/>
                <a:cs typeface="Arial"/>
              </a:rPr>
              <a:t>Clicking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on</a:t>
            </a:r>
            <a:r>
              <a:rPr sz="3200" spc="-39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these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links</a:t>
            </a:r>
            <a:r>
              <a:rPr sz="3200" spc="-40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sends</a:t>
            </a:r>
            <a:r>
              <a:rPr sz="3200" spc="-40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your </a:t>
            </a:r>
            <a:r>
              <a:rPr sz="3200" spc="-190" dirty="0">
                <a:latin typeface="Arial"/>
                <a:cs typeface="Arial"/>
              </a:rPr>
              <a:t>personal</a:t>
            </a:r>
            <a:r>
              <a:rPr sz="3200" spc="-409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information</a:t>
            </a:r>
            <a:r>
              <a:rPr sz="3200" spc="-42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to</a:t>
            </a:r>
            <a:r>
              <a:rPr sz="3200" spc="-38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the</a:t>
            </a:r>
            <a:r>
              <a:rPr sz="3200" spc="-385" dirty="0">
                <a:latin typeface="Arial"/>
                <a:cs typeface="Arial"/>
              </a:rPr>
              <a:t> </a:t>
            </a:r>
            <a:r>
              <a:rPr sz="3200" spc="-195" dirty="0">
                <a:latin typeface="Arial"/>
                <a:cs typeface="Arial"/>
              </a:rPr>
              <a:t>criminals</a:t>
            </a:r>
            <a:r>
              <a:rPr sz="3200" spc="-42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and </a:t>
            </a:r>
            <a:r>
              <a:rPr sz="3200" spc="-175" dirty="0">
                <a:latin typeface="Arial"/>
                <a:cs typeface="Arial"/>
              </a:rPr>
              <a:t>could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share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features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from</a:t>
            </a:r>
            <a:r>
              <a:rPr sz="3200" spc="-409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your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own </a:t>
            </a:r>
            <a:r>
              <a:rPr sz="3200" spc="-190" dirty="0">
                <a:latin typeface="Arial"/>
                <a:cs typeface="Arial"/>
              </a:rPr>
              <a:t>personal</a:t>
            </a:r>
            <a:r>
              <a:rPr sz="3200" spc="-434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account</a:t>
            </a:r>
            <a:r>
              <a:rPr sz="3200" spc="-450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for</a:t>
            </a:r>
            <a:r>
              <a:rPr sz="3200" spc="-409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all</a:t>
            </a:r>
            <a:r>
              <a:rPr sz="3200" spc="-39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your</a:t>
            </a:r>
            <a:r>
              <a:rPr sz="3200" spc="-425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friends</a:t>
            </a:r>
            <a:r>
              <a:rPr sz="3200" spc="-434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and </a:t>
            </a:r>
            <a:r>
              <a:rPr sz="3200" spc="-175" dirty="0">
                <a:latin typeface="Arial"/>
                <a:cs typeface="Arial"/>
              </a:rPr>
              <a:t>family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to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see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which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could</a:t>
            </a:r>
            <a:r>
              <a:rPr sz="3200" spc="-42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lead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to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one</a:t>
            </a:r>
            <a:r>
              <a:rPr sz="3200" spc="-42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of </a:t>
            </a:r>
            <a:r>
              <a:rPr sz="3200" spc="-165" dirty="0">
                <a:latin typeface="Arial"/>
                <a:cs typeface="Arial"/>
              </a:rPr>
              <a:t>them</a:t>
            </a:r>
            <a:r>
              <a:rPr sz="3200" spc="-409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becoming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395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victim</a:t>
            </a:r>
            <a:r>
              <a:rPr sz="3200" spc="-42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too.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2100" y="1941525"/>
            <a:ext cx="12501245" cy="3780790"/>
            <a:chOff x="252100" y="1941525"/>
            <a:chExt cx="12501245" cy="378079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100" y="1941525"/>
              <a:ext cx="12500731" cy="350812"/>
            </a:xfrm>
            <a:prstGeom prst="rect">
              <a:avLst/>
            </a:prstGeom>
          </p:spPr>
        </p:pic>
        <p:pic>
          <p:nvPicPr>
            <p:cNvPr id="9" name="object 9" descr="A colorful hexagon with icons  AI-generated content may be incorrect.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1421" y="2572543"/>
              <a:ext cx="3187863" cy="314976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625754" y="8390049"/>
            <a:ext cx="5753100" cy="969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3525"/>
              </a:lnSpc>
            </a:pPr>
            <a:r>
              <a:rPr sz="3100" i="1" spc="-10" dirty="0">
                <a:latin typeface="Arial"/>
                <a:cs typeface="Arial"/>
              </a:rPr>
              <a:t>#ScamAware</a:t>
            </a: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3100" i="1" spc="-10" dirty="0">
                <a:latin typeface="Arial"/>
                <a:cs typeface="Arial"/>
                <a:hlinkClick r:id="rId6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175" y="175425"/>
            <a:ext cx="12652375" cy="9375775"/>
            <a:chOff x="188175" y="175425"/>
            <a:chExt cx="12652375" cy="9375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501" y="8344751"/>
              <a:ext cx="2240394" cy="10796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5710" y="8255787"/>
              <a:ext cx="1729436" cy="111664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154399" y="2544075"/>
            <a:ext cx="8220075" cy="538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16990" algn="l"/>
              </a:tabLst>
            </a:pPr>
            <a:r>
              <a:rPr sz="4300" b="1" spc="-25" dirty="0">
                <a:latin typeface="Arial"/>
                <a:cs typeface="Arial"/>
              </a:rPr>
              <a:t>How</a:t>
            </a:r>
            <a:r>
              <a:rPr sz="4300" b="1" dirty="0">
                <a:latin typeface="Arial"/>
                <a:cs typeface="Arial"/>
              </a:rPr>
              <a:t>	to</a:t>
            </a:r>
            <a:r>
              <a:rPr sz="4300" b="1" spc="-25" dirty="0">
                <a:latin typeface="Arial"/>
                <a:cs typeface="Arial"/>
              </a:rPr>
              <a:t> </a:t>
            </a:r>
            <a:r>
              <a:rPr sz="4300" b="1" dirty="0">
                <a:latin typeface="Arial"/>
                <a:cs typeface="Arial"/>
              </a:rPr>
              <a:t>spot</a:t>
            </a:r>
            <a:r>
              <a:rPr sz="4300" b="1" spc="-45" dirty="0">
                <a:latin typeface="Arial"/>
                <a:cs typeface="Arial"/>
              </a:rPr>
              <a:t> </a:t>
            </a:r>
            <a:r>
              <a:rPr sz="4300" b="1" dirty="0">
                <a:latin typeface="Arial"/>
                <a:cs typeface="Arial"/>
              </a:rPr>
              <a:t>the</a:t>
            </a:r>
            <a:r>
              <a:rPr sz="4300" b="1" spc="-30" dirty="0">
                <a:latin typeface="Arial"/>
                <a:cs typeface="Arial"/>
              </a:rPr>
              <a:t> </a:t>
            </a:r>
            <a:r>
              <a:rPr sz="4300" b="1" spc="-10" dirty="0">
                <a:latin typeface="Arial"/>
                <a:cs typeface="Arial"/>
              </a:rPr>
              <a:t>scams:</a:t>
            </a:r>
            <a:endParaRPr sz="4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40"/>
              </a:spcBef>
            </a:pPr>
            <a:endParaRPr sz="4300">
              <a:latin typeface="Arial"/>
              <a:cs typeface="Arial"/>
            </a:endParaRPr>
          </a:p>
          <a:p>
            <a:pPr marL="927100" marR="5080" indent="-914400">
              <a:lnSpc>
                <a:spcPts val="3240"/>
              </a:lnSpc>
              <a:buAutoNum type="arabicPeriod"/>
              <a:tabLst>
                <a:tab pos="927100" algn="l"/>
              </a:tabLst>
            </a:pPr>
            <a:r>
              <a:rPr sz="3000" b="1" spc="-30" dirty="0">
                <a:latin typeface="Arial"/>
                <a:cs typeface="Arial"/>
              </a:rPr>
              <a:t>You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may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be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seeing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a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high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amount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of</a:t>
            </a:r>
            <a:r>
              <a:rPr sz="3000" b="1" spc="-50" dirty="0">
                <a:latin typeface="Arial"/>
                <a:cs typeface="Arial"/>
              </a:rPr>
              <a:t> </a:t>
            </a:r>
            <a:r>
              <a:rPr sz="3000" b="1" spc="-25" dirty="0">
                <a:latin typeface="Arial"/>
                <a:cs typeface="Arial"/>
              </a:rPr>
              <a:t>the </a:t>
            </a:r>
            <a:r>
              <a:rPr sz="3000" b="1" dirty="0">
                <a:latin typeface="Arial"/>
                <a:cs typeface="Arial"/>
              </a:rPr>
              <a:t>same</a:t>
            </a:r>
            <a:r>
              <a:rPr sz="3000" b="1" spc="-8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things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from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different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people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-25" dirty="0">
                <a:latin typeface="Arial"/>
                <a:cs typeface="Arial"/>
              </a:rPr>
              <a:t>on </a:t>
            </a:r>
            <a:r>
              <a:rPr sz="3000" b="1" dirty="0">
                <a:latin typeface="Arial"/>
                <a:cs typeface="Arial"/>
              </a:rPr>
              <a:t>your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social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media.</a:t>
            </a:r>
            <a:endParaRPr sz="3000">
              <a:latin typeface="Arial"/>
              <a:cs typeface="Arial"/>
            </a:endParaRPr>
          </a:p>
          <a:p>
            <a:pPr marL="927100" marR="509270" indent="-914400">
              <a:lnSpc>
                <a:spcPts val="3240"/>
              </a:lnSpc>
              <a:spcBef>
                <a:spcPts val="720"/>
              </a:spcBef>
              <a:buAutoNum type="arabicPeriod"/>
              <a:tabLst>
                <a:tab pos="927100" algn="l"/>
              </a:tabLst>
            </a:pPr>
            <a:r>
              <a:rPr sz="3000" b="1" dirty="0">
                <a:latin typeface="Arial"/>
                <a:cs typeface="Arial"/>
              </a:rPr>
              <a:t>Always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check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the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branding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for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things </a:t>
            </a:r>
            <a:r>
              <a:rPr sz="3000" b="1" dirty="0">
                <a:latin typeface="Arial"/>
                <a:cs typeface="Arial"/>
              </a:rPr>
              <a:t>that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look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wrong.</a:t>
            </a:r>
            <a:endParaRPr sz="3000">
              <a:latin typeface="Arial"/>
              <a:cs typeface="Arial"/>
            </a:endParaRPr>
          </a:p>
          <a:p>
            <a:pPr marL="927100" marR="250190" indent="-914400">
              <a:lnSpc>
                <a:spcPts val="3240"/>
              </a:lnSpc>
              <a:spcBef>
                <a:spcPts val="720"/>
              </a:spcBef>
              <a:buAutoNum type="arabicPeriod"/>
              <a:tabLst>
                <a:tab pos="927100" algn="l"/>
              </a:tabLst>
            </a:pPr>
            <a:r>
              <a:rPr sz="3000" b="1" dirty="0">
                <a:latin typeface="Arial"/>
                <a:cs typeface="Arial"/>
              </a:rPr>
              <a:t>Stay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aware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when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you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see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spc="-25" dirty="0">
                <a:latin typeface="Arial"/>
                <a:cs typeface="Arial"/>
              </a:rPr>
              <a:t>new </a:t>
            </a:r>
            <a:r>
              <a:rPr sz="3000" b="1" dirty="0">
                <a:latin typeface="Arial"/>
                <a:cs typeface="Arial"/>
              </a:rPr>
              <a:t>companies,</a:t>
            </a:r>
            <a:r>
              <a:rPr sz="3000" b="1" spc="-7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organisations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or</a:t>
            </a:r>
            <a:r>
              <a:rPr sz="3000" b="1" spc="-70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brands </a:t>
            </a:r>
            <a:r>
              <a:rPr sz="3000" b="1" dirty="0">
                <a:latin typeface="Arial"/>
                <a:cs typeface="Arial"/>
              </a:rPr>
              <a:t>pop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up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on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your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social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media.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It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may</a:t>
            </a:r>
            <a:r>
              <a:rPr sz="3000" b="1" spc="-50" dirty="0">
                <a:latin typeface="Arial"/>
                <a:cs typeface="Arial"/>
              </a:rPr>
              <a:t> </a:t>
            </a:r>
            <a:r>
              <a:rPr sz="3000" b="1" spc="-25" dirty="0">
                <a:latin typeface="Arial"/>
                <a:cs typeface="Arial"/>
              </a:rPr>
              <a:t>be </a:t>
            </a:r>
            <a:r>
              <a:rPr sz="3000" b="1" dirty="0">
                <a:latin typeface="Arial"/>
                <a:cs typeface="Arial"/>
              </a:rPr>
              <a:t>a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criminal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pretending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to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advertise.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Social</a:t>
            </a:r>
            <a:r>
              <a:rPr spc="-155" dirty="0"/>
              <a:t> </a:t>
            </a:r>
            <a:r>
              <a:rPr spc="-10" dirty="0"/>
              <a:t>Media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52100" y="1941525"/>
            <a:ext cx="12501245" cy="3780790"/>
            <a:chOff x="252100" y="1941525"/>
            <a:chExt cx="12501245" cy="378079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100" y="1941525"/>
              <a:ext cx="12500731" cy="350812"/>
            </a:xfrm>
            <a:prstGeom prst="rect">
              <a:avLst/>
            </a:prstGeom>
          </p:spPr>
        </p:pic>
        <p:pic>
          <p:nvPicPr>
            <p:cNvPr id="9" name="object 9" descr="A colorful hexagon with icons  AI-generated content may be incorrect.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1421" y="2572543"/>
              <a:ext cx="3187863" cy="314976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625754" y="8390049"/>
            <a:ext cx="5753100" cy="969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3525"/>
              </a:lnSpc>
            </a:pPr>
            <a:r>
              <a:rPr sz="3100" i="1" spc="-10" dirty="0">
                <a:latin typeface="Arial"/>
                <a:cs typeface="Arial"/>
              </a:rPr>
              <a:t>#ScamAware</a:t>
            </a: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3100" i="1" spc="-10" dirty="0">
                <a:latin typeface="Arial"/>
                <a:cs typeface="Arial"/>
                <a:hlinkClick r:id="rId6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175" y="175425"/>
            <a:ext cx="12652375" cy="9375775"/>
            <a:chOff x="188175" y="175425"/>
            <a:chExt cx="12652375" cy="9375775"/>
          </a:xfrm>
        </p:grpSpPr>
        <p:sp>
          <p:nvSpPr>
            <p:cNvPr id="3" name="object 3"/>
            <p:cNvSpPr/>
            <p:nvPr/>
          </p:nvSpPr>
          <p:spPr>
            <a:xfrm>
              <a:off x="4334941" y="2015743"/>
              <a:ext cx="8477250" cy="260350"/>
            </a:xfrm>
            <a:custGeom>
              <a:avLst/>
              <a:gdLst/>
              <a:ahLst/>
              <a:cxnLst/>
              <a:rect l="l" t="t" r="r" b="b"/>
              <a:pathLst>
                <a:path w="8477250" h="260350">
                  <a:moveTo>
                    <a:pt x="0" y="260096"/>
                  </a:moveTo>
                  <a:lnTo>
                    <a:pt x="8477008" y="260096"/>
                  </a:lnTo>
                  <a:lnTo>
                    <a:pt x="8477008" y="0"/>
                  </a:lnTo>
                  <a:lnTo>
                    <a:pt x="0" y="0"/>
                  </a:lnTo>
                  <a:lnTo>
                    <a:pt x="0" y="260096"/>
                  </a:lnTo>
                  <a:close/>
                </a:path>
              </a:pathLst>
            </a:custGeom>
            <a:solidFill>
              <a:srgbClr val="E73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1870" y="2015743"/>
              <a:ext cx="12270105" cy="260350"/>
            </a:xfrm>
            <a:custGeom>
              <a:avLst/>
              <a:gdLst/>
              <a:ahLst/>
              <a:cxnLst/>
              <a:rect l="l" t="t" r="r" b="b"/>
              <a:pathLst>
                <a:path w="12270105" h="260350">
                  <a:moveTo>
                    <a:pt x="0" y="0"/>
                  </a:moveTo>
                  <a:lnTo>
                    <a:pt x="12270079" y="0"/>
                  </a:lnTo>
                  <a:lnTo>
                    <a:pt x="12270079" y="260096"/>
                  </a:lnTo>
                  <a:lnTo>
                    <a:pt x="0" y="2600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E734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6750" y="2015743"/>
              <a:ext cx="4118610" cy="260350"/>
            </a:xfrm>
            <a:custGeom>
              <a:avLst/>
              <a:gdLst/>
              <a:ahLst/>
              <a:cxnLst/>
              <a:rect l="l" t="t" r="r" b="b"/>
              <a:pathLst>
                <a:path w="4118610" h="260350">
                  <a:moveTo>
                    <a:pt x="4118190" y="0"/>
                  </a:moveTo>
                  <a:lnTo>
                    <a:pt x="0" y="0"/>
                  </a:lnTo>
                  <a:lnTo>
                    <a:pt x="0" y="260096"/>
                  </a:lnTo>
                  <a:lnTo>
                    <a:pt x="4118190" y="260096"/>
                  </a:lnTo>
                  <a:lnTo>
                    <a:pt x="4118190" y="0"/>
                  </a:lnTo>
                  <a:close/>
                </a:path>
              </a:pathLst>
            </a:custGeom>
            <a:solidFill>
              <a:srgbClr val="006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6750" y="2015743"/>
              <a:ext cx="4118610" cy="260350"/>
            </a:xfrm>
            <a:custGeom>
              <a:avLst/>
              <a:gdLst/>
              <a:ahLst/>
              <a:cxnLst/>
              <a:rect l="l" t="t" r="r" b="b"/>
              <a:pathLst>
                <a:path w="4118610" h="260350">
                  <a:moveTo>
                    <a:pt x="0" y="0"/>
                  </a:moveTo>
                  <a:lnTo>
                    <a:pt x="4118190" y="0"/>
                  </a:lnTo>
                  <a:lnTo>
                    <a:pt x="4118190" y="260096"/>
                  </a:lnTo>
                  <a:lnTo>
                    <a:pt x="0" y="2600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66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750" y="204000"/>
              <a:ext cx="12595225" cy="9318625"/>
            </a:xfrm>
            <a:custGeom>
              <a:avLst/>
              <a:gdLst/>
              <a:ahLst/>
              <a:cxnLst/>
              <a:rect l="l" t="t" r="r" b="b"/>
              <a:pathLst>
                <a:path w="12595225" h="9318625">
                  <a:moveTo>
                    <a:pt x="0" y="0"/>
                  </a:moveTo>
                  <a:lnTo>
                    <a:pt x="12595199" y="0"/>
                  </a:lnTo>
                  <a:lnTo>
                    <a:pt x="12595199" y="9318396"/>
                  </a:lnTo>
                  <a:lnTo>
                    <a:pt x="0" y="9318396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501" y="8344751"/>
              <a:ext cx="2240394" cy="10796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45710" y="8255787"/>
              <a:ext cx="1729436" cy="1116643"/>
            </a:xfrm>
            <a:prstGeom prst="rect">
              <a:avLst/>
            </a:prstGeom>
          </p:spPr>
        </p:pic>
        <p:pic>
          <p:nvPicPr>
            <p:cNvPr id="10" name="object 10" descr="How private is your personal information? (Online Video)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1668" y="2644551"/>
              <a:ext cx="9561455" cy="5402765"/>
            </a:xfrm>
            <a:prstGeom prst="rect">
              <a:avLst/>
            </a:prstGeom>
          </p:spPr>
        </p:pic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654839" y="736544"/>
            <a:ext cx="1182370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Staying</a:t>
            </a:r>
            <a:r>
              <a:rPr spc="-105" dirty="0"/>
              <a:t> </a:t>
            </a:r>
            <a:r>
              <a:rPr dirty="0"/>
              <a:t>safe</a:t>
            </a:r>
            <a:r>
              <a:rPr spc="-114" dirty="0"/>
              <a:t> </a:t>
            </a:r>
            <a:r>
              <a:rPr dirty="0"/>
              <a:t>online</a:t>
            </a:r>
            <a:r>
              <a:rPr spc="-90" dirty="0"/>
              <a:t> </a:t>
            </a:r>
            <a:r>
              <a:rPr dirty="0"/>
              <a:t>from</a:t>
            </a:r>
            <a:r>
              <a:rPr spc="-135" dirty="0"/>
              <a:t> </a:t>
            </a:r>
            <a:r>
              <a:rPr spc="-10" dirty="0"/>
              <a:t>criminals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12610" y="88813"/>
            <a:ext cx="12726035" cy="2268220"/>
            <a:chOff x="12610" y="88813"/>
            <a:chExt cx="12726035" cy="226822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705" y="2005698"/>
              <a:ext cx="12500737" cy="3508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10" y="88813"/>
              <a:ext cx="228777" cy="22877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625754" y="8390049"/>
            <a:ext cx="5753100" cy="969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3525"/>
              </a:lnSpc>
            </a:pPr>
            <a:r>
              <a:rPr sz="3100" i="1" spc="-10" dirty="0">
                <a:latin typeface="Arial"/>
                <a:cs typeface="Arial"/>
              </a:rPr>
              <a:t>#ScamAware</a:t>
            </a: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3100" i="1" spc="-10" dirty="0">
                <a:latin typeface="Arial"/>
                <a:cs typeface="Arial"/>
                <a:hlinkClick r:id="rId8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175" y="175425"/>
            <a:ext cx="12652375" cy="9375775"/>
            <a:chOff x="188175" y="175425"/>
            <a:chExt cx="12652375" cy="93757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501" y="8344751"/>
              <a:ext cx="2240394" cy="10796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45710" y="8255787"/>
              <a:ext cx="1729436" cy="11166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1759" y="2711236"/>
              <a:ext cx="3600952" cy="2753109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Phishing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70209" y="2677915"/>
            <a:ext cx="7804150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6535" algn="just">
              <a:lnSpc>
                <a:spcPct val="100000"/>
              </a:lnSpc>
              <a:spcBef>
                <a:spcPts val="100"/>
              </a:spcBef>
            </a:pPr>
            <a:r>
              <a:rPr sz="3200" spc="-185" dirty="0">
                <a:latin typeface="Arial"/>
                <a:cs typeface="Arial"/>
              </a:rPr>
              <a:t>Phishing</a:t>
            </a:r>
            <a:r>
              <a:rPr sz="3200" spc="-455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w</a:t>
            </a:r>
            <a:r>
              <a:rPr sz="3200" spc="-2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tha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criminals</a:t>
            </a:r>
            <a:r>
              <a:rPr sz="3200" spc="-455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ge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a</a:t>
            </a:r>
            <a:r>
              <a:rPr sz="3200" spc="-200" dirty="0">
                <a:latin typeface="Arial"/>
                <a:cs typeface="Arial"/>
              </a:rPr>
              <a:t>cc</a:t>
            </a:r>
            <a:r>
              <a:rPr sz="3200" spc="-210" dirty="0">
                <a:latin typeface="Arial"/>
                <a:cs typeface="Arial"/>
              </a:rPr>
              <a:t>e</a:t>
            </a:r>
            <a:r>
              <a:rPr sz="3200" spc="-200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465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info li</a:t>
            </a:r>
            <a:r>
              <a:rPr sz="3200" spc="-200" dirty="0">
                <a:latin typeface="Arial"/>
                <a:cs typeface="Arial"/>
              </a:rPr>
              <a:t>k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y</a:t>
            </a:r>
            <a:r>
              <a:rPr sz="3200" spc="-210" dirty="0">
                <a:latin typeface="Arial"/>
                <a:cs typeface="Arial"/>
              </a:rPr>
              <a:t>ou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445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u</a:t>
            </a:r>
            <a:r>
              <a:rPr sz="3200" spc="-200" dirty="0">
                <a:latin typeface="Arial"/>
                <a:cs typeface="Arial"/>
              </a:rPr>
              <a:t>s</a:t>
            </a:r>
            <a:r>
              <a:rPr sz="3200" spc="-210" dirty="0">
                <a:latin typeface="Arial"/>
                <a:cs typeface="Arial"/>
              </a:rPr>
              <a:t>e</a:t>
            </a:r>
            <a:r>
              <a:rPr sz="3200" spc="-204" dirty="0">
                <a:latin typeface="Arial"/>
                <a:cs typeface="Arial"/>
              </a:rPr>
              <a:t>r</a:t>
            </a:r>
            <a:r>
              <a:rPr sz="3200" spc="-210" dirty="0">
                <a:latin typeface="Arial"/>
                <a:cs typeface="Arial"/>
              </a:rPr>
              <a:t>na</a:t>
            </a:r>
            <a:r>
              <a:rPr sz="3200" spc="-225" dirty="0">
                <a:latin typeface="Arial"/>
                <a:cs typeface="Arial"/>
              </a:rPr>
              <a:t>m</a:t>
            </a:r>
            <a:r>
              <a:rPr sz="3200" spc="-2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455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an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pa</a:t>
            </a:r>
            <a:r>
              <a:rPr sz="3200" spc="-200" dirty="0">
                <a:latin typeface="Arial"/>
                <a:cs typeface="Arial"/>
              </a:rPr>
              <a:t>ss</a:t>
            </a:r>
            <a:r>
              <a:rPr sz="3200" spc="-204" dirty="0">
                <a:latin typeface="Arial"/>
                <a:cs typeface="Arial"/>
              </a:rPr>
              <a:t>w</a:t>
            </a:r>
            <a:r>
              <a:rPr sz="3200" spc="-225" dirty="0">
                <a:latin typeface="Arial"/>
                <a:cs typeface="Arial"/>
              </a:rPr>
              <a:t>o</a:t>
            </a:r>
            <a:r>
              <a:rPr sz="3200" spc="-215" dirty="0">
                <a:latin typeface="Arial"/>
                <a:cs typeface="Arial"/>
              </a:rPr>
              <a:t>r</a:t>
            </a:r>
            <a:r>
              <a:rPr sz="3200" spc="-210" dirty="0">
                <a:latin typeface="Arial"/>
                <a:cs typeface="Arial"/>
              </a:rPr>
              <a:t>ds</a:t>
            </a:r>
            <a:r>
              <a:rPr sz="320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3200">
              <a:latin typeface="Arial"/>
              <a:cs typeface="Arial"/>
            </a:endParaRPr>
          </a:p>
          <a:p>
            <a:pPr marL="12700" marR="233679" algn="just">
              <a:lnSpc>
                <a:spcPct val="100000"/>
              </a:lnSpc>
            </a:pPr>
            <a:r>
              <a:rPr sz="3200" spc="-210" dirty="0">
                <a:latin typeface="Arial"/>
                <a:cs typeface="Arial"/>
              </a:rPr>
              <a:t>Thi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u</a:t>
            </a:r>
            <a:r>
              <a:rPr sz="3200" spc="-200" dirty="0">
                <a:latin typeface="Arial"/>
                <a:cs typeface="Arial"/>
              </a:rPr>
              <a:t>s</a:t>
            </a:r>
            <a:r>
              <a:rPr sz="3200" spc="-210" dirty="0">
                <a:latin typeface="Arial"/>
                <a:cs typeface="Arial"/>
              </a:rPr>
              <a:t>uall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don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u</a:t>
            </a:r>
            <a:r>
              <a:rPr sz="3200" spc="-204" dirty="0">
                <a:latin typeface="Arial"/>
                <a:cs typeface="Arial"/>
              </a:rPr>
              <a:t>r</a:t>
            </a:r>
            <a:r>
              <a:rPr sz="3200" spc="-210" dirty="0">
                <a:latin typeface="Arial"/>
                <a:cs typeface="Arial"/>
              </a:rPr>
              <a:t>gen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465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emai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w</a:t>
            </a:r>
            <a:r>
              <a:rPr sz="3200" spc="-210" dirty="0">
                <a:latin typeface="Arial"/>
                <a:cs typeface="Arial"/>
              </a:rPr>
              <a:t>hi</a:t>
            </a:r>
            <a:r>
              <a:rPr sz="3200" spc="-200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455" dirty="0">
                <a:latin typeface="Arial"/>
                <a:cs typeface="Arial"/>
              </a:rPr>
              <a:t> </a:t>
            </a:r>
            <a:r>
              <a:rPr sz="3200" spc="-215" dirty="0">
                <a:latin typeface="Arial"/>
                <a:cs typeface="Arial"/>
              </a:rPr>
              <a:t>will</a:t>
            </a:r>
            <a:r>
              <a:rPr sz="3200" spc="-22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ta</a:t>
            </a:r>
            <a:r>
              <a:rPr sz="3200" spc="-200" dirty="0">
                <a:latin typeface="Arial"/>
                <a:cs typeface="Arial"/>
              </a:rPr>
              <a:t>k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450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y</a:t>
            </a:r>
            <a:r>
              <a:rPr sz="3200" spc="-2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fa</a:t>
            </a:r>
            <a:r>
              <a:rPr sz="3200" spc="-200" dirty="0">
                <a:latin typeface="Arial"/>
                <a:cs typeface="Arial"/>
              </a:rPr>
              <a:t>k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w</a:t>
            </a:r>
            <a:r>
              <a:rPr sz="3200" spc="-210" dirty="0">
                <a:latin typeface="Arial"/>
                <a:cs typeface="Arial"/>
              </a:rPr>
              <a:t>eb</a:t>
            </a:r>
            <a:r>
              <a:rPr sz="3200" spc="-200" dirty="0">
                <a:latin typeface="Arial"/>
                <a:cs typeface="Arial"/>
              </a:rPr>
              <a:t>s</a:t>
            </a:r>
            <a:r>
              <a:rPr sz="3200" spc="-210" dirty="0">
                <a:latin typeface="Arial"/>
                <a:cs typeface="Arial"/>
              </a:rPr>
              <a:t>it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465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w</a:t>
            </a:r>
            <a:r>
              <a:rPr sz="3200" spc="-210" dirty="0">
                <a:latin typeface="Arial"/>
                <a:cs typeface="Arial"/>
              </a:rPr>
              <a:t>hi</a:t>
            </a:r>
            <a:r>
              <a:rPr sz="3200" spc="-200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45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ma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loo</a:t>
            </a:r>
            <a:r>
              <a:rPr sz="3200" dirty="0">
                <a:latin typeface="Arial"/>
                <a:cs typeface="Arial"/>
              </a:rPr>
              <a:t>k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r</a:t>
            </a:r>
            <a:r>
              <a:rPr sz="3200" spc="-210" dirty="0">
                <a:latin typeface="Arial"/>
                <a:cs typeface="Arial"/>
              </a:rPr>
              <a:t>ea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or familia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445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y</a:t>
            </a:r>
            <a:r>
              <a:rPr sz="3200" spc="-210" dirty="0">
                <a:latin typeface="Arial"/>
                <a:cs typeface="Arial"/>
              </a:rPr>
              <a:t>ou.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3200">
              <a:latin typeface="Arial"/>
              <a:cs typeface="Arial"/>
            </a:endParaRPr>
          </a:p>
          <a:p>
            <a:pPr marL="12700" marR="18415">
              <a:lnSpc>
                <a:spcPct val="100000"/>
              </a:lnSpc>
              <a:spcBef>
                <a:spcPts val="5"/>
              </a:spcBef>
            </a:pPr>
            <a:r>
              <a:rPr sz="3200" spc="-165" dirty="0">
                <a:latin typeface="Arial"/>
                <a:cs typeface="Arial"/>
              </a:rPr>
              <a:t>They</a:t>
            </a:r>
            <a:r>
              <a:rPr sz="3200" spc="-42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are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fake</a:t>
            </a:r>
            <a:r>
              <a:rPr sz="3200" spc="-434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sites</a:t>
            </a:r>
            <a:r>
              <a:rPr sz="3200" spc="-42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set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up</a:t>
            </a:r>
            <a:r>
              <a:rPr sz="3200" spc="-40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by</a:t>
            </a:r>
            <a:r>
              <a:rPr sz="3200" spc="-409" dirty="0">
                <a:latin typeface="Arial"/>
                <a:cs typeface="Arial"/>
              </a:rPr>
              <a:t> </a:t>
            </a:r>
            <a:r>
              <a:rPr sz="3200" spc="-195" dirty="0">
                <a:latin typeface="Arial"/>
                <a:cs typeface="Arial"/>
              </a:rPr>
              <a:t>criminals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to</a:t>
            </a:r>
            <a:r>
              <a:rPr sz="3200" spc="-409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gain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your </a:t>
            </a:r>
            <a:r>
              <a:rPr sz="3200" spc="-190" dirty="0">
                <a:latin typeface="Arial"/>
                <a:cs typeface="Arial"/>
              </a:rPr>
              <a:t>personal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details.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610" y="88813"/>
            <a:ext cx="12740640" cy="2204085"/>
            <a:chOff x="12610" y="88813"/>
            <a:chExt cx="12740640" cy="220408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100" y="1941525"/>
              <a:ext cx="12500731" cy="3508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10" y="88813"/>
              <a:ext cx="228777" cy="22877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625754" y="8390049"/>
            <a:ext cx="5753100" cy="969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3525"/>
              </a:lnSpc>
            </a:pPr>
            <a:r>
              <a:rPr sz="3100" i="1" spc="-10" dirty="0">
                <a:latin typeface="Arial"/>
                <a:cs typeface="Arial"/>
              </a:rPr>
              <a:t>#ScamAware</a:t>
            </a: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3100" i="1" spc="-10" dirty="0">
                <a:latin typeface="Arial"/>
                <a:cs typeface="Arial"/>
                <a:hlinkClick r:id="rId8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175" y="175425"/>
            <a:ext cx="12652375" cy="9375775"/>
            <a:chOff x="188175" y="175425"/>
            <a:chExt cx="12652375" cy="93757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501" y="8344751"/>
              <a:ext cx="2240394" cy="10796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45710" y="8255787"/>
              <a:ext cx="1729436" cy="1116643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Phishing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70209" y="4419711"/>
            <a:ext cx="5653405" cy="1976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8415">
              <a:lnSpc>
                <a:spcPct val="100000"/>
              </a:lnSpc>
              <a:spcBef>
                <a:spcPts val="105"/>
              </a:spcBef>
            </a:pPr>
            <a:r>
              <a:rPr sz="3200" spc="-190" dirty="0">
                <a:latin typeface="Arial"/>
                <a:cs typeface="Arial"/>
              </a:rPr>
              <a:t>Phishing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can</a:t>
            </a:r>
            <a:r>
              <a:rPr sz="3200" spc="-42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also</a:t>
            </a:r>
            <a:r>
              <a:rPr sz="3200" spc="-434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happen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by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phone </a:t>
            </a:r>
            <a:r>
              <a:rPr sz="3200" spc="-145" dirty="0">
                <a:latin typeface="Arial"/>
                <a:cs typeface="Arial"/>
              </a:rPr>
              <a:t>via</a:t>
            </a:r>
            <a:r>
              <a:rPr sz="3200" spc="-42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text</a:t>
            </a:r>
            <a:r>
              <a:rPr sz="3200" spc="-420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messages</a:t>
            </a:r>
            <a:r>
              <a:rPr sz="3200" spc="-45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known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as </a:t>
            </a:r>
            <a:r>
              <a:rPr sz="3200" b="1" spc="-195" dirty="0">
                <a:latin typeface="Arial"/>
                <a:cs typeface="Arial"/>
              </a:rPr>
              <a:t>smishing</a:t>
            </a:r>
            <a:r>
              <a:rPr sz="3200" b="1" spc="-45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or</a:t>
            </a:r>
            <a:r>
              <a:rPr sz="3200" spc="-42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by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40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call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which</a:t>
            </a:r>
            <a:r>
              <a:rPr sz="3200" spc="-434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is</a:t>
            </a:r>
            <a:r>
              <a:rPr sz="3200" spc="-405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called </a:t>
            </a:r>
            <a:r>
              <a:rPr sz="3200" b="1" spc="-65" dirty="0">
                <a:latin typeface="Arial"/>
                <a:cs typeface="Arial"/>
              </a:rPr>
              <a:t>vishing</a:t>
            </a:r>
            <a:r>
              <a:rPr sz="3200" spc="-65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610" y="88813"/>
            <a:ext cx="12740640" cy="6250940"/>
            <a:chOff x="12610" y="88813"/>
            <a:chExt cx="12740640" cy="6250940"/>
          </a:xfrm>
        </p:grpSpPr>
        <p:pic>
          <p:nvPicPr>
            <p:cNvPr id="8" name="object 8" descr="Iphone Cartoon png images | PNGEg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3593" y="3843275"/>
              <a:ext cx="4387874" cy="24962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100" y="1941525"/>
              <a:ext cx="12500731" cy="3508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10" y="88813"/>
              <a:ext cx="228777" cy="22877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625754" y="8390049"/>
            <a:ext cx="5753100" cy="969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3525"/>
              </a:lnSpc>
            </a:pPr>
            <a:r>
              <a:rPr sz="3100" i="1" spc="-10" dirty="0">
                <a:latin typeface="Arial"/>
                <a:cs typeface="Arial"/>
              </a:rPr>
              <a:t>#ScamAware</a:t>
            </a: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3100" i="1" spc="-10" dirty="0">
                <a:latin typeface="Arial"/>
                <a:cs typeface="Arial"/>
                <a:hlinkClick r:id="rId8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175" y="175425"/>
            <a:ext cx="12652375" cy="9375775"/>
            <a:chOff x="188175" y="175425"/>
            <a:chExt cx="12652375" cy="9375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501" y="8344751"/>
              <a:ext cx="2240394" cy="10796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5710" y="8255787"/>
              <a:ext cx="1729436" cy="1116643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Gaming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32868" y="2377347"/>
            <a:ext cx="8374380" cy="490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2135" algn="just">
              <a:lnSpc>
                <a:spcPct val="100000"/>
              </a:lnSpc>
              <a:spcBef>
                <a:spcPts val="100"/>
              </a:spcBef>
            </a:pPr>
            <a:r>
              <a:rPr sz="3200" spc="-270" dirty="0">
                <a:latin typeface="Arial"/>
                <a:cs typeface="Arial"/>
              </a:rPr>
              <a:t>Games</a:t>
            </a:r>
            <a:r>
              <a:rPr sz="3200" spc="45" dirty="0">
                <a:latin typeface="Arial"/>
                <a:cs typeface="Arial"/>
              </a:rPr>
              <a:t> </a:t>
            </a:r>
            <a:r>
              <a:rPr sz="3200" spc="-285" dirty="0">
                <a:latin typeface="Arial"/>
                <a:cs typeface="Arial"/>
              </a:rPr>
              <a:t>that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spc="-250" dirty="0">
                <a:latin typeface="Arial"/>
                <a:cs typeface="Arial"/>
              </a:rPr>
              <a:t>contain</a:t>
            </a:r>
            <a:r>
              <a:rPr sz="3200" spc="30" dirty="0">
                <a:latin typeface="Arial"/>
                <a:cs typeface="Arial"/>
              </a:rPr>
              <a:t> </a:t>
            </a:r>
            <a:r>
              <a:rPr sz="3200" spc="-250" dirty="0">
                <a:latin typeface="Arial"/>
                <a:cs typeface="Arial"/>
              </a:rPr>
              <a:t>virtual</a:t>
            </a:r>
            <a:r>
              <a:rPr sz="3200" spc="60" dirty="0">
                <a:latin typeface="Arial"/>
                <a:cs typeface="Arial"/>
              </a:rPr>
              <a:t> </a:t>
            </a:r>
            <a:r>
              <a:rPr sz="3200" spc="-270" dirty="0">
                <a:latin typeface="Arial"/>
                <a:cs typeface="Arial"/>
              </a:rPr>
              <a:t>money</a:t>
            </a:r>
            <a:r>
              <a:rPr sz="3200" spc="95" dirty="0">
                <a:latin typeface="Arial"/>
                <a:cs typeface="Arial"/>
              </a:rPr>
              <a:t> </a:t>
            </a:r>
            <a:r>
              <a:rPr sz="3200" spc="-285" dirty="0">
                <a:latin typeface="Arial"/>
                <a:cs typeface="Arial"/>
              </a:rPr>
              <a:t>such</a:t>
            </a:r>
            <a:r>
              <a:rPr sz="3200" spc="60" dirty="0">
                <a:latin typeface="Arial"/>
                <a:cs typeface="Arial"/>
              </a:rPr>
              <a:t> </a:t>
            </a:r>
            <a:r>
              <a:rPr sz="3200" spc="-409" dirty="0">
                <a:latin typeface="Arial"/>
                <a:cs typeface="Arial"/>
              </a:rPr>
              <a:t>as</a:t>
            </a:r>
            <a:r>
              <a:rPr sz="3200" spc="190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Fortnite </a:t>
            </a:r>
            <a:r>
              <a:rPr sz="3200" spc="-285" dirty="0">
                <a:latin typeface="Arial"/>
                <a:cs typeface="Arial"/>
              </a:rPr>
              <a:t>have</a:t>
            </a:r>
            <a:r>
              <a:rPr sz="3200" spc="60" dirty="0">
                <a:latin typeface="Arial"/>
                <a:cs typeface="Arial"/>
              </a:rPr>
              <a:t> </a:t>
            </a:r>
            <a:r>
              <a:rPr sz="3200" spc="-250" dirty="0">
                <a:latin typeface="Arial"/>
                <a:cs typeface="Arial"/>
              </a:rPr>
              <a:t>enabled</a:t>
            </a:r>
            <a:r>
              <a:rPr sz="3200" spc="30" dirty="0">
                <a:latin typeface="Arial"/>
                <a:cs typeface="Arial"/>
              </a:rPr>
              <a:t> </a:t>
            </a:r>
            <a:r>
              <a:rPr sz="3200" spc="-245" dirty="0">
                <a:latin typeface="Arial"/>
                <a:cs typeface="Arial"/>
              </a:rPr>
              <a:t>criminals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-420" dirty="0">
                <a:latin typeface="Arial"/>
                <a:cs typeface="Arial"/>
              </a:rPr>
              <a:t>to</a:t>
            </a:r>
            <a:r>
              <a:rPr sz="3200" spc="195" dirty="0">
                <a:latin typeface="Arial"/>
                <a:cs typeface="Arial"/>
              </a:rPr>
              <a:t> </a:t>
            </a:r>
            <a:r>
              <a:rPr sz="3200" spc="-285" dirty="0">
                <a:latin typeface="Arial"/>
                <a:cs typeface="Arial"/>
              </a:rPr>
              <a:t>take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270" dirty="0">
                <a:latin typeface="Arial"/>
                <a:cs typeface="Arial"/>
              </a:rPr>
              <a:t>money</a:t>
            </a:r>
            <a:r>
              <a:rPr sz="3200" spc="95" dirty="0">
                <a:latin typeface="Arial"/>
                <a:cs typeface="Arial"/>
              </a:rPr>
              <a:t> </a:t>
            </a:r>
            <a:r>
              <a:rPr sz="3200" spc="-285" dirty="0">
                <a:latin typeface="Arial"/>
                <a:cs typeface="Arial"/>
              </a:rPr>
              <a:t>from</a:t>
            </a:r>
            <a:r>
              <a:rPr sz="3200" spc="10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young </a:t>
            </a:r>
            <a:r>
              <a:rPr sz="3200" spc="-75" dirty="0">
                <a:latin typeface="Arial"/>
                <a:cs typeface="Arial"/>
              </a:rPr>
              <a:t>people.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3200">
              <a:latin typeface="Arial"/>
              <a:cs typeface="Arial"/>
            </a:endParaRPr>
          </a:p>
          <a:p>
            <a:pPr marL="12700" marR="25400">
              <a:lnSpc>
                <a:spcPct val="100000"/>
              </a:lnSpc>
            </a:pPr>
            <a:r>
              <a:rPr sz="3200" spc="-175" dirty="0">
                <a:latin typeface="Arial"/>
                <a:cs typeface="Arial"/>
              </a:rPr>
              <a:t>There</a:t>
            </a:r>
            <a:r>
              <a:rPr sz="3200" spc="-42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are</a:t>
            </a:r>
            <a:r>
              <a:rPr sz="3200" spc="-40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many</a:t>
            </a:r>
            <a:r>
              <a:rPr sz="3200" spc="-400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websites</a:t>
            </a:r>
            <a:r>
              <a:rPr sz="3200" spc="-42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that</a:t>
            </a:r>
            <a:r>
              <a:rPr sz="3200" spc="-40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are</a:t>
            </a:r>
            <a:r>
              <a:rPr sz="3200" spc="-400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offering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free</a:t>
            </a:r>
            <a:r>
              <a:rPr sz="3200" spc="-40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virtual </a:t>
            </a:r>
            <a:r>
              <a:rPr sz="3200" spc="-175" dirty="0">
                <a:latin typeface="Arial"/>
                <a:cs typeface="Arial"/>
              </a:rPr>
              <a:t>money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for</a:t>
            </a:r>
            <a:r>
              <a:rPr sz="3200" spc="-405" dirty="0">
                <a:latin typeface="Arial"/>
                <a:cs typeface="Arial"/>
              </a:rPr>
              <a:t> </a:t>
            </a:r>
            <a:r>
              <a:rPr sz="3200" spc="-195" dirty="0">
                <a:latin typeface="Arial"/>
                <a:cs typeface="Arial"/>
              </a:rPr>
              <a:t>different</a:t>
            </a:r>
            <a:r>
              <a:rPr sz="3200" spc="-434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games,</a:t>
            </a:r>
            <a:r>
              <a:rPr sz="3200" spc="-425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provided</a:t>
            </a:r>
            <a:r>
              <a:rPr sz="3200" spc="-434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you</a:t>
            </a:r>
            <a:r>
              <a:rPr sz="3200" spc="-409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pass</a:t>
            </a:r>
            <a:r>
              <a:rPr sz="3200" spc="-409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on</a:t>
            </a:r>
            <a:r>
              <a:rPr sz="3200" spc="-40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your </a:t>
            </a:r>
            <a:r>
              <a:rPr sz="3200" spc="-190" dirty="0">
                <a:latin typeface="Arial"/>
                <a:cs typeface="Arial"/>
              </a:rPr>
              <a:t>personal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details.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3200">
              <a:latin typeface="Arial"/>
              <a:cs typeface="Arial"/>
            </a:endParaRPr>
          </a:p>
          <a:p>
            <a:pPr marL="12700" marR="18415">
              <a:lnSpc>
                <a:spcPct val="100000"/>
              </a:lnSpc>
            </a:pPr>
            <a:r>
              <a:rPr sz="3200" spc="-165" dirty="0">
                <a:latin typeface="Arial"/>
                <a:cs typeface="Arial"/>
              </a:rPr>
              <a:t>This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could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result</a:t>
            </a:r>
            <a:r>
              <a:rPr sz="3200" spc="-42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in</a:t>
            </a:r>
            <a:r>
              <a:rPr sz="3200" spc="-405" dirty="0">
                <a:latin typeface="Arial"/>
                <a:cs typeface="Arial"/>
              </a:rPr>
              <a:t> </a:t>
            </a:r>
            <a:r>
              <a:rPr sz="3200" spc="-195" dirty="0">
                <a:latin typeface="Arial"/>
                <a:cs typeface="Arial"/>
              </a:rPr>
              <a:t>criminals</a:t>
            </a:r>
            <a:r>
              <a:rPr sz="3200" spc="-434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having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access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to</a:t>
            </a:r>
            <a:r>
              <a:rPr sz="3200" spc="-40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yours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or </a:t>
            </a:r>
            <a:r>
              <a:rPr sz="3200" spc="-155" dirty="0">
                <a:latin typeface="Arial"/>
                <a:cs typeface="Arial"/>
              </a:rPr>
              <a:t>your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parent’s</a:t>
            </a:r>
            <a:r>
              <a:rPr sz="3200" spc="-42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bank</a:t>
            </a:r>
            <a:r>
              <a:rPr sz="3200" spc="-409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accounts.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610" y="88813"/>
            <a:ext cx="12740640" cy="5461000"/>
            <a:chOff x="12610" y="88813"/>
            <a:chExt cx="12740640" cy="54610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534" y="2572543"/>
              <a:ext cx="3261365" cy="29768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100" y="1941525"/>
              <a:ext cx="12500731" cy="3508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10" y="88813"/>
              <a:ext cx="228777" cy="22877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625754" y="8390049"/>
            <a:ext cx="5753100" cy="969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3525"/>
              </a:lnSpc>
            </a:pPr>
            <a:r>
              <a:rPr sz="3100" i="1" spc="-10" dirty="0">
                <a:latin typeface="Arial"/>
                <a:cs typeface="Arial"/>
              </a:rPr>
              <a:t>#ScamAware</a:t>
            </a: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3100" i="1" spc="-10" dirty="0">
                <a:latin typeface="Arial"/>
                <a:cs typeface="Arial"/>
                <a:hlinkClick r:id="rId7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175" y="175425"/>
            <a:ext cx="12652375" cy="9375775"/>
            <a:chOff x="188175" y="175425"/>
            <a:chExt cx="12652375" cy="9375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501" y="8344751"/>
              <a:ext cx="2240394" cy="10796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5710" y="8255787"/>
              <a:ext cx="1729436" cy="1116643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Gaming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32868" y="2377347"/>
            <a:ext cx="7941309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2870">
              <a:lnSpc>
                <a:spcPct val="100000"/>
              </a:lnSpc>
              <a:spcBef>
                <a:spcPts val="100"/>
              </a:spcBef>
            </a:pPr>
            <a:r>
              <a:rPr sz="3200" spc="-120" dirty="0">
                <a:latin typeface="Arial"/>
                <a:cs typeface="Arial"/>
              </a:rPr>
              <a:t>As</a:t>
            </a:r>
            <a:r>
              <a:rPr sz="3200" spc="-409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games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are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being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turned</a:t>
            </a:r>
            <a:r>
              <a:rPr sz="3200" spc="-42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into</a:t>
            </a:r>
            <a:r>
              <a:rPr sz="3200" spc="-409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mobile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versions, </a:t>
            </a:r>
            <a:r>
              <a:rPr sz="3200" spc="-195" dirty="0">
                <a:latin typeface="Arial"/>
                <a:cs typeface="Arial"/>
              </a:rPr>
              <a:t>criminals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have</a:t>
            </a:r>
            <a:r>
              <a:rPr sz="3200" spc="-425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started</a:t>
            </a:r>
            <a:r>
              <a:rPr sz="3200" spc="-434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to</a:t>
            </a:r>
            <a:r>
              <a:rPr sz="3200" spc="-400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create</a:t>
            </a:r>
            <a:r>
              <a:rPr sz="3200" spc="-434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fake</a:t>
            </a:r>
            <a:r>
              <a:rPr sz="3200" spc="-425" dirty="0">
                <a:latin typeface="Arial"/>
                <a:cs typeface="Arial"/>
              </a:rPr>
              <a:t> </a:t>
            </a:r>
            <a:r>
              <a:rPr sz="3200" spc="-195" dirty="0">
                <a:latin typeface="Arial"/>
                <a:cs typeface="Arial"/>
              </a:rPr>
              <a:t>downloadable </a:t>
            </a:r>
            <a:r>
              <a:rPr sz="3200" spc="-190" dirty="0">
                <a:latin typeface="Arial"/>
                <a:cs typeface="Arial"/>
              </a:rPr>
              <a:t>versions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of</a:t>
            </a:r>
            <a:r>
              <a:rPr sz="3200" spc="-42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the</a:t>
            </a:r>
            <a:r>
              <a:rPr sz="3200" spc="-409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game.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3200">
              <a:latin typeface="Arial"/>
              <a:cs typeface="Arial"/>
            </a:endParaRPr>
          </a:p>
          <a:p>
            <a:pPr marL="12700" marR="18415">
              <a:lnSpc>
                <a:spcPct val="100000"/>
              </a:lnSpc>
            </a:pPr>
            <a:r>
              <a:rPr sz="3200" spc="-165" dirty="0">
                <a:latin typeface="Arial"/>
                <a:cs typeface="Arial"/>
              </a:rPr>
              <a:t>This</a:t>
            </a:r>
            <a:r>
              <a:rPr sz="3200" spc="-44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is</a:t>
            </a:r>
            <a:r>
              <a:rPr sz="3200" spc="-405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another</a:t>
            </a:r>
            <a:r>
              <a:rPr sz="3200" spc="-45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way</a:t>
            </a:r>
            <a:r>
              <a:rPr sz="3200" spc="-42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to</a:t>
            </a:r>
            <a:r>
              <a:rPr sz="3200" spc="-42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get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you</a:t>
            </a:r>
            <a:r>
              <a:rPr sz="3200" spc="-434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to</a:t>
            </a:r>
            <a:r>
              <a:rPr sz="3200" spc="-42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give</a:t>
            </a:r>
            <a:r>
              <a:rPr sz="3200" spc="-434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your</a:t>
            </a:r>
            <a:r>
              <a:rPr sz="3200" spc="-434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personal </a:t>
            </a:r>
            <a:r>
              <a:rPr sz="3200" spc="-165" dirty="0">
                <a:latin typeface="Arial"/>
                <a:cs typeface="Arial"/>
              </a:rPr>
              <a:t>data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to</a:t>
            </a:r>
            <a:r>
              <a:rPr sz="3200" spc="-409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criminals.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610" y="88813"/>
            <a:ext cx="12740640" cy="5461000"/>
            <a:chOff x="12610" y="88813"/>
            <a:chExt cx="12740640" cy="54610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534" y="2572543"/>
              <a:ext cx="3261365" cy="29768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100" y="1941525"/>
              <a:ext cx="12500731" cy="3508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10" y="88813"/>
              <a:ext cx="228777" cy="22877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625754" y="8390049"/>
            <a:ext cx="5753100" cy="969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3525"/>
              </a:lnSpc>
            </a:pPr>
            <a:r>
              <a:rPr sz="3100" i="1" spc="-10" dirty="0">
                <a:latin typeface="Arial"/>
                <a:cs typeface="Arial"/>
              </a:rPr>
              <a:t>#ScamAware</a:t>
            </a: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3100" i="1" spc="-10" dirty="0">
                <a:latin typeface="Arial"/>
                <a:cs typeface="Arial"/>
                <a:hlinkClick r:id="rId7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5425"/>
            <a:ext cx="12840970" cy="9375775"/>
            <a:chOff x="0" y="175425"/>
            <a:chExt cx="12840970" cy="9375775"/>
          </a:xfrm>
        </p:grpSpPr>
        <p:sp>
          <p:nvSpPr>
            <p:cNvPr id="3" name="object 3"/>
            <p:cNvSpPr/>
            <p:nvPr/>
          </p:nvSpPr>
          <p:spPr>
            <a:xfrm>
              <a:off x="216750" y="204000"/>
              <a:ext cx="12595225" cy="9318625"/>
            </a:xfrm>
            <a:custGeom>
              <a:avLst/>
              <a:gdLst/>
              <a:ahLst/>
              <a:cxnLst/>
              <a:rect l="l" t="t" r="r" b="b"/>
              <a:pathLst>
                <a:path w="12595225" h="9318625">
                  <a:moveTo>
                    <a:pt x="0" y="0"/>
                  </a:moveTo>
                  <a:lnTo>
                    <a:pt x="12595199" y="0"/>
                  </a:lnTo>
                  <a:lnTo>
                    <a:pt x="12595199" y="9318396"/>
                  </a:lnTo>
                  <a:lnTo>
                    <a:pt x="0" y="9318396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750" y="7867903"/>
              <a:ext cx="12571310" cy="2678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97181"/>
              <a:ext cx="10488168" cy="38557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430780"/>
              <a:ext cx="10157459" cy="38557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564380"/>
              <a:ext cx="7495031" cy="3855719"/>
            </a:xfrm>
            <a:prstGeom prst="rect">
              <a:avLst/>
            </a:prstGeom>
          </p:spPr>
        </p:pic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676484" y="787498"/>
            <a:ext cx="8164195" cy="6426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0" spc="100" dirty="0">
                <a:solidFill>
                  <a:srgbClr val="006680"/>
                </a:solidFill>
              </a:rPr>
              <a:t>Let</a:t>
            </a:r>
            <a:r>
              <a:rPr sz="14000" spc="-420" dirty="0">
                <a:solidFill>
                  <a:srgbClr val="006680"/>
                </a:solidFill>
              </a:rPr>
              <a:t>’</a:t>
            </a:r>
            <a:r>
              <a:rPr sz="14000" spc="100" dirty="0">
                <a:solidFill>
                  <a:srgbClr val="006680"/>
                </a:solidFill>
              </a:rPr>
              <a:t>s</a:t>
            </a:r>
            <a:r>
              <a:rPr sz="14000" spc="-515" dirty="0">
                <a:solidFill>
                  <a:srgbClr val="006680"/>
                </a:solidFill>
              </a:rPr>
              <a:t> </a:t>
            </a:r>
            <a:r>
              <a:rPr sz="14000" spc="-10" dirty="0">
                <a:solidFill>
                  <a:srgbClr val="006680"/>
                </a:solidFill>
              </a:rPr>
              <a:t>talk. </a:t>
            </a:r>
            <a:r>
              <a:rPr sz="14000" dirty="0">
                <a:solidFill>
                  <a:srgbClr val="006680"/>
                </a:solidFill>
              </a:rPr>
              <a:t>What</a:t>
            </a:r>
            <a:r>
              <a:rPr sz="14000" spc="-30" dirty="0">
                <a:solidFill>
                  <a:srgbClr val="006680"/>
                </a:solidFill>
              </a:rPr>
              <a:t> </a:t>
            </a:r>
            <a:r>
              <a:rPr sz="14000" dirty="0">
                <a:solidFill>
                  <a:srgbClr val="006680"/>
                </a:solidFill>
              </a:rPr>
              <a:t>is</a:t>
            </a:r>
            <a:r>
              <a:rPr sz="14000" spc="-15" dirty="0">
                <a:solidFill>
                  <a:srgbClr val="006680"/>
                </a:solidFill>
              </a:rPr>
              <a:t> </a:t>
            </a:r>
            <a:r>
              <a:rPr sz="14000" spc="-50" dirty="0">
                <a:solidFill>
                  <a:srgbClr val="006680"/>
                </a:solidFill>
              </a:rPr>
              <a:t>a </a:t>
            </a:r>
            <a:r>
              <a:rPr sz="14000" spc="-10" dirty="0">
                <a:solidFill>
                  <a:srgbClr val="006680"/>
                </a:solidFill>
              </a:rPr>
              <a:t>scam?</a:t>
            </a:r>
            <a:endParaRPr sz="14000"/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610" y="88813"/>
            <a:ext cx="228777" cy="22877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979322" y="8371331"/>
            <a:ext cx="5072380" cy="974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54"/>
              </a:lnSpc>
            </a:pPr>
            <a:r>
              <a:rPr sz="3100" i="1" spc="-80" dirty="0">
                <a:latin typeface="Arial"/>
                <a:cs typeface="Arial"/>
              </a:rPr>
              <a:t>#ScamAware</a:t>
            </a: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3100" i="1" spc="-190" dirty="0">
                <a:latin typeface="Arial"/>
                <a:cs typeface="Arial"/>
                <a:hlinkClick r:id="rId8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175" y="175425"/>
            <a:ext cx="12652375" cy="9375775"/>
            <a:chOff x="188175" y="175425"/>
            <a:chExt cx="12652375" cy="9375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501" y="8344751"/>
              <a:ext cx="2240394" cy="10796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5710" y="8255787"/>
              <a:ext cx="1729436" cy="1116643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654839" y="736544"/>
            <a:ext cx="8438361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10" dirty="0"/>
              <a:t>Financial Exploitation</a:t>
            </a:r>
            <a:endParaRPr spc="-10" dirty="0"/>
          </a:p>
        </p:txBody>
      </p:sp>
      <p:grpSp>
        <p:nvGrpSpPr>
          <p:cNvPr id="7" name="object 7"/>
          <p:cNvGrpSpPr/>
          <p:nvPr/>
        </p:nvGrpSpPr>
        <p:grpSpPr>
          <a:xfrm>
            <a:off x="12610" y="88813"/>
            <a:ext cx="12740221" cy="2203524"/>
            <a:chOff x="12610" y="88813"/>
            <a:chExt cx="12740221" cy="2203524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100" y="1941525"/>
              <a:ext cx="12500731" cy="3508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10" y="88813"/>
              <a:ext cx="228777" cy="22877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625754" y="8390049"/>
            <a:ext cx="5753100" cy="969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3525"/>
              </a:lnSpc>
            </a:pPr>
            <a:r>
              <a:rPr sz="3100" i="1" spc="-10" dirty="0">
                <a:latin typeface="Arial"/>
                <a:cs typeface="Arial"/>
              </a:rPr>
              <a:t>#ScamAware</a:t>
            </a: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3100" i="1" spc="-10" dirty="0">
                <a:latin typeface="Arial"/>
                <a:cs typeface="Arial"/>
                <a:hlinkClick r:id="rId6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D1E8E7-52D9-9469-A3A2-7074B6E88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4819" y="3889845"/>
            <a:ext cx="8532495" cy="1969770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b="1" dirty="0"/>
              <a:t>Financial exploitation is abuse.</a:t>
            </a:r>
            <a:r>
              <a:rPr lang="en-GB" dirty="0"/>
              <a:t> It can take many forms, using different types of money including crypto. It might seem harmless, but is often linked to fraud, and it can be dangerous.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BB6ADE-A70D-3452-0250-2D985E8C0756}"/>
              </a:ext>
            </a:extLst>
          </p:cNvPr>
          <p:cNvSpPr txBox="1">
            <a:spLocks/>
          </p:cNvSpPr>
          <p:nvPr/>
        </p:nvSpPr>
        <p:spPr>
          <a:xfrm>
            <a:off x="946149" y="751876"/>
            <a:ext cx="8562495" cy="8771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sz="57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Financial Exploitation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1587DA-A6C6-7FD4-F312-550D29DA6D83}"/>
              </a:ext>
            </a:extLst>
          </p:cNvPr>
          <p:cNvSpPr txBox="1">
            <a:spLocks/>
          </p:cNvSpPr>
          <p:nvPr/>
        </p:nvSpPr>
        <p:spPr>
          <a:xfrm>
            <a:off x="2239158" y="2479561"/>
            <a:ext cx="8532495" cy="590931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>
              <a:defRPr sz="32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Young people are being encouraged or forced to: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 a bank account for some else to use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Accept money (from crime) into their account to transfer to someone else (money laundering)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Let someone else use the bank card to buy things which they plan to fraudulently return (a type of fraud).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object 3" descr="A red and blue text on a white background&#10;&#10;AI-generated content may be incorrect.">
            <a:extLst>
              <a:ext uri="{FF2B5EF4-FFF2-40B4-BE49-F238E27FC236}">
                <a16:creationId xmlns:a16="http://schemas.microsoft.com/office/drawing/2014/main" id="{05DEEC5B-6CA6-7973-243D-DC89C8CD0E7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501" y="8344751"/>
            <a:ext cx="2240394" cy="1079637"/>
          </a:xfrm>
          <a:prstGeom prst="rect">
            <a:avLst/>
          </a:prstGeom>
        </p:spPr>
      </p:pic>
      <p:sp>
        <p:nvSpPr>
          <p:cNvPr id="13" name="object 12">
            <a:extLst>
              <a:ext uri="{FF2B5EF4-FFF2-40B4-BE49-F238E27FC236}">
                <a16:creationId xmlns:a16="http://schemas.microsoft.com/office/drawing/2014/main" id="{493EEAD5-89E5-F219-CDA4-176A03970374}"/>
              </a:ext>
            </a:extLst>
          </p:cNvPr>
          <p:cNvSpPr txBox="1"/>
          <p:nvPr/>
        </p:nvSpPr>
        <p:spPr>
          <a:xfrm>
            <a:off x="3625754" y="8390049"/>
            <a:ext cx="5753100" cy="969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ts val="35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1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#ScamAware</a:t>
            </a:r>
            <a:endParaRPr kumimoji="0" sz="3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1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www.friendsagainstscams.org.uk</a:t>
            </a:r>
            <a:endParaRPr kumimoji="0" sz="3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5" name="object 4" descr="A close up of a sign&#10;&#10;AI-generated content may be incorrect.">
            <a:extLst>
              <a:ext uri="{FF2B5EF4-FFF2-40B4-BE49-F238E27FC236}">
                <a16:creationId xmlns:a16="http://schemas.microsoft.com/office/drawing/2014/main" id="{D0383128-C670-E97E-0F09-1D77427F353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45710" y="8255787"/>
            <a:ext cx="1729436" cy="1116643"/>
          </a:xfrm>
          <a:prstGeom prst="rect">
            <a:avLst/>
          </a:prstGeom>
        </p:spPr>
      </p:pic>
      <p:pic>
        <p:nvPicPr>
          <p:cNvPr id="2" name="object 8">
            <a:extLst>
              <a:ext uri="{FF2B5EF4-FFF2-40B4-BE49-F238E27FC236}">
                <a16:creationId xmlns:a16="http://schemas.microsoft.com/office/drawing/2014/main" id="{B0CD166C-7C28-4317-080D-EC5BEF8CE34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2100" y="1941525"/>
            <a:ext cx="12500731" cy="3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75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276F1-99EE-F4EC-0595-EC8489AD7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8A4920D-8823-9906-2CCF-2129FE1A2E62}"/>
              </a:ext>
            </a:extLst>
          </p:cNvPr>
          <p:cNvSpPr txBox="1">
            <a:spLocks/>
          </p:cNvSpPr>
          <p:nvPr/>
        </p:nvSpPr>
        <p:spPr>
          <a:xfrm>
            <a:off x="946149" y="751876"/>
            <a:ext cx="8562495" cy="8771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sz="57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Financial Exploitation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F2BD067-42F1-1F41-9543-BDAD8D2215B8}"/>
              </a:ext>
            </a:extLst>
          </p:cNvPr>
          <p:cNvSpPr txBox="1">
            <a:spLocks/>
          </p:cNvSpPr>
          <p:nvPr/>
        </p:nvSpPr>
        <p:spPr>
          <a:xfrm>
            <a:off x="3081503" y="3062395"/>
            <a:ext cx="8532495" cy="49244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>
              <a:defRPr sz="32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People can be approached: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Using messages or fake job adverts online, including apps, social media, and gaming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cashpoints or in places like school, college or university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by family, friends, boyfriends, girlfriends or partners.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object 3" descr="A red and blue text on a white background&#10;&#10;AI-generated content may be incorrect.">
            <a:extLst>
              <a:ext uri="{FF2B5EF4-FFF2-40B4-BE49-F238E27FC236}">
                <a16:creationId xmlns:a16="http://schemas.microsoft.com/office/drawing/2014/main" id="{24A7BD37-AD61-283E-06A8-1C1CECFF2D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501" y="8344751"/>
            <a:ext cx="2240394" cy="1079637"/>
          </a:xfrm>
          <a:prstGeom prst="rect">
            <a:avLst/>
          </a:prstGeom>
        </p:spPr>
      </p:pic>
      <p:sp>
        <p:nvSpPr>
          <p:cNvPr id="9" name="object 12">
            <a:extLst>
              <a:ext uri="{FF2B5EF4-FFF2-40B4-BE49-F238E27FC236}">
                <a16:creationId xmlns:a16="http://schemas.microsoft.com/office/drawing/2014/main" id="{8746577B-9756-1D0F-464E-CBC085A82C1A}"/>
              </a:ext>
            </a:extLst>
          </p:cNvPr>
          <p:cNvSpPr txBox="1"/>
          <p:nvPr/>
        </p:nvSpPr>
        <p:spPr>
          <a:xfrm>
            <a:off x="3625754" y="8390049"/>
            <a:ext cx="5753100" cy="969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ts val="35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1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#ScamAware</a:t>
            </a:r>
            <a:endParaRPr kumimoji="0" sz="3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1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www.friendsagainstscams.org.uk</a:t>
            </a:r>
            <a:endParaRPr kumimoji="0" sz="3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1" name="object 4" descr="A close up of a sign&#10;&#10;AI-generated content may be incorrect.">
            <a:extLst>
              <a:ext uri="{FF2B5EF4-FFF2-40B4-BE49-F238E27FC236}">
                <a16:creationId xmlns:a16="http://schemas.microsoft.com/office/drawing/2014/main" id="{4F33781D-8D74-D20A-5340-F642EA0B166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45710" y="8255787"/>
            <a:ext cx="1729436" cy="1116643"/>
          </a:xfrm>
          <a:prstGeom prst="rect">
            <a:avLst/>
          </a:prstGeom>
        </p:spPr>
      </p:pic>
      <p:pic>
        <p:nvPicPr>
          <p:cNvPr id="2" name="object 8">
            <a:extLst>
              <a:ext uri="{FF2B5EF4-FFF2-40B4-BE49-F238E27FC236}">
                <a16:creationId xmlns:a16="http://schemas.microsoft.com/office/drawing/2014/main" id="{CF960E70-2903-B589-D172-747C2A5F1C7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2100" y="1941525"/>
            <a:ext cx="12500731" cy="3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17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23056" y="3564826"/>
            <a:ext cx="5651500" cy="3802379"/>
            <a:chOff x="1523056" y="3564826"/>
            <a:chExt cx="5651500" cy="380237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2150" y="3564826"/>
              <a:ext cx="344220" cy="37975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5040" y="3884625"/>
              <a:ext cx="344220" cy="34777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37929" y="4204411"/>
              <a:ext cx="344220" cy="31579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0819" y="4524209"/>
              <a:ext cx="344220" cy="28381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63708" y="4844008"/>
              <a:ext cx="344220" cy="25183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76598" y="5163794"/>
              <a:ext cx="344220" cy="219857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89487" y="5483593"/>
              <a:ext cx="344220" cy="18787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02377" y="5803379"/>
              <a:ext cx="344220" cy="15589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5253" y="6123178"/>
              <a:ext cx="344220" cy="123920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28143" y="6442964"/>
              <a:ext cx="344220" cy="9194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41032" y="6762762"/>
              <a:ext cx="344220" cy="59961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27818" y="7362376"/>
              <a:ext cx="5641975" cy="0"/>
            </a:xfrm>
            <a:custGeom>
              <a:avLst/>
              <a:gdLst/>
              <a:ahLst/>
              <a:cxnLst/>
              <a:rect l="l" t="t" r="r" b="b"/>
              <a:pathLst>
                <a:path w="5641975">
                  <a:moveTo>
                    <a:pt x="0" y="0"/>
                  </a:moveTo>
                  <a:lnTo>
                    <a:pt x="56417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52842" y="3224535"/>
            <a:ext cx="6170930" cy="446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53100" algn="r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100%</a:t>
            </a:r>
            <a:endParaRPr sz="1400" dirty="0">
              <a:latin typeface="Calibri"/>
              <a:cs typeface="Calibri"/>
            </a:endParaRPr>
          </a:p>
          <a:p>
            <a:pPr marR="5753100" algn="r">
              <a:lnSpc>
                <a:spcPct val="100000"/>
              </a:lnSpc>
              <a:spcBef>
                <a:spcPts val="1470"/>
              </a:spcBef>
            </a:pP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90%</a:t>
            </a:r>
            <a:endParaRPr sz="1400" dirty="0">
              <a:latin typeface="Calibri"/>
              <a:cs typeface="Calibri"/>
            </a:endParaRPr>
          </a:p>
          <a:p>
            <a:pPr marR="5753100" algn="r">
              <a:lnSpc>
                <a:spcPct val="100000"/>
              </a:lnSpc>
              <a:spcBef>
                <a:spcPts val="1470"/>
              </a:spcBef>
            </a:pP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80%</a:t>
            </a:r>
            <a:endParaRPr sz="1400" dirty="0">
              <a:latin typeface="Calibri"/>
              <a:cs typeface="Calibri"/>
            </a:endParaRPr>
          </a:p>
          <a:p>
            <a:pPr marR="5753100" algn="r">
              <a:lnSpc>
                <a:spcPct val="100000"/>
              </a:lnSpc>
              <a:spcBef>
                <a:spcPts val="1465"/>
              </a:spcBef>
            </a:pP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70%</a:t>
            </a:r>
            <a:endParaRPr sz="1400" dirty="0">
              <a:latin typeface="Calibri"/>
              <a:cs typeface="Calibri"/>
            </a:endParaRPr>
          </a:p>
          <a:p>
            <a:pPr marR="5753100" algn="r">
              <a:lnSpc>
                <a:spcPct val="100000"/>
              </a:lnSpc>
              <a:spcBef>
                <a:spcPts val="1470"/>
              </a:spcBef>
            </a:pP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60%</a:t>
            </a:r>
            <a:endParaRPr sz="1400" dirty="0">
              <a:latin typeface="Calibri"/>
              <a:cs typeface="Calibri"/>
            </a:endParaRPr>
          </a:p>
          <a:p>
            <a:pPr marR="5753100" algn="r">
              <a:lnSpc>
                <a:spcPct val="100000"/>
              </a:lnSpc>
              <a:spcBef>
                <a:spcPts val="1465"/>
              </a:spcBef>
            </a:pP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50%</a:t>
            </a:r>
            <a:endParaRPr sz="1400" dirty="0">
              <a:latin typeface="Calibri"/>
              <a:cs typeface="Calibri"/>
            </a:endParaRPr>
          </a:p>
          <a:p>
            <a:pPr marR="5753100" algn="r">
              <a:lnSpc>
                <a:spcPct val="100000"/>
              </a:lnSpc>
              <a:spcBef>
                <a:spcPts val="1470"/>
              </a:spcBef>
            </a:pP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40%</a:t>
            </a:r>
            <a:endParaRPr sz="1400" dirty="0">
              <a:latin typeface="Calibri"/>
              <a:cs typeface="Calibri"/>
            </a:endParaRPr>
          </a:p>
          <a:p>
            <a:pPr marR="5753100" algn="r">
              <a:lnSpc>
                <a:spcPct val="100000"/>
              </a:lnSpc>
              <a:spcBef>
                <a:spcPts val="1465"/>
              </a:spcBef>
            </a:pP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30%</a:t>
            </a:r>
            <a:endParaRPr sz="1400" dirty="0">
              <a:latin typeface="Calibri"/>
              <a:cs typeface="Calibri"/>
            </a:endParaRPr>
          </a:p>
          <a:p>
            <a:pPr marR="5753100" algn="r">
              <a:lnSpc>
                <a:spcPct val="100000"/>
              </a:lnSpc>
              <a:spcBef>
                <a:spcPts val="1470"/>
              </a:spcBef>
            </a:pP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20%</a:t>
            </a:r>
            <a:endParaRPr sz="1400" dirty="0">
              <a:latin typeface="Calibri"/>
              <a:cs typeface="Calibri"/>
            </a:endParaRPr>
          </a:p>
          <a:p>
            <a:pPr marR="5753100" algn="r">
              <a:lnSpc>
                <a:spcPct val="100000"/>
              </a:lnSpc>
              <a:spcBef>
                <a:spcPts val="1465"/>
              </a:spcBef>
            </a:pP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10%</a:t>
            </a:r>
            <a:endParaRPr sz="1400" dirty="0">
              <a:latin typeface="Calibri"/>
              <a:cs typeface="Calibri"/>
            </a:endParaRPr>
          </a:p>
          <a:p>
            <a:pPr marL="192405">
              <a:lnSpc>
                <a:spcPct val="100000"/>
              </a:lnSpc>
              <a:spcBef>
                <a:spcPts val="1470"/>
              </a:spcBef>
            </a:pP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400" dirty="0">
              <a:latin typeface="Calibri"/>
              <a:cs typeface="Calibri"/>
            </a:endParaRPr>
          </a:p>
          <a:p>
            <a:pPr marL="722630">
              <a:lnSpc>
                <a:spcPct val="100000"/>
              </a:lnSpc>
              <a:spcBef>
                <a:spcPts val="140"/>
              </a:spcBef>
              <a:tabLst>
                <a:tab pos="1190625" algn="l"/>
                <a:tab pos="1703070" algn="l"/>
                <a:tab pos="2216150" algn="l"/>
                <a:tab pos="2728595" algn="l"/>
                <a:tab pos="3241675" algn="l"/>
                <a:tab pos="3754754" algn="l"/>
                <a:tab pos="4267200" algn="l"/>
                <a:tab pos="4780280" algn="l"/>
                <a:tab pos="5292725" algn="l"/>
                <a:tab pos="5760720" algn="l"/>
              </a:tabLst>
            </a:pP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10%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20%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30%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40%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50%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60%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70%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80%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90%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100%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3533" y="3390705"/>
            <a:ext cx="330200" cy="42024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more</a:t>
            </a:r>
            <a:r>
              <a:rPr sz="24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you</a:t>
            </a:r>
            <a:r>
              <a:rPr sz="2400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know</a:t>
            </a:r>
            <a:r>
              <a:rPr sz="24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about</a:t>
            </a:r>
            <a:r>
              <a:rPr sz="24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money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04525" y="7702439"/>
            <a:ext cx="3888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73437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E73437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73437"/>
                </a:solidFill>
                <a:latin typeface="Calibri"/>
                <a:cs typeface="Calibri"/>
              </a:rPr>
              <a:t>chances</a:t>
            </a:r>
            <a:r>
              <a:rPr sz="2400" spc="-45" dirty="0">
                <a:solidFill>
                  <a:srgbClr val="E73437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73437"/>
                </a:solidFill>
                <a:latin typeface="Calibri"/>
                <a:cs typeface="Calibri"/>
              </a:rPr>
              <a:t>of</a:t>
            </a:r>
            <a:r>
              <a:rPr sz="2400" spc="-20" dirty="0">
                <a:solidFill>
                  <a:srgbClr val="E73437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73437"/>
                </a:solidFill>
                <a:latin typeface="Calibri"/>
                <a:cs typeface="Calibri"/>
              </a:rPr>
              <a:t>being</a:t>
            </a:r>
            <a:r>
              <a:rPr sz="2400" spc="-30" dirty="0">
                <a:solidFill>
                  <a:srgbClr val="E7343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E73437"/>
                </a:solidFill>
                <a:latin typeface="Calibri"/>
                <a:cs typeface="Calibri"/>
              </a:rPr>
              <a:t>scammed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01261" y="2824637"/>
            <a:ext cx="45275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8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chances</a:t>
            </a:r>
            <a:r>
              <a:rPr sz="28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28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being</a:t>
            </a:r>
            <a:r>
              <a:rPr sz="28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sz="2800" spc="-10" dirty="0">
                <a:solidFill>
                  <a:schemeClr val="tx1"/>
                </a:solidFill>
                <a:latin typeface="Calibri"/>
                <a:cs typeface="Calibri"/>
              </a:rPr>
              <a:t>a victim: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38824" y="2941426"/>
            <a:ext cx="4615180" cy="5034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 marR="88900" algn="l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It is never too young to start learning how to be sensible and safe with your money.</a:t>
            </a:r>
          </a:p>
          <a:p>
            <a:pPr marL="12700" marR="210820" algn="l">
              <a:lnSpc>
                <a:spcPct val="100000"/>
              </a:lnSpc>
              <a:spcBef>
                <a:spcPts val="2290"/>
              </a:spcBef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Research tells us that the less you know about money matters, the more chance you have of being scammed</a:t>
            </a:r>
          </a:p>
          <a:p>
            <a:pPr marL="12700" marR="5080" algn="l">
              <a:lnSpc>
                <a:spcPct val="100000"/>
              </a:lnSpc>
              <a:spcBef>
                <a:spcPts val="2320"/>
              </a:spcBef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Speak to people you trust about your money and how it works. Bank accounts, bank cards, savings, subscriptions and so much more…</a:t>
            </a:r>
          </a:p>
        </p:txBody>
      </p: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610" y="88813"/>
            <a:ext cx="228777" cy="228777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979322" y="8371193"/>
            <a:ext cx="5072380" cy="974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54"/>
              </a:lnSpc>
            </a:pPr>
            <a:r>
              <a:rPr sz="3100" i="1" spc="-80" dirty="0">
                <a:latin typeface="Arial"/>
                <a:cs typeface="Arial"/>
              </a:rPr>
              <a:t>#ScamAware</a:t>
            </a: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3100" i="1" spc="-190" dirty="0">
                <a:latin typeface="Arial"/>
                <a:cs typeface="Arial"/>
                <a:hlinkClick r:id="rId15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8D331F0-CB36-5A54-45C2-0E1DD8CA3301}"/>
              </a:ext>
            </a:extLst>
          </p:cNvPr>
          <p:cNvSpPr txBox="1">
            <a:spLocks/>
          </p:cNvSpPr>
          <p:nvPr/>
        </p:nvSpPr>
        <p:spPr>
          <a:xfrm>
            <a:off x="946149" y="751876"/>
            <a:ext cx="9975851" cy="87716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sz="57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Level Up </a:t>
            </a:r>
            <a:r>
              <a:rPr lang="en-GB" dirty="0">
                <a:solidFill>
                  <a:prstClr val="black"/>
                </a:solidFill>
              </a:rPr>
              <a:t>Y</a:t>
            </a:r>
            <a:r>
              <a:rPr kumimoji="0" lang="en-GB" sz="5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our Money Game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10" y="88813"/>
            <a:ext cx="12828270" cy="9462770"/>
            <a:chOff x="12610" y="88813"/>
            <a:chExt cx="12828270" cy="9462770"/>
          </a:xfrm>
        </p:grpSpPr>
        <p:sp>
          <p:nvSpPr>
            <p:cNvPr id="3" name="object 3"/>
            <p:cNvSpPr/>
            <p:nvPr/>
          </p:nvSpPr>
          <p:spPr>
            <a:xfrm>
              <a:off x="4334941" y="7867903"/>
              <a:ext cx="8477250" cy="260350"/>
            </a:xfrm>
            <a:custGeom>
              <a:avLst/>
              <a:gdLst/>
              <a:ahLst/>
              <a:cxnLst/>
              <a:rect l="l" t="t" r="r" b="b"/>
              <a:pathLst>
                <a:path w="8477250" h="260350">
                  <a:moveTo>
                    <a:pt x="0" y="260096"/>
                  </a:moveTo>
                  <a:lnTo>
                    <a:pt x="8477008" y="260096"/>
                  </a:lnTo>
                  <a:lnTo>
                    <a:pt x="8477008" y="0"/>
                  </a:lnTo>
                  <a:lnTo>
                    <a:pt x="0" y="0"/>
                  </a:lnTo>
                  <a:lnTo>
                    <a:pt x="0" y="260096"/>
                  </a:lnTo>
                  <a:close/>
                </a:path>
              </a:pathLst>
            </a:custGeom>
            <a:solidFill>
              <a:srgbClr val="E73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1870" y="7867903"/>
              <a:ext cx="12270105" cy="260350"/>
            </a:xfrm>
            <a:custGeom>
              <a:avLst/>
              <a:gdLst/>
              <a:ahLst/>
              <a:cxnLst/>
              <a:rect l="l" t="t" r="r" b="b"/>
              <a:pathLst>
                <a:path w="12270105" h="260350">
                  <a:moveTo>
                    <a:pt x="0" y="0"/>
                  </a:moveTo>
                  <a:lnTo>
                    <a:pt x="12270079" y="0"/>
                  </a:lnTo>
                  <a:lnTo>
                    <a:pt x="12270079" y="260096"/>
                  </a:lnTo>
                  <a:lnTo>
                    <a:pt x="0" y="2600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E734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6750" y="7867903"/>
              <a:ext cx="4118610" cy="260350"/>
            </a:xfrm>
            <a:custGeom>
              <a:avLst/>
              <a:gdLst/>
              <a:ahLst/>
              <a:cxnLst/>
              <a:rect l="l" t="t" r="r" b="b"/>
              <a:pathLst>
                <a:path w="4118610" h="260350">
                  <a:moveTo>
                    <a:pt x="4118190" y="0"/>
                  </a:moveTo>
                  <a:lnTo>
                    <a:pt x="0" y="0"/>
                  </a:lnTo>
                  <a:lnTo>
                    <a:pt x="0" y="260096"/>
                  </a:lnTo>
                  <a:lnTo>
                    <a:pt x="4118190" y="260096"/>
                  </a:lnTo>
                  <a:lnTo>
                    <a:pt x="4118190" y="0"/>
                  </a:lnTo>
                  <a:close/>
                </a:path>
              </a:pathLst>
            </a:custGeom>
            <a:solidFill>
              <a:srgbClr val="006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6750" y="7867903"/>
              <a:ext cx="4118610" cy="260350"/>
            </a:xfrm>
            <a:custGeom>
              <a:avLst/>
              <a:gdLst/>
              <a:ahLst/>
              <a:cxnLst/>
              <a:rect l="l" t="t" r="r" b="b"/>
              <a:pathLst>
                <a:path w="4118610" h="260350">
                  <a:moveTo>
                    <a:pt x="0" y="0"/>
                  </a:moveTo>
                  <a:lnTo>
                    <a:pt x="4118190" y="0"/>
                  </a:lnTo>
                  <a:lnTo>
                    <a:pt x="4118190" y="260096"/>
                  </a:lnTo>
                  <a:lnTo>
                    <a:pt x="0" y="2600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66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750" y="204000"/>
              <a:ext cx="12595225" cy="9318625"/>
            </a:xfrm>
            <a:custGeom>
              <a:avLst/>
              <a:gdLst/>
              <a:ahLst/>
              <a:cxnLst/>
              <a:rect l="l" t="t" r="r" b="b"/>
              <a:pathLst>
                <a:path w="12595225" h="9318625">
                  <a:moveTo>
                    <a:pt x="0" y="0"/>
                  </a:moveTo>
                  <a:lnTo>
                    <a:pt x="12595199" y="0"/>
                  </a:lnTo>
                  <a:lnTo>
                    <a:pt x="12595199" y="9318396"/>
                  </a:lnTo>
                  <a:lnTo>
                    <a:pt x="0" y="9318396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 descr="A person looking at a phone  AI-generated content may be incorrect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991" y="196280"/>
              <a:ext cx="6301331" cy="7704855"/>
            </a:xfrm>
            <a:prstGeom prst="rect">
              <a:avLst/>
            </a:prstGeom>
          </p:spPr>
        </p:pic>
        <p:pic>
          <p:nvPicPr>
            <p:cNvPr id="9" name="object 9" descr="A person holding a phone  AI-generated content may be incorrect.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3858" y="196280"/>
              <a:ext cx="6294343" cy="77048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705" y="7821040"/>
              <a:ext cx="12500203" cy="3468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10" y="88813"/>
              <a:ext cx="228777" cy="22877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625754" y="8390087"/>
            <a:ext cx="5753100" cy="969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3525"/>
              </a:lnSpc>
            </a:pPr>
            <a:r>
              <a:rPr sz="3100" i="1" spc="-10" dirty="0">
                <a:latin typeface="Arial"/>
                <a:cs typeface="Arial"/>
              </a:rPr>
              <a:t>#ScamAware</a:t>
            </a: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3100" i="1" spc="-10" dirty="0">
                <a:latin typeface="Arial"/>
                <a:cs typeface="Arial"/>
                <a:hlinkClick r:id="rId7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5425"/>
            <a:ext cx="12840970" cy="9375775"/>
            <a:chOff x="0" y="175425"/>
            <a:chExt cx="12840970" cy="9375775"/>
          </a:xfrm>
        </p:grpSpPr>
        <p:sp>
          <p:nvSpPr>
            <p:cNvPr id="3" name="object 3"/>
            <p:cNvSpPr/>
            <p:nvPr/>
          </p:nvSpPr>
          <p:spPr>
            <a:xfrm>
              <a:off x="216750" y="204000"/>
              <a:ext cx="12595225" cy="9318625"/>
            </a:xfrm>
            <a:custGeom>
              <a:avLst/>
              <a:gdLst/>
              <a:ahLst/>
              <a:cxnLst/>
              <a:rect l="l" t="t" r="r" b="b"/>
              <a:pathLst>
                <a:path w="12595225" h="9318625">
                  <a:moveTo>
                    <a:pt x="0" y="0"/>
                  </a:moveTo>
                  <a:lnTo>
                    <a:pt x="12595199" y="0"/>
                  </a:lnTo>
                  <a:lnTo>
                    <a:pt x="12595199" y="9318396"/>
                  </a:lnTo>
                  <a:lnTo>
                    <a:pt x="0" y="9318396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750" y="7867903"/>
              <a:ext cx="12571310" cy="2678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421892"/>
              <a:ext cx="11618976" cy="27111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915411"/>
              <a:ext cx="8990075" cy="27111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9019" y="2915411"/>
              <a:ext cx="3043426" cy="27111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408932"/>
              <a:ext cx="5183123" cy="27111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92067" y="4408932"/>
              <a:ext cx="2351531" cy="2711195"/>
            </a:xfrm>
            <a:prstGeom prst="rect">
              <a:avLst/>
            </a:prstGeom>
          </p:spPr>
        </p:pic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676484" y="1762858"/>
            <a:ext cx="9786620" cy="450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800" dirty="0">
                <a:solidFill>
                  <a:srgbClr val="006680"/>
                </a:solidFill>
              </a:rPr>
              <a:t>Have</a:t>
            </a:r>
            <a:r>
              <a:rPr sz="9800" spc="-5" dirty="0">
                <a:solidFill>
                  <a:srgbClr val="006680"/>
                </a:solidFill>
              </a:rPr>
              <a:t> </a:t>
            </a:r>
            <a:r>
              <a:rPr sz="9800" dirty="0">
                <a:solidFill>
                  <a:srgbClr val="006680"/>
                </a:solidFill>
              </a:rPr>
              <a:t>you</a:t>
            </a:r>
            <a:r>
              <a:rPr sz="9800" spc="-5" dirty="0">
                <a:solidFill>
                  <a:srgbClr val="006680"/>
                </a:solidFill>
              </a:rPr>
              <a:t> </a:t>
            </a:r>
            <a:r>
              <a:rPr sz="9800" dirty="0">
                <a:solidFill>
                  <a:srgbClr val="006680"/>
                </a:solidFill>
              </a:rPr>
              <a:t>seen</a:t>
            </a:r>
            <a:r>
              <a:rPr sz="9800" spc="10" dirty="0">
                <a:solidFill>
                  <a:srgbClr val="006680"/>
                </a:solidFill>
              </a:rPr>
              <a:t> </a:t>
            </a:r>
            <a:r>
              <a:rPr sz="9800" spc="-50" dirty="0">
                <a:solidFill>
                  <a:srgbClr val="006680"/>
                </a:solidFill>
              </a:rPr>
              <a:t>a </a:t>
            </a:r>
            <a:r>
              <a:rPr sz="9800" dirty="0">
                <a:solidFill>
                  <a:srgbClr val="006680"/>
                </a:solidFill>
              </a:rPr>
              <a:t>scam aimed</a:t>
            </a:r>
            <a:r>
              <a:rPr sz="9800" spc="-40" dirty="0">
                <a:solidFill>
                  <a:srgbClr val="006680"/>
                </a:solidFill>
              </a:rPr>
              <a:t> </a:t>
            </a:r>
            <a:r>
              <a:rPr sz="9800" spc="-25" dirty="0">
                <a:solidFill>
                  <a:srgbClr val="006680"/>
                </a:solidFill>
              </a:rPr>
              <a:t>at </a:t>
            </a:r>
            <a:r>
              <a:rPr sz="9800" spc="-10" dirty="0">
                <a:solidFill>
                  <a:srgbClr val="006680"/>
                </a:solidFill>
              </a:rPr>
              <a:t>adults?</a:t>
            </a:r>
            <a:endParaRPr sz="9800"/>
          </a:p>
        </p:txBody>
      </p: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10" y="88813"/>
            <a:ext cx="228777" cy="22877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979322" y="8371331"/>
            <a:ext cx="5072380" cy="974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54"/>
              </a:lnSpc>
            </a:pPr>
            <a:r>
              <a:rPr sz="3100" i="1" spc="-80" dirty="0">
                <a:latin typeface="Arial"/>
                <a:cs typeface="Arial"/>
              </a:rPr>
              <a:t>#ScamAware</a:t>
            </a: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3100" i="1" spc="-190" dirty="0">
                <a:latin typeface="Arial"/>
                <a:cs typeface="Arial"/>
                <a:hlinkClick r:id="rId10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8454" y="8402749"/>
            <a:ext cx="5727700" cy="944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3425"/>
              </a:lnSpc>
            </a:pPr>
            <a:r>
              <a:rPr sz="3100" i="1" spc="-10" dirty="0">
                <a:latin typeface="Arial"/>
                <a:cs typeface="Arial"/>
              </a:rPr>
              <a:t>#ScamAware</a:t>
            </a: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3100" i="1" spc="-10" dirty="0">
                <a:latin typeface="Arial"/>
                <a:cs typeface="Arial"/>
                <a:hlinkClick r:id="rId3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8175" y="175425"/>
            <a:ext cx="12652375" cy="9375775"/>
            <a:chOff x="188175" y="175425"/>
            <a:chExt cx="12652375" cy="9375775"/>
          </a:xfrm>
        </p:grpSpPr>
        <p:sp>
          <p:nvSpPr>
            <p:cNvPr id="4" name="object 4"/>
            <p:cNvSpPr/>
            <p:nvPr/>
          </p:nvSpPr>
          <p:spPr>
            <a:xfrm>
              <a:off x="4334941" y="2015743"/>
              <a:ext cx="8477250" cy="260350"/>
            </a:xfrm>
            <a:custGeom>
              <a:avLst/>
              <a:gdLst/>
              <a:ahLst/>
              <a:cxnLst/>
              <a:rect l="l" t="t" r="r" b="b"/>
              <a:pathLst>
                <a:path w="8477250" h="260350">
                  <a:moveTo>
                    <a:pt x="0" y="260096"/>
                  </a:moveTo>
                  <a:lnTo>
                    <a:pt x="8477008" y="260096"/>
                  </a:lnTo>
                  <a:lnTo>
                    <a:pt x="8477008" y="0"/>
                  </a:lnTo>
                  <a:lnTo>
                    <a:pt x="0" y="0"/>
                  </a:lnTo>
                  <a:lnTo>
                    <a:pt x="0" y="260096"/>
                  </a:lnTo>
                  <a:close/>
                </a:path>
              </a:pathLst>
            </a:custGeom>
            <a:solidFill>
              <a:srgbClr val="E73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870" y="2015743"/>
              <a:ext cx="12270105" cy="260350"/>
            </a:xfrm>
            <a:custGeom>
              <a:avLst/>
              <a:gdLst/>
              <a:ahLst/>
              <a:cxnLst/>
              <a:rect l="l" t="t" r="r" b="b"/>
              <a:pathLst>
                <a:path w="12270105" h="260350">
                  <a:moveTo>
                    <a:pt x="0" y="0"/>
                  </a:moveTo>
                  <a:lnTo>
                    <a:pt x="12270079" y="0"/>
                  </a:lnTo>
                  <a:lnTo>
                    <a:pt x="12270079" y="260096"/>
                  </a:lnTo>
                  <a:lnTo>
                    <a:pt x="0" y="2600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E734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6750" y="2015743"/>
              <a:ext cx="4118610" cy="260350"/>
            </a:xfrm>
            <a:custGeom>
              <a:avLst/>
              <a:gdLst/>
              <a:ahLst/>
              <a:cxnLst/>
              <a:rect l="l" t="t" r="r" b="b"/>
              <a:pathLst>
                <a:path w="4118610" h="260350">
                  <a:moveTo>
                    <a:pt x="4118190" y="0"/>
                  </a:moveTo>
                  <a:lnTo>
                    <a:pt x="0" y="0"/>
                  </a:lnTo>
                  <a:lnTo>
                    <a:pt x="0" y="260096"/>
                  </a:lnTo>
                  <a:lnTo>
                    <a:pt x="4118190" y="260096"/>
                  </a:lnTo>
                  <a:lnTo>
                    <a:pt x="4118190" y="0"/>
                  </a:lnTo>
                  <a:close/>
                </a:path>
              </a:pathLst>
            </a:custGeom>
            <a:solidFill>
              <a:srgbClr val="006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750" y="2015743"/>
              <a:ext cx="4118610" cy="260350"/>
            </a:xfrm>
            <a:custGeom>
              <a:avLst/>
              <a:gdLst/>
              <a:ahLst/>
              <a:cxnLst/>
              <a:rect l="l" t="t" r="r" b="b"/>
              <a:pathLst>
                <a:path w="4118610" h="260350">
                  <a:moveTo>
                    <a:pt x="0" y="0"/>
                  </a:moveTo>
                  <a:lnTo>
                    <a:pt x="4118190" y="0"/>
                  </a:lnTo>
                  <a:lnTo>
                    <a:pt x="4118190" y="260096"/>
                  </a:lnTo>
                  <a:lnTo>
                    <a:pt x="0" y="2600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66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6750" y="204000"/>
              <a:ext cx="12595225" cy="9318625"/>
            </a:xfrm>
            <a:custGeom>
              <a:avLst/>
              <a:gdLst/>
              <a:ahLst/>
              <a:cxnLst/>
              <a:rect l="l" t="t" r="r" b="b"/>
              <a:pathLst>
                <a:path w="12595225" h="9318625">
                  <a:moveTo>
                    <a:pt x="0" y="0"/>
                  </a:moveTo>
                  <a:lnTo>
                    <a:pt x="12595199" y="0"/>
                  </a:lnTo>
                  <a:lnTo>
                    <a:pt x="12595199" y="9318396"/>
                  </a:lnTo>
                  <a:lnTo>
                    <a:pt x="0" y="9318396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501" y="8344751"/>
              <a:ext cx="2240394" cy="10796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45710" y="8255787"/>
              <a:ext cx="1729436" cy="1116643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53111" y="1948332"/>
            <a:ext cx="12514580" cy="7488555"/>
            <a:chOff x="253111" y="1948332"/>
            <a:chExt cx="12514580" cy="7488555"/>
          </a:xfrm>
        </p:grpSpPr>
        <p:sp>
          <p:nvSpPr>
            <p:cNvPr id="12" name="object 12"/>
            <p:cNvSpPr/>
            <p:nvPr/>
          </p:nvSpPr>
          <p:spPr>
            <a:xfrm>
              <a:off x="1077970" y="2572536"/>
              <a:ext cx="10801350" cy="2376805"/>
            </a:xfrm>
            <a:custGeom>
              <a:avLst/>
              <a:gdLst/>
              <a:ahLst/>
              <a:cxnLst/>
              <a:rect l="l" t="t" r="r" b="b"/>
              <a:pathLst>
                <a:path w="10801350" h="2376804">
                  <a:moveTo>
                    <a:pt x="5400598" y="0"/>
                  </a:moveTo>
                  <a:lnTo>
                    <a:pt x="0" y="2376271"/>
                  </a:lnTo>
                  <a:lnTo>
                    <a:pt x="10801197" y="2376271"/>
                  </a:lnTo>
                  <a:lnTo>
                    <a:pt x="5400598" y="0"/>
                  </a:lnTo>
                  <a:close/>
                </a:path>
              </a:pathLst>
            </a:custGeom>
            <a:solidFill>
              <a:srgbClr val="244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77970" y="2572536"/>
              <a:ext cx="10801350" cy="2376805"/>
            </a:xfrm>
            <a:custGeom>
              <a:avLst/>
              <a:gdLst/>
              <a:ahLst/>
              <a:cxnLst/>
              <a:rect l="l" t="t" r="r" b="b"/>
              <a:pathLst>
                <a:path w="10801350" h="2376804">
                  <a:moveTo>
                    <a:pt x="0" y="2376271"/>
                  </a:moveTo>
                  <a:lnTo>
                    <a:pt x="5400598" y="0"/>
                  </a:lnTo>
                  <a:lnTo>
                    <a:pt x="10801197" y="2376271"/>
                  </a:lnTo>
                  <a:lnTo>
                    <a:pt x="0" y="2376271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5120" y="8371268"/>
              <a:ext cx="12354560" cy="1052830"/>
            </a:xfrm>
            <a:custGeom>
              <a:avLst/>
              <a:gdLst/>
              <a:ahLst/>
              <a:cxnLst/>
              <a:rect l="l" t="t" r="r" b="b"/>
              <a:pathLst>
                <a:path w="12354560" h="1052829">
                  <a:moveTo>
                    <a:pt x="704672" y="0"/>
                  </a:moveTo>
                  <a:lnTo>
                    <a:pt x="0" y="0"/>
                  </a:lnTo>
                  <a:lnTo>
                    <a:pt x="0" y="1052563"/>
                  </a:lnTo>
                  <a:lnTo>
                    <a:pt x="704672" y="1052563"/>
                  </a:lnTo>
                  <a:lnTo>
                    <a:pt x="704672" y="0"/>
                  </a:lnTo>
                  <a:close/>
                </a:path>
                <a:path w="12354560" h="1052829">
                  <a:moveTo>
                    <a:pt x="12354560" y="0"/>
                  </a:moveTo>
                  <a:lnTo>
                    <a:pt x="11505870" y="0"/>
                  </a:lnTo>
                  <a:lnTo>
                    <a:pt x="11505870" y="1052563"/>
                  </a:lnTo>
                  <a:lnTo>
                    <a:pt x="12354560" y="1052563"/>
                  </a:lnTo>
                  <a:lnTo>
                    <a:pt x="12354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5119" y="8371268"/>
              <a:ext cx="12354560" cy="1052830"/>
            </a:xfrm>
            <a:custGeom>
              <a:avLst/>
              <a:gdLst/>
              <a:ahLst/>
              <a:cxnLst/>
              <a:rect l="l" t="t" r="r" b="b"/>
              <a:pathLst>
                <a:path w="12354560" h="1052829">
                  <a:moveTo>
                    <a:pt x="0" y="1052563"/>
                  </a:moveTo>
                  <a:lnTo>
                    <a:pt x="12354560" y="1052563"/>
                  </a:lnTo>
                  <a:lnTo>
                    <a:pt x="12354560" y="0"/>
                  </a:lnTo>
                  <a:lnTo>
                    <a:pt x="0" y="0"/>
                  </a:lnTo>
                  <a:lnTo>
                    <a:pt x="0" y="105256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3111" y="1948332"/>
              <a:ext cx="12513982" cy="36155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29792" y="4876800"/>
              <a:ext cx="10801350" cy="4547235"/>
            </a:xfrm>
            <a:custGeom>
              <a:avLst/>
              <a:gdLst/>
              <a:ahLst/>
              <a:cxnLst/>
              <a:rect l="l" t="t" r="r" b="b"/>
              <a:pathLst>
                <a:path w="10801350" h="4547234">
                  <a:moveTo>
                    <a:pt x="10801197" y="0"/>
                  </a:moveTo>
                  <a:lnTo>
                    <a:pt x="0" y="0"/>
                  </a:lnTo>
                  <a:lnTo>
                    <a:pt x="0" y="4547031"/>
                  </a:lnTo>
                  <a:lnTo>
                    <a:pt x="10801197" y="4547031"/>
                  </a:lnTo>
                  <a:lnTo>
                    <a:pt x="10801197" y="0"/>
                  </a:lnTo>
                  <a:close/>
                </a:path>
              </a:pathLst>
            </a:custGeom>
            <a:solidFill>
              <a:srgbClr val="244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9792" y="4876800"/>
              <a:ext cx="10801350" cy="4547235"/>
            </a:xfrm>
            <a:custGeom>
              <a:avLst/>
              <a:gdLst/>
              <a:ahLst/>
              <a:cxnLst/>
              <a:rect l="l" t="t" r="r" b="b"/>
              <a:pathLst>
                <a:path w="10801350" h="4547234">
                  <a:moveTo>
                    <a:pt x="0" y="0"/>
                  </a:moveTo>
                  <a:lnTo>
                    <a:pt x="10801197" y="0"/>
                  </a:lnTo>
                  <a:lnTo>
                    <a:pt x="10801197" y="4547031"/>
                  </a:lnTo>
                  <a:lnTo>
                    <a:pt x="0" y="4547031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C8E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89837" y="5236844"/>
              <a:ext cx="10081260" cy="3888740"/>
            </a:xfrm>
            <a:custGeom>
              <a:avLst/>
              <a:gdLst/>
              <a:ahLst/>
              <a:cxnLst/>
              <a:rect l="l" t="t" r="r" b="b"/>
              <a:pathLst>
                <a:path w="10081260" h="3888740">
                  <a:moveTo>
                    <a:pt x="10081120" y="0"/>
                  </a:moveTo>
                  <a:lnTo>
                    <a:pt x="0" y="0"/>
                  </a:lnTo>
                  <a:lnTo>
                    <a:pt x="0" y="3888435"/>
                  </a:lnTo>
                  <a:lnTo>
                    <a:pt x="10081120" y="3888435"/>
                  </a:lnTo>
                  <a:lnTo>
                    <a:pt x="10081120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89837" y="5236844"/>
              <a:ext cx="10081260" cy="3888740"/>
            </a:xfrm>
            <a:custGeom>
              <a:avLst/>
              <a:gdLst/>
              <a:ahLst/>
              <a:cxnLst/>
              <a:rect l="l" t="t" r="r" b="b"/>
              <a:pathLst>
                <a:path w="10081260" h="3888740">
                  <a:moveTo>
                    <a:pt x="0" y="0"/>
                  </a:moveTo>
                  <a:lnTo>
                    <a:pt x="10081120" y="0"/>
                  </a:lnTo>
                  <a:lnTo>
                    <a:pt x="10081120" y="3888435"/>
                  </a:lnTo>
                  <a:lnTo>
                    <a:pt x="0" y="388843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 descr="$PPTXTitle"/>
          <p:cNvSpPr txBox="1">
            <a:spLocks noGrp="1"/>
          </p:cNvSpPr>
          <p:nvPr>
            <p:ph type="title"/>
          </p:nvPr>
        </p:nvSpPr>
        <p:spPr>
          <a:xfrm>
            <a:off x="658475" y="709861"/>
            <a:ext cx="688467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Postal</a:t>
            </a:r>
            <a:r>
              <a:rPr sz="4500" spc="-20" dirty="0"/>
              <a:t> </a:t>
            </a:r>
            <a:r>
              <a:rPr sz="4500" dirty="0"/>
              <a:t>Scams</a:t>
            </a:r>
            <a:r>
              <a:rPr sz="4500" spc="-15" dirty="0"/>
              <a:t> </a:t>
            </a:r>
            <a:r>
              <a:rPr sz="4500" dirty="0"/>
              <a:t>–</a:t>
            </a:r>
            <a:r>
              <a:rPr sz="4500" spc="-20" dirty="0"/>
              <a:t> </a:t>
            </a:r>
            <a:r>
              <a:rPr sz="4500" dirty="0"/>
              <a:t>the</a:t>
            </a:r>
            <a:r>
              <a:rPr sz="4500" spc="-5" dirty="0"/>
              <a:t> </a:t>
            </a:r>
            <a:r>
              <a:rPr sz="4500" spc="-10" dirty="0"/>
              <a:t>signs</a:t>
            </a:r>
            <a:endParaRPr sz="4500"/>
          </a:p>
        </p:txBody>
      </p:sp>
      <p:sp>
        <p:nvSpPr>
          <p:cNvPr id="22" name="object 22"/>
          <p:cNvSpPr txBox="1"/>
          <p:nvPr/>
        </p:nvSpPr>
        <p:spPr>
          <a:xfrm>
            <a:off x="1697296" y="5660759"/>
            <a:ext cx="37445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5000" spc="-180" dirty="0">
                <a:latin typeface="Calibri"/>
                <a:cs typeface="Calibri"/>
              </a:rPr>
              <a:t>First</a:t>
            </a:r>
            <a:r>
              <a:rPr sz="5000" spc="-415" dirty="0">
                <a:latin typeface="Calibri"/>
                <a:cs typeface="Calibri"/>
              </a:rPr>
              <a:t> </a:t>
            </a:r>
            <a:r>
              <a:rPr sz="5000" spc="-180" dirty="0">
                <a:latin typeface="Calibri"/>
                <a:cs typeface="Calibri"/>
              </a:rPr>
              <a:t>name</a:t>
            </a:r>
            <a:r>
              <a:rPr sz="5000" spc="-405" dirty="0">
                <a:latin typeface="Calibri"/>
                <a:cs typeface="Calibri"/>
              </a:rPr>
              <a:t> </a:t>
            </a:r>
            <a:r>
              <a:rPr sz="5000" spc="-105" dirty="0">
                <a:latin typeface="Calibri"/>
                <a:cs typeface="Calibri"/>
              </a:rPr>
              <a:t>used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48619" y="5660759"/>
            <a:ext cx="4732020" cy="1550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5000" spc="-190" dirty="0">
                <a:latin typeface="Calibri"/>
                <a:cs typeface="Calibri"/>
              </a:rPr>
              <a:t>Requests</a:t>
            </a:r>
            <a:r>
              <a:rPr sz="5000" spc="-425" dirty="0">
                <a:latin typeface="Calibri"/>
                <a:cs typeface="Calibri"/>
              </a:rPr>
              <a:t> </a:t>
            </a:r>
            <a:r>
              <a:rPr sz="5000" spc="-185" dirty="0">
                <a:latin typeface="Calibri"/>
                <a:cs typeface="Calibri"/>
              </a:rPr>
              <a:t>money</a:t>
            </a:r>
            <a:r>
              <a:rPr sz="5000" spc="-385" dirty="0">
                <a:latin typeface="Calibri"/>
                <a:cs typeface="Calibri"/>
              </a:rPr>
              <a:t> </a:t>
            </a:r>
            <a:r>
              <a:rPr sz="5000" spc="-110" dirty="0">
                <a:latin typeface="Calibri"/>
                <a:cs typeface="Calibri"/>
              </a:rPr>
              <a:t>for </a:t>
            </a:r>
            <a:r>
              <a:rPr sz="5000" spc="-30" dirty="0">
                <a:latin typeface="Calibri"/>
                <a:cs typeface="Calibri"/>
              </a:rPr>
              <a:t>a</a:t>
            </a:r>
            <a:r>
              <a:rPr sz="5000" spc="-415" dirty="0">
                <a:latin typeface="Calibri"/>
                <a:cs typeface="Calibri"/>
              </a:rPr>
              <a:t> </a:t>
            </a:r>
            <a:r>
              <a:rPr sz="5000" spc="-10" dirty="0">
                <a:latin typeface="Calibri"/>
                <a:cs typeface="Calibri"/>
              </a:rPr>
              <a:t>prize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97296" y="7184707"/>
            <a:ext cx="807529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0" spc="-195" dirty="0">
                <a:latin typeface="Calibri"/>
                <a:cs typeface="Calibri"/>
              </a:rPr>
              <a:t>Stamps</a:t>
            </a:r>
            <a:r>
              <a:rPr sz="5000" spc="-415" dirty="0">
                <a:latin typeface="Calibri"/>
                <a:cs typeface="Calibri"/>
              </a:rPr>
              <a:t> </a:t>
            </a:r>
            <a:r>
              <a:rPr sz="5000" spc="-20" dirty="0">
                <a:latin typeface="Calibri"/>
                <a:cs typeface="Calibri"/>
              </a:rPr>
              <a:t>used</a:t>
            </a:r>
            <a:endParaRPr sz="5000">
              <a:latin typeface="Calibri"/>
              <a:cs typeface="Calibri"/>
            </a:endParaRPr>
          </a:p>
          <a:p>
            <a:pPr marL="4351020">
              <a:lnSpc>
                <a:spcPct val="100000"/>
              </a:lnSpc>
            </a:pPr>
            <a:r>
              <a:rPr sz="5000" spc="-165" dirty="0">
                <a:latin typeface="Calibri"/>
                <a:cs typeface="Calibri"/>
              </a:rPr>
              <a:t>Looks</a:t>
            </a:r>
            <a:r>
              <a:rPr sz="5000" spc="-459" dirty="0">
                <a:latin typeface="Calibri"/>
                <a:cs typeface="Calibri"/>
              </a:rPr>
              <a:t> </a:t>
            </a:r>
            <a:r>
              <a:rPr sz="5000" spc="-180" dirty="0">
                <a:latin typeface="Calibri"/>
                <a:cs typeface="Calibri"/>
              </a:rPr>
              <a:t>authentic</a:t>
            </a:r>
            <a:endParaRPr sz="50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68914" y="4845282"/>
            <a:ext cx="10875010" cy="4610100"/>
            <a:chOff x="968914" y="4845282"/>
            <a:chExt cx="10875010" cy="4610100"/>
          </a:xfrm>
        </p:grpSpPr>
        <p:sp>
          <p:nvSpPr>
            <p:cNvPr id="26" name="object 26"/>
            <p:cNvSpPr/>
            <p:nvPr/>
          </p:nvSpPr>
          <p:spPr>
            <a:xfrm>
              <a:off x="1029789" y="4857985"/>
              <a:ext cx="5760720" cy="4566285"/>
            </a:xfrm>
            <a:custGeom>
              <a:avLst/>
              <a:gdLst/>
              <a:ahLst/>
              <a:cxnLst/>
              <a:rect l="l" t="t" r="r" b="b"/>
              <a:pathLst>
                <a:path w="5760720" h="4566284">
                  <a:moveTo>
                    <a:pt x="0" y="0"/>
                  </a:moveTo>
                  <a:lnTo>
                    <a:pt x="0" y="4565853"/>
                  </a:lnTo>
                  <a:lnTo>
                    <a:pt x="5760643" y="2282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9789" y="4857985"/>
              <a:ext cx="5760720" cy="4566285"/>
            </a:xfrm>
            <a:custGeom>
              <a:avLst/>
              <a:gdLst/>
              <a:ahLst/>
              <a:cxnLst/>
              <a:rect l="l" t="t" r="r" b="b"/>
              <a:pathLst>
                <a:path w="5760720" h="4566284">
                  <a:moveTo>
                    <a:pt x="0" y="0"/>
                  </a:moveTo>
                  <a:lnTo>
                    <a:pt x="5760643" y="2282926"/>
                  </a:lnTo>
                  <a:lnTo>
                    <a:pt x="0" y="456585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02401" y="4876796"/>
              <a:ext cx="5328920" cy="4547235"/>
            </a:xfrm>
            <a:custGeom>
              <a:avLst/>
              <a:gdLst/>
              <a:ahLst/>
              <a:cxnLst/>
              <a:rect l="l" t="t" r="r" b="b"/>
              <a:pathLst>
                <a:path w="5328920" h="4547234">
                  <a:moveTo>
                    <a:pt x="5328589" y="0"/>
                  </a:moveTo>
                  <a:lnTo>
                    <a:pt x="0" y="2273515"/>
                  </a:lnTo>
                  <a:lnTo>
                    <a:pt x="5328589" y="4547031"/>
                  </a:lnTo>
                  <a:lnTo>
                    <a:pt x="5328589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02401" y="4876796"/>
              <a:ext cx="5328920" cy="4547235"/>
            </a:xfrm>
            <a:custGeom>
              <a:avLst/>
              <a:gdLst/>
              <a:ahLst/>
              <a:cxnLst/>
              <a:rect l="l" t="t" r="r" b="b"/>
              <a:pathLst>
                <a:path w="5328920" h="4547234">
                  <a:moveTo>
                    <a:pt x="5328589" y="0"/>
                  </a:moveTo>
                  <a:lnTo>
                    <a:pt x="0" y="2273515"/>
                  </a:lnTo>
                  <a:lnTo>
                    <a:pt x="5328589" y="4547031"/>
                  </a:lnTo>
                  <a:lnTo>
                    <a:pt x="5328589" y="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81614" y="7066372"/>
              <a:ext cx="10849610" cy="2376805"/>
            </a:xfrm>
            <a:custGeom>
              <a:avLst/>
              <a:gdLst/>
              <a:ahLst/>
              <a:cxnLst/>
              <a:rect l="l" t="t" r="r" b="b"/>
              <a:pathLst>
                <a:path w="10849610" h="2376804">
                  <a:moveTo>
                    <a:pt x="5526239" y="0"/>
                  </a:moveTo>
                  <a:lnTo>
                    <a:pt x="0" y="2376271"/>
                  </a:lnTo>
                  <a:lnTo>
                    <a:pt x="10849368" y="2376271"/>
                  </a:lnTo>
                  <a:lnTo>
                    <a:pt x="5526239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81614" y="7066372"/>
              <a:ext cx="10849610" cy="2376805"/>
            </a:xfrm>
            <a:custGeom>
              <a:avLst/>
              <a:gdLst/>
              <a:ahLst/>
              <a:cxnLst/>
              <a:rect l="l" t="t" r="r" b="b"/>
              <a:pathLst>
                <a:path w="10849610" h="2376804">
                  <a:moveTo>
                    <a:pt x="0" y="2376271"/>
                  </a:moveTo>
                  <a:lnTo>
                    <a:pt x="5526239" y="0"/>
                  </a:lnTo>
                  <a:lnTo>
                    <a:pt x="10849368" y="2376271"/>
                  </a:lnTo>
                  <a:lnTo>
                    <a:pt x="0" y="2376271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81614" y="4857982"/>
              <a:ext cx="10849610" cy="2395220"/>
            </a:xfrm>
            <a:custGeom>
              <a:avLst/>
              <a:gdLst/>
              <a:ahLst/>
              <a:cxnLst/>
              <a:rect l="l" t="t" r="r" b="b"/>
              <a:pathLst>
                <a:path w="10849610" h="2395220">
                  <a:moveTo>
                    <a:pt x="10849368" y="0"/>
                  </a:moveTo>
                  <a:lnTo>
                    <a:pt x="0" y="0"/>
                  </a:lnTo>
                  <a:lnTo>
                    <a:pt x="5424690" y="2395080"/>
                  </a:lnTo>
                  <a:lnTo>
                    <a:pt x="10849368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81614" y="4857982"/>
              <a:ext cx="10849610" cy="2395220"/>
            </a:xfrm>
            <a:custGeom>
              <a:avLst/>
              <a:gdLst/>
              <a:ahLst/>
              <a:cxnLst/>
              <a:rect l="l" t="t" r="r" b="b"/>
              <a:pathLst>
                <a:path w="10849610" h="2395220">
                  <a:moveTo>
                    <a:pt x="0" y="0"/>
                  </a:moveTo>
                  <a:lnTo>
                    <a:pt x="5424690" y="2395080"/>
                  </a:lnTo>
                  <a:lnTo>
                    <a:pt x="10849368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610" y="88813"/>
            <a:ext cx="228777" cy="22877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8454" y="8402749"/>
            <a:ext cx="5727700" cy="944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3425"/>
              </a:lnSpc>
            </a:pPr>
            <a:r>
              <a:rPr sz="3100" i="1" spc="-10" dirty="0">
                <a:latin typeface="Arial"/>
                <a:cs typeface="Arial"/>
              </a:rPr>
              <a:t>#ScamAware</a:t>
            </a: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3100" i="1" spc="-10" dirty="0">
                <a:latin typeface="Arial"/>
                <a:cs typeface="Arial"/>
                <a:hlinkClick r:id="rId3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8175" y="175425"/>
            <a:ext cx="12652375" cy="9375775"/>
            <a:chOff x="188175" y="175425"/>
            <a:chExt cx="12652375" cy="9375775"/>
          </a:xfrm>
        </p:grpSpPr>
        <p:sp>
          <p:nvSpPr>
            <p:cNvPr id="4" name="object 4"/>
            <p:cNvSpPr/>
            <p:nvPr/>
          </p:nvSpPr>
          <p:spPr>
            <a:xfrm>
              <a:off x="4334941" y="2015743"/>
              <a:ext cx="8477250" cy="260350"/>
            </a:xfrm>
            <a:custGeom>
              <a:avLst/>
              <a:gdLst/>
              <a:ahLst/>
              <a:cxnLst/>
              <a:rect l="l" t="t" r="r" b="b"/>
              <a:pathLst>
                <a:path w="8477250" h="260350">
                  <a:moveTo>
                    <a:pt x="0" y="260096"/>
                  </a:moveTo>
                  <a:lnTo>
                    <a:pt x="8477008" y="260096"/>
                  </a:lnTo>
                  <a:lnTo>
                    <a:pt x="8477008" y="0"/>
                  </a:lnTo>
                  <a:lnTo>
                    <a:pt x="0" y="0"/>
                  </a:lnTo>
                  <a:lnTo>
                    <a:pt x="0" y="260096"/>
                  </a:lnTo>
                  <a:close/>
                </a:path>
              </a:pathLst>
            </a:custGeom>
            <a:solidFill>
              <a:srgbClr val="E73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870" y="2015743"/>
              <a:ext cx="12270105" cy="260350"/>
            </a:xfrm>
            <a:custGeom>
              <a:avLst/>
              <a:gdLst/>
              <a:ahLst/>
              <a:cxnLst/>
              <a:rect l="l" t="t" r="r" b="b"/>
              <a:pathLst>
                <a:path w="12270105" h="260350">
                  <a:moveTo>
                    <a:pt x="0" y="0"/>
                  </a:moveTo>
                  <a:lnTo>
                    <a:pt x="12270079" y="0"/>
                  </a:lnTo>
                  <a:lnTo>
                    <a:pt x="12270079" y="260096"/>
                  </a:lnTo>
                  <a:lnTo>
                    <a:pt x="0" y="2600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E734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6750" y="2015743"/>
              <a:ext cx="4118610" cy="260350"/>
            </a:xfrm>
            <a:custGeom>
              <a:avLst/>
              <a:gdLst/>
              <a:ahLst/>
              <a:cxnLst/>
              <a:rect l="l" t="t" r="r" b="b"/>
              <a:pathLst>
                <a:path w="4118610" h="260350">
                  <a:moveTo>
                    <a:pt x="4118190" y="0"/>
                  </a:moveTo>
                  <a:lnTo>
                    <a:pt x="0" y="0"/>
                  </a:lnTo>
                  <a:lnTo>
                    <a:pt x="0" y="260096"/>
                  </a:lnTo>
                  <a:lnTo>
                    <a:pt x="4118190" y="260096"/>
                  </a:lnTo>
                  <a:lnTo>
                    <a:pt x="4118190" y="0"/>
                  </a:lnTo>
                  <a:close/>
                </a:path>
              </a:pathLst>
            </a:custGeom>
            <a:solidFill>
              <a:srgbClr val="006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750" y="2015743"/>
              <a:ext cx="4118610" cy="260350"/>
            </a:xfrm>
            <a:custGeom>
              <a:avLst/>
              <a:gdLst/>
              <a:ahLst/>
              <a:cxnLst/>
              <a:rect l="l" t="t" r="r" b="b"/>
              <a:pathLst>
                <a:path w="4118610" h="260350">
                  <a:moveTo>
                    <a:pt x="0" y="0"/>
                  </a:moveTo>
                  <a:lnTo>
                    <a:pt x="4118190" y="0"/>
                  </a:lnTo>
                  <a:lnTo>
                    <a:pt x="4118190" y="260096"/>
                  </a:lnTo>
                  <a:lnTo>
                    <a:pt x="0" y="2600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66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6750" y="204000"/>
              <a:ext cx="12595225" cy="9318625"/>
            </a:xfrm>
            <a:custGeom>
              <a:avLst/>
              <a:gdLst/>
              <a:ahLst/>
              <a:cxnLst/>
              <a:rect l="l" t="t" r="r" b="b"/>
              <a:pathLst>
                <a:path w="12595225" h="9318625">
                  <a:moveTo>
                    <a:pt x="0" y="0"/>
                  </a:moveTo>
                  <a:lnTo>
                    <a:pt x="12595199" y="0"/>
                  </a:lnTo>
                  <a:lnTo>
                    <a:pt x="12595199" y="9318396"/>
                  </a:lnTo>
                  <a:lnTo>
                    <a:pt x="0" y="9318396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501" y="8344751"/>
              <a:ext cx="2240394" cy="10796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45710" y="8255787"/>
              <a:ext cx="1729436" cy="1116643"/>
            </a:xfrm>
            <a:prstGeom prst="rect">
              <a:avLst/>
            </a:prstGeom>
          </p:spPr>
        </p:pic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540100" y="746607"/>
            <a:ext cx="850328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Online/email</a:t>
            </a:r>
            <a:r>
              <a:rPr sz="4500" spc="-65" dirty="0"/>
              <a:t> </a:t>
            </a:r>
            <a:r>
              <a:rPr sz="4500" dirty="0"/>
              <a:t>scams</a:t>
            </a:r>
            <a:r>
              <a:rPr sz="4500" spc="-55" dirty="0"/>
              <a:t> </a:t>
            </a:r>
            <a:r>
              <a:rPr sz="4500" dirty="0"/>
              <a:t>–</a:t>
            </a:r>
            <a:r>
              <a:rPr sz="4500" spc="-35" dirty="0"/>
              <a:t> </a:t>
            </a:r>
            <a:r>
              <a:rPr sz="4500" dirty="0"/>
              <a:t>the</a:t>
            </a:r>
            <a:r>
              <a:rPr sz="4500" spc="-40" dirty="0"/>
              <a:t> </a:t>
            </a:r>
            <a:r>
              <a:rPr sz="4500" spc="-10" dirty="0"/>
              <a:t>signs</a:t>
            </a:r>
            <a:endParaRPr sz="4500"/>
          </a:p>
        </p:txBody>
      </p:sp>
      <p:grpSp>
        <p:nvGrpSpPr>
          <p:cNvPr id="12" name="object 12"/>
          <p:cNvGrpSpPr/>
          <p:nvPr/>
        </p:nvGrpSpPr>
        <p:grpSpPr>
          <a:xfrm>
            <a:off x="12610" y="88813"/>
            <a:ext cx="12740640" cy="9352915"/>
            <a:chOff x="12610" y="88813"/>
            <a:chExt cx="12740640" cy="9352915"/>
          </a:xfrm>
        </p:grpSpPr>
        <p:sp>
          <p:nvSpPr>
            <p:cNvPr id="13" name="object 13"/>
            <p:cNvSpPr/>
            <p:nvPr/>
          </p:nvSpPr>
          <p:spPr>
            <a:xfrm>
              <a:off x="325120" y="8344750"/>
              <a:ext cx="12354560" cy="1083945"/>
            </a:xfrm>
            <a:custGeom>
              <a:avLst/>
              <a:gdLst/>
              <a:ahLst/>
              <a:cxnLst/>
              <a:rect l="l" t="t" r="r" b="b"/>
              <a:pathLst>
                <a:path w="12354560" h="1083945">
                  <a:moveTo>
                    <a:pt x="12354560" y="0"/>
                  </a:moveTo>
                  <a:lnTo>
                    <a:pt x="0" y="0"/>
                  </a:lnTo>
                  <a:lnTo>
                    <a:pt x="0" y="1083729"/>
                  </a:lnTo>
                  <a:lnTo>
                    <a:pt x="12354560" y="1083729"/>
                  </a:lnTo>
                  <a:lnTo>
                    <a:pt x="12354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5120" y="8344750"/>
              <a:ext cx="12354560" cy="1083945"/>
            </a:xfrm>
            <a:custGeom>
              <a:avLst/>
              <a:gdLst/>
              <a:ahLst/>
              <a:cxnLst/>
              <a:rect l="l" t="t" r="r" b="b"/>
              <a:pathLst>
                <a:path w="12354560" h="1083945">
                  <a:moveTo>
                    <a:pt x="0" y="0"/>
                  </a:moveTo>
                  <a:lnTo>
                    <a:pt x="12354560" y="0"/>
                  </a:lnTo>
                  <a:lnTo>
                    <a:pt x="12354560" y="1083729"/>
                  </a:lnTo>
                  <a:lnTo>
                    <a:pt x="0" y="108372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100" y="1941525"/>
              <a:ext cx="12500731" cy="3508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2719" y="5670803"/>
              <a:ext cx="7552943" cy="28803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12719" y="5430012"/>
              <a:ext cx="7531607" cy="28803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10" y="88813"/>
              <a:ext cx="228777" cy="2287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8454" y="8402749"/>
            <a:ext cx="5727700" cy="944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3425"/>
              </a:lnSpc>
            </a:pPr>
            <a:r>
              <a:rPr sz="3100" i="1" spc="-10" dirty="0">
                <a:latin typeface="Arial"/>
                <a:cs typeface="Arial"/>
              </a:rPr>
              <a:t>#ScamAware</a:t>
            </a: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3100" i="1" spc="-10" dirty="0">
                <a:latin typeface="Arial"/>
                <a:cs typeface="Arial"/>
                <a:hlinkClick r:id="rId3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8175" y="175425"/>
            <a:ext cx="12652375" cy="9375775"/>
            <a:chOff x="188175" y="175425"/>
            <a:chExt cx="12652375" cy="9375775"/>
          </a:xfrm>
        </p:grpSpPr>
        <p:sp>
          <p:nvSpPr>
            <p:cNvPr id="4" name="object 4"/>
            <p:cNvSpPr/>
            <p:nvPr/>
          </p:nvSpPr>
          <p:spPr>
            <a:xfrm>
              <a:off x="4334941" y="2015743"/>
              <a:ext cx="8477250" cy="260350"/>
            </a:xfrm>
            <a:custGeom>
              <a:avLst/>
              <a:gdLst/>
              <a:ahLst/>
              <a:cxnLst/>
              <a:rect l="l" t="t" r="r" b="b"/>
              <a:pathLst>
                <a:path w="8477250" h="260350">
                  <a:moveTo>
                    <a:pt x="0" y="260096"/>
                  </a:moveTo>
                  <a:lnTo>
                    <a:pt x="8477008" y="260096"/>
                  </a:lnTo>
                  <a:lnTo>
                    <a:pt x="8477008" y="0"/>
                  </a:lnTo>
                  <a:lnTo>
                    <a:pt x="0" y="0"/>
                  </a:lnTo>
                  <a:lnTo>
                    <a:pt x="0" y="260096"/>
                  </a:lnTo>
                  <a:close/>
                </a:path>
              </a:pathLst>
            </a:custGeom>
            <a:solidFill>
              <a:srgbClr val="E73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870" y="2015743"/>
              <a:ext cx="12270105" cy="260350"/>
            </a:xfrm>
            <a:custGeom>
              <a:avLst/>
              <a:gdLst/>
              <a:ahLst/>
              <a:cxnLst/>
              <a:rect l="l" t="t" r="r" b="b"/>
              <a:pathLst>
                <a:path w="12270105" h="260350">
                  <a:moveTo>
                    <a:pt x="0" y="0"/>
                  </a:moveTo>
                  <a:lnTo>
                    <a:pt x="12270079" y="0"/>
                  </a:lnTo>
                  <a:lnTo>
                    <a:pt x="12270079" y="260096"/>
                  </a:lnTo>
                  <a:lnTo>
                    <a:pt x="0" y="2600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E734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6750" y="2015743"/>
              <a:ext cx="4118610" cy="260350"/>
            </a:xfrm>
            <a:custGeom>
              <a:avLst/>
              <a:gdLst/>
              <a:ahLst/>
              <a:cxnLst/>
              <a:rect l="l" t="t" r="r" b="b"/>
              <a:pathLst>
                <a:path w="4118610" h="260350">
                  <a:moveTo>
                    <a:pt x="4118190" y="0"/>
                  </a:moveTo>
                  <a:lnTo>
                    <a:pt x="0" y="0"/>
                  </a:lnTo>
                  <a:lnTo>
                    <a:pt x="0" y="260096"/>
                  </a:lnTo>
                  <a:lnTo>
                    <a:pt x="4118190" y="260096"/>
                  </a:lnTo>
                  <a:lnTo>
                    <a:pt x="4118190" y="0"/>
                  </a:lnTo>
                  <a:close/>
                </a:path>
              </a:pathLst>
            </a:custGeom>
            <a:solidFill>
              <a:srgbClr val="006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750" y="2015743"/>
              <a:ext cx="4118610" cy="260350"/>
            </a:xfrm>
            <a:custGeom>
              <a:avLst/>
              <a:gdLst/>
              <a:ahLst/>
              <a:cxnLst/>
              <a:rect l="l" t="t" r="r" b="b"/>
              <a:pathLst>
                <a:path w="4118610" h="260350">
                  <a:moveTo>
                    <a:pt x="0" y="0"/>
                  </a:moveTo>
                  <a:lnTo>
                    <a:pt x="4118190" y="0"/>
                  </a:lnTo>
                  <a:lnTo>
                    <a:pt x="4118190" y="260096"/>
                  </a:lnTo>
                  <a:lnTo>
                    <a:pt x="0" y="2600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66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6750" y="204000"/>
              <a:ext cx="12595225" cy="9318625"/>
            </a:xfrm>
            <a:custGeom>
              <a:avLst/>
              <a:gdLst/>
              <a:ahLst/>
              <a:cxnLst/>
              <a:rect l="l" t="t" r="r" b="b"/>
              <a:pathLst>
                <a:path w="12595225" h="9318625">
                  <a:moveTo>
                    <a:pt x="0" y="0"/>
                  </a:moveTo>
                  <a:lnTo>
                    <a:pt x="12595199" y="0"/>
                  </a:lnTo>
                  <a:lnTo>
                    <a:pt x="12595199" y="9318396"/>
                  </a:lnTo>
                  <a:lnTo>
                    <a:pt x="0" y="9318396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501" y="8344751"/>
              <a:ext cx="2240394" cy="10796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45710" y="8255787"/>
              <a:ext cx="1729436" cy="1116643"/>
            </a:xfrm>
            <a:prstGeom prst="rect">
              <a:avLst/>
            </a:prstGeom>
          </p:spPr>
        </p:pic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736052" y="746607"/>
            <a:ext cx="850328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Online/email</a:t>
            </a:r>
            <a:r>
              <a:rPr sz="4500" spc="-65" dirty="0"/>
              <a:t> </a:t>
            </a:r>
            <a:r>
              <a:rPr sz="4500" dirty="0"/>
              <a:t>scams</a:t>
            </a:r>
            <a:r>
              <a:rPr sz="4500" spc="-55" dirty="0"/>
              <a:t> </a:t>
            </a:r>
            <a:r>
              <a:rPr sz="4500" dirty="0"/>
              <a:t>–</a:t>
            </a:r>
            <a:r>
              <a:rPr sz="4500" spc="-35" dirty="0"/>
              <a:t> </a:t>
            </a:r>
            <a:r>
              <a:rPr sz="4500" dirty="0"/>
              <a:t>the</a:t>
            </a:r>
            <a:r>
              <a:rPr sz="4500" spc="-40" dirty="0"/>
              <a:t> </a:t>
            </a:r>
            <a:r>
              <a:rPr sz="4500" spc="-10" dirty="0"/>
              <a:t>signs</a:t>
            </a:r>
            <a:endParaRPr sz="4500"/>
          </a:p>
        </p:txBody>
      </p:sp>
      <p:grpSp>
        <p:nvGrpSpPr>
          <p:cNvPr id="12" name="object 12"/>
          <p:cNvGrpSpPr/>
          <p:nvPr/>
        </p:nvGrpSpPr>
        <p:grpSpPr>
          <a:xfrm>
            <a:off x="194947" y="1988490"/>
            <a:ext cx="12599035" cy="7452995"/>
            <a:chOff x="194947" y="1988490"/>
            <a:chExt cx="12599035" cy="7452995"/>
          </a:xfrm>
        </p:grpSpPr>
        <p:sp>
          <p:nvSpPr>
            <p:cNvPr id="13" name="object 13"/>
            <p:cNvSpPr/>
            <p:nvPr/>
          </p:nvSpPr>
          <p:spPr>
            <a:xfrm>
              <a:off x="325120" y="8344750"/>
              <a:ext cx="12354560" cy="1083945"/>
            </a:xfrm>
            <a:custGeom>
              <a:avLst/>
              <a:gdLst/>
              <a:ahLst/>
              <a:cxnLst/>
              <a:rect l="l" t="t" r="r" b="b"/>
              <a:pathLst>
                <a:path w="12354560" h="1083945">
                  <a:moveTo>
                    <a:pt x="12354560" y="0"/>
                  </a:moveTo>
                  <a:lnTo>
                    <a:pt x="0" y="0"/>
                  </a:lnTo>
                  <a:lnTo>
                    <a:pt x="0" y="1083729"/>
                  </a:lnTo>
                  <a:lnTo>
                    <a:pt x="12354560" y="1083729"/>
                  </a:lnTo>
                  <a:lnTo>
                    <a:pt x="12354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5120" y="8344750"/>
              <a:ext cx="12354560" cy="1083945"/>
            </a:xfrm>
            <a:custGeom>
              <a:avLst/>
              <a:gdLst/>
              <a:ahLst/>
              <a:cxnLst/>
              <a:rect l="l" t="t" r="r" b="b"/>
              <a:pathLst>
                <a:path w="12354560" h="1083945">
                  <a:moveTo>
                    <a:pt x="0" y="0"/>
                  </a:moveTo>
                  <a:lnTo>
                    <a:pt x="12354560" y="0"/>
                  </a:lnTo>
                  <a:lnTo>
                    <a:pt x="12354560" y="1083729"/>
                  </a:lnTo>
                  <a:lnTo>
                    <a:pt x="0" y="108372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4947" y="1988490"/>
              <a:ext cx="12598663" cy="2990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9776" y="4767072"/>
              <a:ext cx="7417307" cy="257251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79876" y="2488691"/>
              <a:ext cx="5844539" cy="64175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64307" y="4666488"/>
              <a:ext cx="8025383" cy="299465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807057" y="2838578"/>
            <a:ext cx="5175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22345" algn="l"/>
              </a:tabLst>
            </a:pPr>
            <a:r>
              <a:rPr sz="2800" spc="-195" dirty="0">
                <a:latin typeface="Arial"/>
                <a:cs typeface="Arial"/>
              </a:rPr>
              <a:t>Incorrect</a:t>
            </a:r>
            <a:r>
              <a:rPr sz="2800" spc="-415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email</a:t>
            </a:r>
            <a:r>
              <a:rPr sz="2800" spc="-3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address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55" dirty="0">
                <a:latin typeface="Arial"/>
                <a:cs typeface="Arial"/>
              </a:rPr>
              <a:t>Bad</a:t>
            </a:r>
            <a:r>
              <a:rPr sz="2800" spc="-395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spelling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33855" y="3503665"/>
            <a:ext cx="5417185" cy="103251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5"/>
              </a:spcBef>
              <a:tabLst>
                <a:tab pos="2922270" algn="l"/>
              </a:tabLst>
            </a:pPr>
            <a:r>
              <a:rPr sz="2800" spc="-195" dirty="0">
                <a:latin typeface="Arial"/>
                <a:cs typeface="Arial"/>
              </a:rPr>
              <a:t>Pressure</a:t>
            </a:r>
            <a:r>
              <a:rPr sz="2800" spc="-40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to</a:t>
            </a:r>
            <a:r>
              <a:rPr sz="2800" spc="-38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respond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4200" spc="-300" baseline="-11904" dirty="0">
                <a:latin typeface="Arial"/>
                <a:cs typeface="Arial"/>
              </a:rPr>
              <a:t>Requests</a:t>
            </a:r>
            <a:r>
              <a:rPr sz="4200" spc="-600" baseline="-11904" dirty="0">
                <a:latin typeface="Arial"/>
                <a:cs typeface="Arial"/>
              </a:rPr>
              <a:t> </a:t>
            </a:r>
            <a:r>
              <a:rPr sz="4200" spc="-225" baseline="-11904" dirty="0">
                <a:latin typeface="Arial"/>
                <a:cs typeface="Arial"/>
              </a:rPr>
              <a:t>for</a:t>
            </a:r>
            <a:r>
              <a:rPr sz="4200" spc="-569" baseline="-11904" dirty="0">
                <a:latin typeface="Arial"/>
                <a:cs typeface="Arial"/>
              </a:rPr>
              <a:t> </a:t>
            </a:r>
            <a:r>
              <a:rPr sz="4200" spc="-135" baseline="-11904" dirty="0">
                <a:latin typeface="Arial"/>
                <a:cs typeface="Arial"/>
              </a:rPr>
              <a:t>bank</a:t>
            </a:r>
            <a:endParaRPr sz="4200" baseline="-11904">
              <a:latin typeface="Arial"/>
              <a:cs typeface="Arial"/>
            </a:endParaRPr>
          </a:p>
          <a:p>
            <a:pPr marL="2922270">
              <a:lnSpc>
                <a:spcPct val="100000"/>
              </a:lnSpc>
              <a:spcBef>
                <a:spcPts val="605"/>
              </a:spcBef>
            </a:pPr>
            <a:r>
              <a:rPr sz="2800" spc="-170" dirty="0">
                <a:latin typeface="Arial"/>
                <a:cs typeface="Arial"/>
              </a:rPr>
              <a:t>info</a:t>
            </a:r>
            <a:r>
              <a:rPr sz="2800" spc="-39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43668" y="4511416"/>
            <a:ext cx="1507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95" dirty="0">
                <a:latin typeface="Arial"/>
                <a:cs typeface="Arial"/>
              </a:rPr>
              <a:t>passwords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67778" y="4128272"/>
            <a:ext cx="2618740" cy="1296670"/>
          </a:xfrm>
          <a:prstGeom prst="rect">
            <a:avLst/>
          </a:prstGeom>
        </p:spPr>
        <p:txBody>
          <a:bodyPr vert="horz" wrap="square" lIns="0" tIns="221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sz="2800" spc="-130" dirty="0">
                <a:latin typeface="Arial"/>
                <a:cs typeface="Arial"/>
              </a:rPr>
              <a:t>No</a:t>
            </a:r>
            <a:r>
              <a:rPr sz="2800" spc="-39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signature</a:t>
            </a:r>
            <a:endParaRPr sz="2800">
              <a:latin typeface="Arial"/>
              <a:cs typeface="Arial"/>
            </a:endParaRPr>
          </a:p>
          <a:p>
            <a:pPr marL="76835">
              <a:lnSpc>
                <a:spcPct val="100000"/>
              </a:lnSpc>
              <a:spcBef>
                <a:spcPts val="1645"/>
              </a:spcBef>
            </a:pPr>
            <a:r>
              <a:rPr sz="2800" spc="-130" dirty="0">
                <a:latin typeface="Arial"/>
                <a:cs typeface="Arial"/>
              </a:rPr>
              <a:t>No</a:t>
            </a:r>
            <a:r>
              <a:rPr sz="2800" spc="-380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first</a:t>
            </a:r>
            <a:r>
              <a:rPr sz="2800" spc="-440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name</a:t>
            </a:r>
            <a:r>
              <a:rPr sz="2800" spc="-37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used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10" y="88813"/>
            <a:ext cx="228777" cy="22877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175" y="175425"/>
            <a:ext cx="12652375" cy="9375775"/>
            <a:chOff x="188175" y="175425"/>
            <a:chExt cx="12652375" cy="9375775"/>
          </a:xfrm>
        </p:grpSpPr>
        <p:sp>
          <p:nvSpPr>
            <p:cNvPr id="3" name="object 3"/>
            <p:cNvSpPr/>
            <p:nvPr/>
          </p:nvSpPr>
          <p:spPr>
            <a:xfrm>
              <a:off x="4334941" y="7867903"/>
              <a:ext cx="8477250" cy="260350"/>
            </a:xfrm>
            <a:custGeom>
              <a:avLst/>
              <a:gdLst/>
              <a:ahLst/>
              <a:cxnLst/>
              <a:rect l="l" t="t" r="r" b="b"/>
              <a:pathLst>
                <a:path w="8477250" h="260350">
                  <a:moveTo>
                    <a:pt x="0" y="260096"/>
                  </a:moveTo>
                  <a:lnTo>
                    <a:pt x="8477008" y="260096"/>
                  </a:lnTo>
                  <a:lnTo>
                    <a:pt x="8477008" y="0"/>
                  </a:lnTo>
                  <a:lnTo>
                    <a:pt x="0" y="0"/>
                  </a:lnTo>
                  <a:lnTo>
                    <a:pt x="0" y="260096"/>
                  </a:lnTo>
                  <a:close/>
                </a:path>
              </a:pathLst>
            </a:custGeom>
            <a:solidFill>
              <a:srgbClr val="E73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1870" y="7867903"/>
              <a:ext cx="12270105" cy="260350"/>
            </a:xfrm>
            <a:custGeom>
              <a:avLst/>
              <a:gdLst/>
              <a:ahLst/>
              <a:cxnLst/>
              <a:rect l="l" t="t" r="r" b="b"/>
              <a:pathLst>
                <a:path w="12270105" h="260350">
                  <a:moveTo>
                    <a:pt x="0" y="0"/>
                  </a:moveTo>
                  <a:lnTo>
                    <a:pt x="12270079" y="0"/>
                  </a:lnTo>
                  <a:lnTo>
                    <a:pt x="12270079" y="260096"/>
                  </a:lnTo>
                  <a:lnTo>
                    <a:pt x="0" y="2600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E734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6750" y="7867903"/>
              <a:ext cx="4118610" cy="260350"/>
            </a:xfrm>
            <a:custGeom>
              <a:avLst/>
              <a:gdLst/>
              <a:ahLst/>
              <a:cxnLst/>
              <a:rect l="l" t="t" r="r" b="b"/>
              <a:pathLst>
                <a:path w="4118610" h="260350">
                  <a:moveTo>
                    <a:pt x="4118190" y="0"/>
                  </a:moveTo>
                  <a:lnTo>
                    <a:pt x="0" y="0"/>
                  </a:lnTo>
                  <a:lnTo>
                    <a:pt x="0" y="260096"/>
                  </a:lnTo>
                  <a:lnTo>
                    <a:pt x="4118190" y="260096"/>
                  </a:lnTo>
                  <a:lnTo>
                    <a:pt x="4118190" y="0"/>
                  </a:lnTo>
                  <a:close/>
                </a:path>
              </a:pathLst>
            </a:custGeom>
            <a:solidFill>
              <a:srgbClr val="006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6750" y="7867903"/>
              <a:ext cx="4118610" cy="260350"/>
            </a:xfrm>
            <a:custGeom>
              <a:avLst/>
              <a:gdLst/>
              <a:ahLst/>
              <a:cxnLst/>
              <a:rect l="l" t="t" r="r" b="b"/>
              <a:pathLst>
                <a:path w="4118610" h="260350">
                  <a:moveTo>
                    <a:pt x="0" y="0"/>
                  </a:moveTo>
                  <a:lnTo>
                    <a:pt x="4118190" y="0"/>
                  </a:lnTo>
                  <a:lnTo>
                    <a:pt x="4118190" y="260096"/>
                  </a:lnTo>
                  <a:lnTo>
                    <a:pt x="0" y="2600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66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750" y="204000"/>
              <a:ext cx="12595225" cy="9318625"/>
            </a:xfrm>
            <a:custGeom>
              <a:avLst/>
              <a:gdLst/>
              <a:ahLst/>
              <a:cxnLst/>
              <a:rect l="l" t="t" r="r" b="b"/>
              <a:pathLst>
                <a:path w="12595225" h="9318625">
                  <a:moveTo>
                    <a:pt x="0" y="0"/>
                  </a:moveTo>
                  <a:lnTo>
                    <a:pt x="12595199" y="0"/>
                  </a:lnTo>
                  <a:lnTo>
                    <a:pt x="12595199" y="9318396"/>
                  </a:lnTo>
                  <a:lnTo>
                    <a:pt x="0" y="9318396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25754" y="8185734"/>
            <a:ext cx="5753100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0530">
              <a:lnSpc>
                <a:spcPct val="121000"/>
              </a:lnSpc>
              <a:spcBef>
                <a:spcPts val="100"/>
              </a:spcBef>
            </a:pPr>
            <a:r>
              <a:rPr sz="3100" i="1" spc="-10" dirty="0">
                <a:latin typeface="Arial"/>
                <a:cs typeface="Arial"/>
              </a:rPr>
              <a:t>#ScamAware </a:t>
            </a:r>
            <a:r>
              <a:rPr sz="3100" i="1" spc="-10" dirty="0">
                <a:latin typeface="Arial"/>
                <a:cs typeface="Arial"/>
                <a:hlinkClick r:id="rId3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50344" y="301622"/>
            <a:ext cx="8191500" cy="4902200"/>
            <a:chOff x="4450344" y="301622"/>
            <a:chExt cx="8191500" cy="49022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8446" y="352105"/>
              <a:ext cx="7981808" cy="48133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488444" y="339722"/>
              <a:ext cx="7981950" cy="4826000"/>
            </a:xfrm>
            <a:custGeom>
              <a:avLst/>
              <a:gdLst/>
              <a:ahLst/>
              <a:cxnLst/>
              <a:rect l="l" t="t" r="r" b="b"/>
              <a:pathLst>
                <a:path w="7981950" h="4826000">
                  <a:moveTo>
                    <a:pt x="0" y="1697124"/>
                  </a:moveTo>
                  <a:lnTo>
                    <a:pt x="1071600" y="1399017"/>
                  </a:lnTo>
                  <a:lnTo>
                    <a:pt x="1094855" y="1366217"/>
                  </a:lnTo>
                  <a:lnTo>
                    <a:pt x="1118754" y="1333757"/>
                  </a:lnTo>
                  <a:lnTo>
                    <a:pt x="1143288" y="1301639"/>
                  </a:lnTo>
                  <a:lnTo>
                    <a:pt x="1168451" y="1269866"/>
                  </a:lnTo>
                  <a:lnTo>
                    <a:pt x="1194235" y="1238438"/>
                  </a:lnTo>
                  <a:lnTo>
                    <a:pt x="1220632" y="1207359"/>
                  </a:lnTo>
                  <a:lnTo>
                    <a:pt x="1247636" y="1176628"/>
                  </a:lnTo>
                  <a:lnTo>
                    <a:pt x="1275238" y="1146249"/>
                  </a:lnTo>
                  <a:lnTo>
                    <a:pt x="1303432" y="1116223"/>
                  </a:lnTo>
                  <a:lnTo>
                    <a:pt x="1332210" y="1086552"/>
                  </a:lnTo>
                  <a:lnTo>
                    <a:pt x="1361563" y="1057238"/>
                  </a:lnTo>
                  <a:lnTo>
                    <a:pt x="1391486" y="1028282"/>
                  </a:lnTo>
                  <a:lnTo>
                    <a:pt x="1421971" y="999687"/>
                  </a:lnTo>
                  <a:lnTo>
                    <a:pt x="1453009" y="971453"/>
                  </a:lnTo>
                  <a:lnTo>
                    <a:pt x="1484594" y="943584"/>
                  </a:lnTo>
                  <a:lnTo>
                    <a:pt x="1516718" y="916081"/>
                  </a:lnTo>
                  <a:lnTo>
                    <a:pt x="1549374" y="888946"/>
                  </a:lnTo>
                  <a:lnTo>
                    <a:pt x="1582554" y="862179"/>
                  </a:lnTo>
                  <a:lnTo>
                    <a:pt x="1616252" y="835785"/>
                  </a:lnTo>
                  <a:lnTo>
                    <a:pt x="1650458" y="809763"/>
                  </a:lnTo>
                  <a:lnTo>
                    <a:pt x="1685167" y="784116"/>
                  </a:lnTo>
                  <a:lnTo>
                    <a:pt x="1720370" y="758846"/>
                  </a:lnTo>
                  <a:lnTo>
                    <a:pt x="1756060" y="733955"/>
                  </a:lnTo>
                  <a:lnTo>
                    <a:pt x="1792230" y="709444"/>
                  </a:lnTo>
                  <a:lnTo>
                    <a:pt x="1828872" y="685315"/>
                  </a:lnTo>
                  <a:lnTo>
                    <a:pt x="1865979" y="661570"/>
                  </a:lnTo>
                  <a:lnTo>
                    <a:pt x="1903544" y="638211"/>
                  </a:lnTo>
                  <a:lnTo>
                    <a:pt x="1941558" y="615239"/>
                  </a:lnTo>
                  <a:lnTo>
                    <a:pt x="1980015" y="592658"/>
                  </a:lnTo>
                  <a:lnTo>
                    <a:pt x="2018907" y="570467"/>
                  </a:lnTo>
                  <a:lnTo>
                    <a:pt x="2058226" y="548669"/>
                  </a:lnTo>
                  <a:lnTo>
                    <a:pt x="2097966" y="527267"/>
                  </a:lnTo>
                  <a:lnTo>
                    <a:pt x="2138118" y="506261"/>
                  </a:lnTo>
                  <a:lnTo>
                    <a:pt x="2178676" y="485654"/>
                  </a:lnTo>
                  <a:lnTo>
                    <a:pt x="2219631" y="465447"/>
                  </a:lnTo>
                  <a:lnTo>
                    <a:pt x="2260977" y="445642"/>
                  </a:lnTo>
                  <a:lnTo>
                    <a:pt x="2302706" y="426241"/>
                  </a:lnTo>
                  <a:lnTo>
                    <a:pt x="2344810" y="407247"/>
                  </a:lnTo>
                  <a:lnTo>
                    <a:pt x="2387282" y="388659"/>
                  </a:lnTo>
                  <a:lnTo>
                    <a:pt x="2430116" y="370482"/>
                  </a:lnTo>
                  <a:lnTo>
                    <a:pt x="2473302" y="352715"/>
                  </a:lnTo>
                  <a:lnTo>
                    <a:pt x="2516834" y="335362"/>
                  </a:lnTo>
                  <a:lnTo>
                    <a:pt x="2560704" y="318423"/>
                  </a:lnTo>
                  <a:lnTo>
                    <a:pt x="2604906" y="301902"/>
                  </a:lnTo>
                  <a:lnTo>
                    <a:pt x="2649430" y="285799"/>
                  </a:lnTo>
                  <a:lnTo>
                    <a:pt x="2694271" y="270116"/>
                  </a:lnTo>
                  <a:lnTo>
                    <a:pt x="2739420" y="254855"/>
                  </a:lnTo>
                  <a:lnTo>
                    <a:pt x="2784871" y="240019"/>
                  </a:lnTo>
                  <a:lnTo>
                    <a:pt x="2830615" y="225608"/>
                  </a:lnTo>
                  <a:lnTo>
                    <a:pt x="2876646" y="211625"/>
                  </a:lnTo>
                  <a:lnTo>
                    <a:pt x="2922955" y="198071"/>
                  </a:lnTo>
                  <a:lnTo>
                    <a:pt x="2969535" y="184949"/>
                  </a:lnTo>
                  <a:lnTo>
                    <a:pt x="3016380" y="172259"/>
                  </a:lnTo>
                  <a:lnTo>
                    <a:pt x="3063481" y="160005"/>
                  </a:lnTo>
                  <a:lnTo>
                    <a:pt x="3110831" y="148187"/>
                  </a:lnTo>
                  <a:lnTo>
                    <a:pt x="3158423" y="136808"/>
                  </a:lnTo>
                  <a:lnTo>
                    <a:pt x="3206249" y="125870"/>
                  </a:lnTo>
                  <a:lnTo>
                    <a:pt x="3254301" y="115373"/>
                  </a:lnTo>
                  <a:lnTo>
                    <a:pt x="3302573" y="105320"/>
                  </a:lnTo>
                  <a:lnTo>
                    <a:pt x="3351057" y="95714"/>
                  </a:lnTo>
                  <a:lnTo>
                    <a:pt x="3399746" y="86555"/>
                  </a:lnTo>
                  <a:lnTo>
                    <a:pt x="3448631" y="77845"/>
                  </a:lnTo>
                  <a:lnTo>
                    <a:pt x="3497706" y="69587"/>
                  </a:lnTo>
                  <a:lnTo>
                    <a:pt x="3546962" y="61781"/>
                  </a:lnTo>
                  <a:lnTo>
                    <a:pt x="3596394" y="54431"/>
                  </a:lnTo>
                  <a:lnTo>
                    <a:pt x="3645993" y="47537"/>
                  </a:lnTo>
                  <a:lnTo>
                    <a:pt x="3695751" y="41102"/>
                  </a:lnTo>
                  <a:lnTo>
                    <a:pt x="3745662" y="35127"/>
                  </a:lnTo>
                  <a:lnTo>
                    <a:pt x="3795718" y="29615"/>
                  </a:lnTo>
                  <a:lnTo>
                    <a:pt x="3845911" y="24566"/>
                  </a:lnTo>
                  <a:lnTo>
                    <a:pt x="3896235" y="19983"/>
                  </a:lnTo>
                  <a:lnTo>
                    <a:pt x="3946681" y="15868"/>
                  </a:lnTo>
                  <a:lnTo>
                    <a:pt x="3997242" y="12222"/>
                  </a:lnTo>
                  <a:lnTo>
                    <a:pt x="4047910" y="9048"/>
                  </a:lnTo>
                  <a:lnTo>
                    <a:pt x="4098679" y="6347"/>
                  </a:lnTo>
                  <a:lnTo>
                    <a:pt x="4149541" y="4120"/>
                  </a:lnTo>
                  <a:lnTo>
                    <a:pt x="4200488" y="2370"/>
                  </a:lnTo>
                  <a:lnTo>
                    <a:pt x="4251514" y="1099"/>
                  </a:lnTo>
                  <a:lnTo>
                    <a:pt x="4302609" y="308"/>
                  </a:lnTo>
                  <a:lnTo>
                    <a:pt x="4353768" y="0"/>
                  </a:lnTo>
                  <a:lnTo>
                    <a:pt x="4404983" y="175"/>
                  </a:lnTo>
                  <a:lnTo>
                    <a:pt x="4456245" y="836"/>
                  </a:lnTo>
                  <a:lnTo>
                    <a:pt x="4507549" y="1985"/>
                  </a:lnTo>
                  <a:lnTo>
                    <a:pt x="4558885" y="3623"/>
                  </a:lnTo>
                  <a:lnTo>
                    <a:pt x="4610248" y="5752"/>
                  </a:lnTo>
                  <a:lnTo>
                    <a:pt x="4661629" y="8375"/>
                  </a:lnTo>
                  <a:lnTo>
                    <a:pt x="4713021" y="11492"/>
                  </a:lnTo>
                  <a:lnTo>
                    <a:pt x="4764417" y="15106"/>
                  </a:lnTo>
                  <a:lnTo>
                    <a:pt x="4815808" y="19219"/>
                  </a:lnTo>
                  <a:lnTo>
                    <a:pt x="4867189" y="23832"/>
                  </a:lnTo>
                  <a:lnTo>
                    <a:pt x="4918550" y="28947"/>
                  </a:lnTo>
                  <a:lnTo>
                    <a:pt x="4969886" y="34566"/>
                  </a:lnTo>
                  <a:lnTo>
                    <a:pt x="5021188" y="40691"/>
                  </a:lnTo>
                  <a:lnTo>
                    <a:pt x="5072448" y="47323"/>
                  </a:lnTo>
                  <a:lnTo>
                    <a:pt x="5123661" y="54465"/>
                  </a:lnTo>
                  <a:lnTo>
                    <a:pt x="5174817" y="62118"/>
                  </a:lnTo>
                  <a:lnTo>
                    <a:pt x="5225910" y="70285"/>
                  </a:lnTo>
                  <a:lnTo>
                    <a:pt x="5276932" y="78966"/>
                  </a:lnTo>
                  <a:lnTo>
                    <a:pt x="5327875" y="88163"/>
                  </a:lnTo>
                  <a:lnTo>
                    <a:pt x="5378734" y="97880"/>
                  </a:lnTo>
                  <a:lnTo>
                    <a:pt x="5429498" y="108117"/>
                  </a:lnTo>
                  <a:lnTo>
                    <a:pt x="5480163" y="118875"/>
                  </a:lnTo>
                  <a:lnTo>
                    <a:pt x="5530719" y="130158"/>
                  </a:lnTo>
                  <a:lnTo>
                    <a:pt x="5581160" y="141967"/>
                  </a:lnTo>
                  <a:lnTo>
                    <a:pt x="5631478" y="154303"/>
                  </a:lnTo>
                  <a:lnTo>
                    <a:pt x="5681665" y="167169"/>
                  </a:lnTo>
                  <a:lnTo>
                    <a:pt x="5731715" y="180566"/>
                  </a:lnTo>
                  <a:lnTo>
                    <a:pt x="5781619" y="194496"/>
                  </a:lnTo>
                  <a:lnTo>
                    <a:pt x="5831371" y="208960"/>
                  </a:lnTo>
                  <a:lnTo>
                    <a:pt x="5880963" y="223962"/>
                  </a:lnTo>
                  <a:lnTo>
                    <a:pt x="5935659" y="241195"/>
                  </a:lnTo>
                  <a:lnTo>
                    <a:pt x="5989723" y="258957"/>
                  </a:lnTo>
                  <a:lnTo>
                    <a:pt x="6043152" y="277241"/>
                  </a:lnTo>
                  <a:lnTo>
                    <a:pt x="6095943" y="296038"/>
                  </a:lnTo>
                  <a:lnTo>
                    <a:pt x="6148090" y="315344"/>
                  </a:lnTo>
                  <a:lnTo>
                    <a:pt x="6199591" y="335151"/>
                  </a:lnTo>
                  <a:lnTo>
                    <a:pt x="6250442" y="355452"/>
                  </a:lnTo>
                  <a:lnTo>
                    <a:pt x="6300639" y="376241"/>
                  </a:lnTo>
                  <a:lnTo>
                    <a:pt x="6350179" y="397510"/>
                  </a:lnTo>
                  <a:lnTo>
                    <a:pt x="6399057" y="419253"/>
                  </a:lnTo>
                  <a:lnTo>
                    <a:pt x="6447270" y="441463"/>
                  </a:lnTo>
                  <a:lnTo>
                    <a:pt x="6494814" y="464133"/>
                  </a:lnTo>
                  <a:lnTo>
                    <a:pt x="6541685" y="487257"/>
                  </a:lnTo>
                  <a:lnTo>
                    <a:pt x="6587880" y="510828"/>
                  </a:lnTo>
                  <a:lnTo>
                    <a:pt x="6633395" y="534838"/>
                  </a:lnTo>
                  <a:lnTo>
                    <a:pt x="6678227" y="559282"/>
                  </a:lnTo>
                  <a:lnTo>
                    <a:pt x="6722370" y="584152"/>
                  </a:lnTo>
                  <a:lnTo>
                    <a:pt x="6765822" y="609441"/>
                  </a:lnTo>
                  <a:lnTo>
                    <a:pt x="6808579" y="635143"/>
                  </a:lnTo>
                  <a:lnTo>
                    <a:pt x="6850638" y="661251"/>
                  </a:lnTo>
                  <a:lnTo>
                    <a:pt x="6891993" y="687759"/>
                  </a:lnTo>
                  <a:lnTo>
                    <a:pt x="6932643" y="714658"/>
                  </a:lnTo>
                  <a:lnTo>
                    <a:pt x="6972582" y="741943"/>
                  </a:lnTo>
                  <a:lnTo>
                    <a:pt x="7011807" y="769607"/>
                  </a:lnTo>
                  <a:lnTo>
                    <a:pt x="7050315" y="797642"/>
                  </a:lnTo>
                  <a:lnTo>
                    <a:pt x="7088102" y="826043"/>
                  </a:lnTo>
                  <a:lnTo>
                    <a:pt x="7125164" y="854802"/>
                  </a:lnTo>
                  <a:lnTo>
                    <a:pt x="7161497" y="883913"/>
                  </a:lnTo>
                  <a:lnTo>
                    <a:pt x="7197097" y="913368"/>
                  </a:lnTo>
                  <a:lnTo>
                    <a:pt x="7231961" y="943162"/>
                  </a:lnTo>
                  <a:lnTo>
                    <a:pt x="7266085" y="973286"/>
                  </a:lnTo>
                  <a:lnTo>
                    <a:pt x="7299465" y="1003735"/>
                  </a:lnTo>
                  <a:lnTo>
                    <a:pt x="7332098" y="1034502"/>
                  </a:lnTo>
                  <a:lnTo>
                    <a:pt x="7363980" y="1065579"/>
                  </a:lnTo>
                  <a:lnTo>
                    <a:pt x="7395106" y="1096960"/>
                  </a:lnTo>
                  <a:lnTo>
                    <a:pt x="7425474" y="1128639"/>
                  </a:lnTo>
                  <a:lnTo>
                    <a:pt x="7455079" y="1160607"/>
                  </a:lnTo>
                  <a:lnTo>
                    <a:pt x="7483918" y="1192860"/>
                  </a:lnTo>
                  <a:lnTo>
                    <a:pt x="7511988" y="1225389"/>
                  </a:lnTo>
                  <a:lnTo>
                    <a:pt x="7539283" y="1258188"/>
                  </a:lnTo>
                  <a:lnTo>
                    <a:pt x="7565801" y="1291251"/>
                  </a:lnTo>
                  <a:lnTo>
                    <a:pt x="7591538" y="1324569"/>
                  </a:lnTo>
                  <a:lnTo>
                    <a:pt x="7616490" y="1358138"/>
                  </a:lnTo>
                  <a:lnTo>
                    <a:pt x="7640653" y="1391949"/>
                  </a:lnTo>
                  <a:lnTo>
                    <a:pt x="7664024" y="1425996"/>
                  </a:lnTo>
                  <a:lnTo>
                    <a:pt x="7686598" y="1460273"/>
                  </a:lnTo>
                  <a:lnTo>
                    <a:pt x="7708373" y="1494772"/>
                  </a:lnTo>
                  <a:lnTo>
                    <a:pt x="7729344" y="1529486"/>
                  </a:lnTo>
                  <a:lnTo>
                    <a:pt x="7749507" y="1564410"/>
                  </a:lnTo>
                  <a:lnTo>
                    <a:pt x="7768860" y="1599535"/>
                  </a:lnTo>
                  <a:lnTo>
                    <a:pt x="7787397" y="1634856"/>
                  </a:lnTo>
                  <a:lnTo>
                    <a:pt x="7805116" y="1670365"/>
                  </a:lnTo>
                  <a:lnTo>
                    <a:pt x="7822013" y="1706056"/>
                  </a:lnTo>
                  <a:lnTo>
                    <a:pt x="7838083" y="1741921"/>
                  </a:lnTo>
                  <a:lnTo>
                    <a:pt x="7853324" y="1777955"/>
                  </a:lnTo>
                  <a:lnTo>
                    <a:pt x="7867731" y="1814150"/>
                  </a:lnTo>
                  <a:lnTo>
                    <a:pt x="7881300" y="1850499"/>
                  </a:lnTo>
                  <a:lnTo>
                    <a:pt x="7894029" y="1886996"/>
                  </a:lnTo>
                  <a:lnTo>
                    <a:pt x="7905912" y="1923634"/>
                  </a:lnTo>
                  <a:lnTo>
                    <a:pt x="7916947" y="1960406"/>
                  </a:lnTo>
                  <a:lnTo>
                    <a:pt x="7927130" y="1997306"/>
                  </a:lnTo>
                  <a:lnTo>
                    <a:pt x="7936456" y="2034326"/>
                  </a:lnTo>
                  <a:lnTo>
                    <a:pt x="7952526" y="2108700"/>
                  </a:lnTo>
                  <a:lnTo>
                    <a:pt x="7965127" y="2183474"/>
                  </a:lnTo>
                  <a:lnTo>
                    <a:pt x="7974229" y="2258595"/>
                  </a:lnTo>
                  <a:lnTo>
                    <a:pt x="7979801" y="2334007"/>
                  </a:lnTo>
                  <a:lnTo>
                    <a:pt x="7981814" y="2409656"/>
                  </a:lnTo>
                  <a:lnTo>
                    <a:pt x="7981477" y="2447553"/>
                  </a:lnTo>
                  <a:lnTo>
                    <a:pt x="7978096" y="2523457"/>
                  </a:lnTo>
                  <a:lnTo>
                    <a:pt x="7975044" y="2561450"/>
                  </a:lnTo>
                  <a:lnTo>
                    <a:pt x="7971080" y="2599461"/>
                  </a:lnTo>
                  <a:lnTo>
                    <a:pt x="7966200" y="2637485"/>
                  </a:lnTo>
                  <a:lnTo>
                    <a:pt x="7960401" y="2675513"/>
                  </a:lnTo>
                  <a:lnTo>
                    <a:pt x="7953678" y="2713540"/>
                  </a:lnTo>
                  <a:lnTo>
                    <a:pt x="7946027" y="2751558"/>
                  </a:lnTo>
                  <a:lnTo>
                    <a:pt x="7937446" y="2789561"/>
                  </a:lnTo>
                  <a:lnTo>
                    <a:pt x="7927930" y="2827541"/>
                  </a:lnTo>
                  <a:lnTo>
                    <a:pt x="7917476" y="2865493"/>
                  </a:lnTo>
                  <a:lnTo>
                    <a:pt x="7906079" y="2903408"/>
                  </a:lnTo>
                  <a:lnTo>
                    <a:pt x="7893737" y="2941281"/>
                  </a:lnTo>
                  <a:lnTo>
                    <a:pt x="7880445" y="2979105"/>
                  </a:lnTo>
                  <a:lnTo>
                    <a:pt x="7866199" y="3016872"/>
                  </a:lnTo>
                  <a:lnTo>
                    <a:pt x="7850996" y="3054576"/>
                  </a:lnTo>
                  <a:lnTo>
                    <a:pt x="7834833" y="3092211"/>
                  </a:lnTo>
                  <a:lnTo>
                    <a:pt x="7817704" y="3129769"/>
                  </a:lnTo>
                  <a:lnTo>
                    <a:pt x="7799608" y="3167244"/>
                  </a:lnTo>
                  <a:lnTo>
                    <a:pt x="7780539" y="3204628"/>
                  </a:lnTo>
                  <a:lnTo>
                    <a:pt x="7760494" y="3241916"/>
                  </a:lnTo>
                  <a:lnTo>
                    <a:pt x="7739470" y="3279099"/>
                  </a:lnTo>
                  <a:lnTo>
                    <a:pt x="7717462" y="3316172"/>
                  </a:lnTo>
                  <a:lnTo>
                    <a:pt x="7694467" y="3353128"/>
                  </a:lnTo>
                  <a:lnTo>
                    <a:pt x="7670481" y="3389960"/>
                  </a:lnTo>
                  <a:lnTo>
                    <a:pt x="7645501" y="3426661"/>
                  </a:lnTo>
                  <a:lnTo>
                    <a:pt x="7622246" y="3459461"/>
                  </a:lnTo>
                  <a:lnTo>
                    <a:pt x="7598347" y="3491920"/>
                  </a:lnTo>
                  <a:lnTo>
                    <a:pt x="7573813" y="3524038"/>
                  </a:lnTo>
                  <a:lnTo>
                    <a:pt x="7548650" y="3555811"/>
                  </a:lnTo>
                  <a:lnTo>
                    <a:pt x="7522866" y="3587239"/>
                  </a:lnTo>
                  <a:lnTo>
                    <a:pt x="7496469" y="3618319"/>
                  </a:lnTo>
                  <a:lnTo>
                    <a:pt x="7469465" y="3649049"/>
                  </a:lnTo>
                  <a:lnTo>
                    <a:pt x="7441863" y="3679428"/>
                  </a:lnTo>
                  <a:lnTo>
                    <a:pt x="7413669" y="3709454"/>
                  </a:lnTo>
                  <a:lnTo>
                    <a:pt x="7384891" y="3739126"/>
                  </a:lnTo>
                  <a:lnTo>
                    <a:pt x="7355537" y="3768440"/>
                  </a:lnTo>
                  <a:lnTo>
                    <a:pt x="7325615" y="3797396"/>
                  </a:lnTo>
                  <a:lnTo>
                    <a:pt x="7295130" y="3825991"/>
                  </a:lnTo>
                  <a:lnTo>
                    <a:pt x="7264092" y="3854224"/>
                  </a:lnTo>
                  <a:lnTo>
                    <a:pt x="7232507" y="3882094"/>
                  </a:lnTo>
                  <a:lnTo>
                    <a:pt x="7200382" y="3909597"/>
                  </a:lnTo>
                  <a:lnTo>
                    <a:pt x="7167726" y="3936733"/>
                  </a:lnTo>
                  <a:lnTo>
                    <a:pt x="7134546" y="3963499"/>
                  </a:lnTo>
                  <a:lnTo>
                    <a:pt x="7100849" y="3989894"/>
                  </a:lnTo>
                  <a:lnTo>
                    <a:pt x="7066642" y="4015916"/>
                  </a:lnTo>
                  <a:lnTo>
                    <a:pt x="7031933" y="4041562"/>
                  </a:lnTo>
                  <a:lnTo>
                    <a:pt x="6996730" y="4066833"/>
                  </a:lnTo>
                  <a:lnTo>
                    <a:pt x="6961040" y="4091724"/>
                  </a:lnTo>
                  <a:lnTo>
                    <a:pt x="6924870" y="4116235"/>
                  </a:lnTo>
                  <a:lnTo>
                    <a:pt x="6888227" y="4140364"/>
                  </a:lnTo>
                  <a:lnTo>
                    <a:pt x="6851120" y="4164109"/>
                  </a:lnTo>
                  <a:lnTo>
                    <a:pt x="6813556" y="4187468"/>
                  </a:lnTo>
                  <a:lnTo>
                    <a:pt x="6775541" y="4210440"/>
                  </a:lnTo>
                  <a:lnTo>
                    <a:pt x="6737084" y="4233022"/>
                  </a:lnTo>
                  <a:lnTo>
                    <a:pt x="6698192" y="4255213"/>
                  </a:lnTo>
                  <a:lnTo>
                    <a:pt x="6658873" y="4277010"/>
                  </a:lnTo>
                  <a:lnTo>
                    <a:pt x="6619133" y="4298413"/>
                  </a:lnTo>
                  <a:lnTo>
                    <a:pt x="6578981" y="4319419"/>
                  </a:lnTo>
                  <a:lnTo>
                    <a:pt x="6538423" y="4340026"/>
                  </a:lnTo>
                  <a:lnTo>
                    <a:pt x="6497468" y="4360233"/>
                  </a:lnTo>
                  <a:lnTo>
                    <a:pt x="6456122" y="4380038"/>
                  </a:lnTo>
                  <a:lnTo>
                    <a:pt x="6414393" y="4399439"/>
                  </a:lnTo>
                  <a:lnTo>
                    <a:pt x="6372288" y="4418434"/>
                  </a:lnTo>
                  <a:lnTo>
                    <a:pt x="6329816" y="4437022"/>
                  </a:lnTo>
                  <a:lnTo>
                    <a:pt x="6286982" y="4455199"/>
                  </a:lnTo>
                  <a:lnTo>
                    <a:pt x="6243796" y="4472966"/>
                  </a:lnTo>
                  <a:lnTo>
                    <a:pt x="6200264" y="4490320"/>
                  </a:lnTo>
                  <a:lnTo>
                    <a:pt x="6156393" y="4507258"/>
                  </a:lnTo>
                  <a:lnTo>
                    <a:pt x="6112192" y="4523780"/>
                  </a:lnTo>
                  <a:lnTo>
                    <a:pt x="6067667" y="4539883"/>
                  </a:lnTo>
                  <a:lnTo>
                    <a:pt x="6022826" y="4555566"/>
                  </a:lnTo>
                  <a:lnTo>
                    <a:pt x="5977677" y="4570827"/>
                  </a:lnTo>
                  <a:lnTo>
                    <a:pt x="5932226" y="4585664"/>
                  </a:lnTo>
                  <a:lnTo>
                    <a:pt x="5886482" y="4600075"/>
                  </a:lnTo>
                  <a:lnTo>
                    <a:pt x="5840451" y="4614058"/>
                  </a:lnTo>
                  <a:lnTo>
                    <a:pt x="5794142" y="4627612"/>
                  </a:lnTo>
                  <a:lnTo>
                    <a:pt x="5747561" y="4640734"/>
                  </a:lnTo>
                  <a:lnTo>
                    <a:pt x="5700717" y="4653424"/>
                  </a:lnTo>
                  <a:lnTo>
                    <a:pt x="5653615" y="4665678"/>
                  </a:lnTo>
                  <a:lnTo>
                    <a:pt x="5606265" y="4677496"/>
                  </a:lnTo>
                  <a:lnTo>
                    <a:pt x="5558673" y="4688876"/>
                  </a:lnTo>
                  <a:lnTo>
                    <a:pt x="5510847" y="4699814"/>
                  </a:lnTo>
                  <a:lnTo>
                    <a:pt x="5462795" y="4710311"/>
                  </a:lnTo>
                  <a:lnTo>
                    <a:pt x="5414523" y="4720364"/>
                  </a:lnTo>
                  <a:lnTo>
                    <a:pt x="5366039" y="4729971"/>
                  </a:lnTo>
                  <a:lnTo>
                    <a:pt x="5317350" y="4739130"/>
                  </a:lnTo>
                  <a:lnTo>
                    <a:pt x="5268465" y="4747840"/>
                  </a:lnTo>
                  <a:lnTo>
                    <a:pt x="5219390" y="4756099"/>
                  </a:lnTo>
                  <a:lnTo>
                    <a:pt x="5170133" y="4763904"/>
                  </a:lnTo>
                  <a:lnTo>
                    <a:pt x="5120702" y="4771255"/>
                  </a:lnTo>
                  <a:lnTo>
                    <a:pt x="5071103" y="4778148"/>
                  </a:lnTo>
                  <a:lnTo>
                    <a:pt x="5021344" y="4784584"/>
                  </a:lnTo>
                  <a:lnTo>
                    <a:pt x="4971433" y="4790559"/>
                  </a:lnTo>
                  <a:lnTo>
                    <a:pt x="4921378" y="4796071"/>
                  </a:lnTo>
                  <a:lnTo>
                    <a:pt x="4871184" y="4801120"/>
                  </a:lnTo>
                  <a:lnTo>
                    <a:pt x="4820861" y="4805703"/>
                  </a:lnTo>
                  <a:lnTo>
                    <a:pt x="4770415" y="4809818"/>
                  </a:lnTo>
                  <a:lnTo>
                    <a:pt x="4719854" y="4813464"/>
                  </a:lnTo>
                  <a:lnTo>
                    <a:pt x="4669185" y="4816639"/>
                  </a:lnTo>
                  <a:lnTo>
                    <a:pt x="4618416" y="4819340"/>
                  </a:lnTo>
                  <a:lnTo>
                    <a:pt x="4567554" y="4821567"/>
                  </a:lnTo>
                  <a:lnTo>
                    <a:pt x="4516607" y="4823317"/>
                  </a:lnTo>
                  <a:lnTo>
                    <a:pt x="4465582" y="4824588"/>
                  </a:lnTo>
                  <a:lnTo>
                    <a:pt x="4414486" y="4825379"/>
                  </a:lnTo>
                  <a:lnTo>
                    <a:pt x="4363327" y="4825688"/>
                  </a:lnTo>
                  <a:lnTo>
                    <a:pt x="4312113" y="4825513"/>
                  </a:lnTo>
                  <a:lnTo>
                    <a:pt x="4260850" y="4824852"/>
                  </a:lnTo>
                  <a:lnTo>
                    <a:pt x="4209547" y="4823703"/>
                  </a:lnTo>
                  <a:lnTo>
                    <a:pt x="4158211" y="4822065"/>
                  </a:lnTo>
                  <a:lnTo>
                    <a:pt x="4106848" y="4819936"/>
                  </a:lnTo>
                  <a:lnTo>
                    <a:pt x="4055467" y="4817314"/>
                  </a:lnTo>
                  <a:lnTo>
                    <a:pt x="4004075" y="4814197"/>
                  </a:lnTo>
                  <a:lnTo>
                    <a:pt x="3952680" y="4810583"/>
                  </a:lnTo>
                  <a:lnTo>
                    <a:pt x="3901288" y="4806470"/>
                  </a:lnTo>
                  <a:lnTo>
                    <a:pt x="3849908" y="4801857"/>
                  </a:lnTo>
                  <a:lnTo>
                    <a:pt x="3798546" y="4796742"/>
                  </a:lnTo>
                  <a:lnTo>
                    <a:pt x="3747211" y="4791123"/>
                  </a:lnTo>
                  <a:lnTo>
                    <a:pt x="3695909" y="4784999"/>
                  </a:lnTo>
                  <a:lnTo>
                    <a:pt x="3644649" y="4778366"/>
                  </a:lnTo>
                  <a:lnTo>
                    <a:pt x="3593437" y="4771224"/>
                  </a:lnTo>
                  <a:lnTo>
                    <a:pt x="3542281" y="4763571"/>
                  </a:lnTo>
                  <a:lnTo>
                    <a:pt x="3491188" y="4755405"/>
                  </a:lnTo>
                  <a:lnTo>
                    <a:pt x="3440166" y="4746724"/>
                  </a:lnTo>
                  <a:lnTo>
                    <a:pt x="3389223" y="4737526"/>
                  </a:lnTo>
                  <a:lnTo>
                    <a:pt x="3338365" y="4727810"/>
                  </a:lnTo>
                  <a:lnTo>
                    <a:pt x="3287600" y="4717573"/>
                  </a:lnTo>
                  <a:lnTo>
                    <a:pt x="3236936" y="4706814"/>
                  </a:lnTo>
                  <a:lnTo>
                    <a:pt x="3186380" y="4695532"/>
                  </a:lnTo>
                  <a:lnTo>
                    <a:pt x="3135940" y="4683723"/>
                  </a:lnTo>
                  <a:lnTo>
                    <a:pt x="3085622" y="4671387"/>
                  </a:lnTo>
                  <a:lnTo>
                    <a:pt x="3035435" y="4658521"/>
                  </a:lnTo>
                  <a:lnTo>
                    <a:pt x="2985385" y="4645124"/>
                  </a:lnTo>
                  <a:lnTo>
                    <a:pt x="2935481" y="4631194"/>
                  </a:lnTo>
                  <a:lnTo>
                    <a:pt x="2885730" y="4616730"/>
                  </a:lnTo>
                  <a:lnTo>
                    <a:pt x="2836138" y="4601728"/>
                  </a:lnTo>
                  <a:lnTo>
                    <a:pt x="2779828" y="4583969"/>
                  </a:lnTo>
                  <a:lnTo>
                    <a:pt x="2724132" y="4565622"/>
                  </a:lnTo>
                  <a:lnTo>
                    <a:pt x="2669057" y="4546693"/>
                  </a:lnTo>
                  <a:lnTo>
                    <a:pt x="2614610" y="4527191"/>
                  </a:lnTo>
                  <a:lnTo>
                    <a:pt x="2560797" y="4507123"/>
                  </a:lnTo>
                  <a:lnTo>
                    <a:pt x="2507625" y="4486495"/>
                  </a:lnTo>
                  <a:lnTo>
                    <a:pt x="2455101" y="4465316"/>
                  </a:lnTo>
                  <a:lnTo>
                    <a:pt x="2403230" y="4443592"/>
                  </a:lnTo>
                  <a:lnTo>
                    <a:pt x="2352020" y="4421330"/>
                  </a:lnTo>
                  <a:lnTo>
                    <a:pt x="2301477" y="4398538"/>
                  </a:lnTo>
                  <a:lnTo>
                    <a:pt x="2251608" y="4375223"/>
                  </a:lnTo>
                  <a:lnTo>
                    <a:pt x="2202419" y="4351392"/>
                  </a:lnTo>
                  <a:lnTo>
                    <a:pt x="2153917" y="4327052"/>
                  </a:lnTo>
                  <a:lnTo>
                    <a:pt x="2106108" y="4302211"/>
                  </a:lnTo>
                  <a:lnTo>
                    <a:pt x="2058999" y="4276877"/>
                  </a:lnTo>
                  <a:lnTo>
                    <a:pt x="2012597" y="4251055"/>
                  </a:lnTo>
                  <a:lnTo>
                    <a:pt x="1966907" y="4224753"/>
                  </a:lnTo>
                  <a:lnTo>
                    <a:pt x="1921938" y="4197980"/>
                  </a:lnTo>
                  <a:lnTo>
                    <a:pt x="1877694" y="4170741"/>
                  </a:lnTo>
                  <a:lnTo>
                    <a:pt x="1834183" y="4143044"/>
                  </a:lnTo>
                  <a:lnTo>
                    <a:pt x="1791412" y="4114896"/>
                  </a:lnTo>
                  <a:lnTo>
                    <a:pt x="1749387" y="4086305"/>
                  </a:lnTo>
                  <a:lnTo>
                    <a:pt x="1708114" y="4057278"/>
                  </a:lnTo>
                  <a:lnTo>
                    <a:pt x="1667600" y="4027822"/>
                  </a:lnTo>
                  <a:lnTo>
                    <a:pt x="1627851" y="3997944"/>
                  </a:lnTo>
                  <a:lnTo>
                    <a:pt x="1588875" y="3967652"/>
                  </a:lnTo>
                  <a:lnTo>
                    <a:pt x="1550678" y="3936952"/>
                  </a:lnTo>
                  <a:lnTo>
                    <a:pt x="1513266" y="3905853"/>
                  </a:lnTo>
                  <a:lnTo>
                    <a:pt x="1476645" y="3874360"/>
                  </a:lnTo>
                  <a:lnTo>
                    <a:pt x="1440824" y="3842482"/>
                  </a:lnTo>
                  <a:lnTo>
                    <a:pt x="1405807" y="3810226"/>
                  </a:lnTo>
                  <a:lnTo>
                    <a:pt x="1371602" y="3777599"/>
                  </a:lnTo>
                  <a:lnTo>
                    <a:pt x="1338215" y="3744608"/>
                  </a:lnTo>
                  <a:lnTo>
                    <a:pt x="1305652" y="3711260"/>
                  </a:lnTo>
                  <a:lnTo>
                    <a:pt x="1273921" y="3677562"/>
                  </a:lnTo>
                  <a:lnTo>
                    <a:pt x="1243028" y="3643523"/>
                  </a:lnTo>
                  <a:lnTo>
                    <a:pt x="1212979" y="3609149"/>
                  </a:lnTo>
                  <a:lnTo>
                    <a:pt x="1183781" y="3574447"/>
                  </a:lnTo>
                  <a:lnTo>
                    <a:pt x="1155441" y="3539424"/>
                  </a:lnTo>
                  <a:lnTo>
                    <a:pt x="1127965" y="3504089"/>
                  </a:lnTo>
                  <a:lnTo>
                    <a:pt x="1101360" y="3468447"/>
                  </a:lnTo>
                  <a:lnTo>
                    <a:pt x="1075631" y="3432507"/>
                  </a:lnTo>
                  <a:lnTo>
                    <a:pt x="1050787" y="3396275"/>
                  </a:lnTo>
                  <a:lnTo>
                    <a:pt x="1026833" y="3359759"/>
                  </a:lnTo>
                  <a:lnTo>
                    <a:pt x="1003776" y="3322966"/>
                  </a:lnTo>
                  <a:lnTo>
                    <a:pt x="981623" y="3285903"/>
                  </a:lnTo>
                  <a:lnTo>
                    <a:pt x="960379" y="3248578"/>
                  </a:lnTo>
                  <a:lnTo>
                    <a:pt x="940052" y="3210997"/>
                  </a:lnTo>
                  <a:lnTo>
                    <a:pt x="920649" y="3173169"/>
                  </a:lnTo>
                  <a:lnTo>
                    <a:pt x="902175" y="3135099"/>
                  </a:lnTo>
                  <a:lnTo>
                    <a:pt x="884638" y="3096796"/>
                  </a:lnTo>
                  <a:lnTo>
                    <a:pt x="868043" y="3058266"/>
                  </a:lnTo>
                  <a:lnTo>
                    <a:pt x="852398" y="3019518"/>
                  </a:lnTo>
                  <a:lnTo>
                    <a:pt x="837709" y="2980557"/>
                  </a:lnTo>
                  <a:lnTo>
                    <a:pt x="823983" y="2941392"/>
                  </a:lnTo>
                  <a:lnTo>
                    <a:pt x="811226" y="2902029"/>
                  </a:lnTo>
                  <a:lnTo>
                    <a:pt x="799445" y="2862476"/>
                  </a:lnTo>
                  <a:lnTo>
                    <a:pt x="788646" y="2822740"/>
                  </a:lnTo>
                  <a:lnTo>
                    <a:pt x="778835" y="2782829"/>
                  </a:lnTo>
                  <a:lnTo>
                    <a:pt x="770021" y="2742749"/>
                  </a:lnTo>
                  <a:lnTo>
                    <a:pt x="762208" y="2702507"/>
                  </a:lnTo>
                  <a:lnTo>
                    <a:pt x="755404" y="2662112"/>
                  </a:lnTo>
                  <a:lnTo>
                    <a:pt x="749615" y="2621570"/>
                  </a:lnTo>
                  <a:lnTo>
                    <a:pt x="744848" y="2580888"/>
                  </a:lnTo>
                  <a:lnTo>
                    <a:pt x="741109" y="2540074"/>
                  </a:lnTo>
                  <a:lnTo>
                    <a:pt x="738405" y="2499135"/>
                  </a:lnTo>
                  <a:lnTo>
                    <a:pt x="736743" y="2458078"/>
                  </a:lnTo>
                  <a:lnTo>
                    <a:pt x="736128" y="2416911"/>
                  </a:lnTo>
                  <a:lnTo>
                    <a:pt x="736568" y="2375640"/>
                  </a:lnTo>
                  <a:lnTo>
                    <a:pt x="738069" y="2334273"/>
                  </a:lnTo>
                  <a:lnTo>
                    <a:pt x="740638" y="2292817"/>
                  </a:lnTo>
                  <a:lnTo>
                    <a:pt x="0" y="1697124"/>
                  </a:lnTo>
                  <a:close/>
                </a:path>
              </a:pathLst>
            </a:custGeom>
            <a:ln w="762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3416" y="1478280"/>
              <a:ext cx="7408163" cy="15072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5000" y="2301240"/>
              <a:ext cx="6444995" cy="150723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60108" y="3124199"/>
              <a:ext cx="3814570" cy="1507235"/>
            </a:xfrm>
            <a:prstGeom prst="rect">
              <a:avLst/>
            </a:prstGeom>
          </p:spPr>
        </p:pic>
      </p:grpSp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xfrm>
            <a:off x="5644238" y="1664206"/>
            <a:ext cx="645795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5400" spc="-345" dirty="0"/>
              <a:t>Where</a:t>
            </a:r>
            <a:r>
              <a:rPr sz="5400" spc="-819" dirty="0"/>
              <a:t> </a:t>
            </a:r>
            <a:r>
              <a:rPr sz="5400" spc="-245" dirty="0"/>
              <a:t>do</a:t>
            </a:r>
            <a:r>
              <a:rPr sz="5400" spc="-810" dirty="0"/>
              <a:t> </a:t>
            </a:r>
            <a:r>
              <a:rPr sz="5400" spc="-300" dirty="0"/>
              <a:t>you</a:t>
            </a:r>
            <a:r>
              <a:rPr sz="5400" spc="-810" dirty="0"/>
              <a:t> </a:t>
            </a:r>
            <a:r>
              <a:rPr sz="5400" spc="-340" dirty="0"/>
              <a:t>think</a:t>
            </a:r>
            <a:r>
              <a:rPr sz="5400" spc="-815" dirty="0"/>
              <a:t> </a:t>
            </a:r>
            <a:r>
              <a:rPr sz="5400" spc="-70" dirty="0"/>
              <a:t>we </a:t>
            </a:r>
            <a:r>
              <a:rPr sz="5400" spc="-370" dirty="0"/>
              <a:t>should</a:t>
            </a:r>
            <a:r>
              <a:rPr sz="5400" spc="-800" dirty="0"/>
              <a:t> </a:t>
            </a:r>
            <a:r>
              <a:rPr sz="5400" spc="-360" dirty="0"/>
              <a:t>report</a:t>
            </a:r>
            <a:r>
              <a:rPr sz="5400" spc="-790" dirty="0"/>
              <a:t> </a:t>
            </a:r>
            <a:r>
              <a:rPr sz="5400" spc="-350" dirty="0"/>
              <a:t>these </a:t>
            </a:r>
            <a:r>
              <a:rPr sz="5400" spc="-335" dirty="0"/>
              <a:t>scams</a:t>
            </a:r>
            <a:r>
              <a:rPr sz="5400" spc="-810" dirty="0"/>
              <a:t> </a:t>
            </a:r>
            <a:r>
              <a:rPr sz="5400" spc="-465" dirty="0"/>
              <a:t>to?</a:t>
            </a:r>
            <a:endParaRPr sz="5400"/>
          </a:p>
        </p:txBody>
      </p:sp>
      <p:grpSp>
        <p:nvGrpSpPr>
          <p:cNvPr id="16" name="object 16"/>
          <p:cNvGrpSpPr/>
          <p:nvPr/>
        </p:nvGrpSpPr>
        <p:grpSpPr>
          <a:xfrm>
            <a:off x="12610" y="88813"/>
            <a:ext cx="12754610" cy="9335770"/>
            <a:chOff x="12610" y="88813"/>
            <a:chExt cx="12754610" cy="9335770"/>
          </a:xfrm>
        </p:grpSpPr>
        <p:pic>
          <p:nvPicPr>
            <p:cNvPr id="17" name="object 17" descr="C:\Users\3214105\AppData\Local\Microsoft\Windows\Temporary Internet Files\Content.Outlook\C8D21P3Y\Student girl (2).png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9751" y="569268"/>
              <a:ext cx="3907150" cy="76059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3501" y="8344750"/>
              <a:ext cx="2240394" cy="1079637"/>
            </a:xfrm>
            <a:prstGeom prst="rect">
              <a:avLst/>
            </a:prstGeom>
          </p:spPr>
        </p:pic>
        <p:pic>
          <p:nvPicPr>
            <p:cNvPr id="19" name="object 19" descr="W:\Scams Team\Scams Team Documents\Logo\NST logo 15.jpg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45710" y="8255787"/>
              <a:ext cx="1729436" cy="111664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6796" y="7810627"/>
              <a:ext cx="12510284" cy="3301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610" y="88813"/>
              <a:ext cx="228777" cy="2287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309" y="2063305"/>
            <a:ext cx="11951970" cy="7502525"/>
          </a:xfrm>
          <a:custGeom>
            <a:avLst/>
            <a:gdLst/>
            <a:ahLst/>
            <a:cxnLst/>
            <a:rect l="l" t="t" r="r" b="b"/>
            <a:pathLst>
              <a:path w="11951970" h="7502525">
                <a:moveTo>
                  <a:pt x="11760187" y="0"/>
                </a:moveTo>
                <a:lnTo>
                  <a:pt x="191300" y="0"/>
                </a:lnTo>
                <a:lnTo>
                  <a:pt x="147437" y="5052"/>
                </a:lnTo>
                <a:lnTo>
                  <a:pt x="107171" y="19444"/>
                </a:lnTo>
                <a:lnTo>
                  <a:pt x="71651" y="42026"/>
                </a:lnTo>
                <a:lnTo>
                  <a:pt x="42026" y="71651"/>
                </a:lnTo>
                <a:lnTo>
                  <a:pt x="19444" y="107171"/>
                </a:lnTo>
                <a:lnTo>
                  <a:pt x="5052" y="147437"/>
                </a:lnTo>
                <a:lnTo>
                  <a:pt x="0" y="191300"/>
                </a:lnTo>
                <a:lnTo>
                  <a:pt x="0" y="7310640"/>
                </a:lnTo>
                <a:lnTo>
                  <a:pt x="5052" y="7354503"/>
                </a:lnTo>
                <a:lnTo>
                  <a:pt x="19444" y="7394769"/>
                </a:lnTo>
                <a:lnTo>
                  <a:pt x="42026" y="7430288"/>
                </a:lnTo>
                <a:lnTo>
                  <a:pt x="71651" y="7459914"/>
                </a:lnTo>
                <a:lnTo>
                  <a:pt x="107171" y="7482496"/>
                </a:lnTo>
                <a:lnTo>
                  <a:pt x="147437" y="7496888"/>
                </a:lnTo>
                <a:lnTo>
                  <a:pt x="191300" y="7501940"/>
                </a:lnTo>
                <a:lnTo>
                  <a:pt x="11760187" y="7501940"/>
                </a:lnTo>
                <a:lnTo>
                  <a:pt x="11804050" y="7496888"/>
                </a:lnTo>
                <a:lnTo>
                  <a:pt x="11844315" y="7482496"/>
                </a:lnTo>
                <a:lnTo>
                  <a:pt x="11879835" y="7459914"/>
                </a:lnTo>
                <a:lnTo>
                  <a:pt x="11909460" y="7430288"/>
                </a:lnTo>
                <a:lnTo>
                  <a:pt x="11932043" y="7394769"/>
                </a:lnTo>
                <a:lnTo>
                  <a:pt x="11946434" y="7354503"/>
                </a:lnTo>
                <a:lnTo>
                  <a:pt x="11951487" y="7310640"/>
                </a:lnTo>
                <a:lnTo>
                  <a:pt x="11951487" y="191300"/>
                </a:lnTo>
                <a:lnTo>
                  <a:pt x="11946434" y="147437"/>
                </a:lnTo>
                <a:lnTo>
                  <a:pt x="11932043" y="107171"/>
                </a:lnTo>
                <a:lnTo>
                  <a:pt x="11909460" y="71651"/>
                </a:lnTo>
                <a:lnTo>
                  <a:pt x="11879835" y="42026"/>
                </a:lnTo>
                <a:lnTo>
                  <a:pt x="11844315" y="19444"/>
                </a:lnTo>
                <a:lnTo>
                  <a:pt x="11804050" y="5052"/>
                </a:lnTo>
                <a:lnTo>
                  <a:pt x="11760187" y="0"/>
                </a:lnTo>
                <a:close/>
              </a:path>
            </a:pathLst>
          </a:custGeom>
          <a:solidFill>
            <a:srgbClr val="485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35" y="97535"/>
            <a:ext cx="5919215" cy="1507235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508238" y="284500"/>
            <a:ext cx="5054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Scams</a:t>
            </a:r>
            <a:r>
              <a:rPr sz="5400" spc="-40" dirty="0"/>
              <a:t> </a:t>
            </a:r>
            <a:r>
              <a:rPr sz="5400" spc="-10" dirty="0"/>
              <a:t>check…</a:t>
            </a:r>
            <a:endParaRPr sz="5400"/>
          </a:p>
        </p:txBody>
      </p:sp>
      <p:sp>
        <p:nvSpPr>
          <p:cNvPr id="5" name="object 5"/>
          <p:cNvSpPr txBox="1"/>
          <p:nvPr/>
        </p:nvSpPr>
        <p:spPr>
          <a:xfrm>
            <a:off x="1627159" y="2096154"/>
            <a:ext cx="87147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3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3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3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methods</a:t>
            </a:r>
            <a:r>
              <a:rPr sz="3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criminals</a:t>
            </a:r>
            <a:r>
              <a:rPr sz="3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3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scam</a:t>
            </a:r>
            <a:r>
              <a:rPr sz="3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people?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45479" y="3690383"/>
            <a:ext cx="1174115" cy="1153795"/>
            <a:chOff x="1445479" y="3690383"/>
            <a:chExt cx="1174115" cy="1153795"/>
          </a:xfrm>
        </p:grpSpPr>
        <p:sp>
          <p:nvSpPr>
            <p:cNvPr id="7" name="object 7"/>
            <p:cNvSpPr/>
            <p:nvPr/>
          </p:nvSpPr>
          <p:spPr>
            <a:xfrm>
              <a:off x="1445479" y="3690383"/>
              <a:ext cx="1174115" cy="1153795"/>
            </a:xfrm>
            <a:custGeom>
              <a:avLst/>
              <a:gdLst/>
              <a:ahLst/>
              <a:cxnLst/>
              <a:rect l="l" t="t" r="r" b="b"/>
              <a:pathLst>
                <a:path w="1174114" h="1153795">
                  <a:moveTo>
                    <a:pt x="587019" y="0"/>
                  </a:moveTo>
                  <a:lnTo>
                    <a:pt x="538874" y="1912"/>
                  </a:lnTo>
                  <a:lnTo>
                    <a:pt x="491800" y="7549"/>
                  </a:lnTo>
                  <a:lnTo>
                    <a:pt x="445950" y="16764"/>
                  </a:lnTo>
                  <a:lnTo>
                    <a:pt x="401474" y="29407"/>
                  </a:lnTo>
                  <a:lnTo>
                    <a:pt x="358523" y="45329"/>
                  </a:lnTo>
                  <a:lnTo>
                    <a:pt x="317248" y="64384"/>
                  </a:lnTo>
                  <a:lnTo>
                    <a:pt x="277800" y="86421"/>
                  </a:lnTo>
                  <a:lnTo>
                    <a:pt x="240331" y="111293"/>
                  </a:lnTo>
                  <a:lnTo>
                    <a:pt x="204991" y="138852"/>
                  </a:lnTo>
                  <a:lnTo>
                    <a:pt x="171932" y="168948"/>
                  </a:lnTo>
                  <a:lnTo>
                    <a:pt x="141304" y="201433"/>
                  </a:lnTo>
                  <a:lnTo>
                    <a:pt x="113259" y="236159"/>
                  </a:lnTo>
                  <a:lnTo>
                    <a:pt x="87948" y="272977"/>
                  </a:lnTo>
                  <a:lnTo>
                    <a:pt x="65521" y="311739"/>
                  </a:lnTo>
                  <a:lnTo>
                    <a:pt x="46130" y="352297"/>
                  </a:lnTo>
                  <a:lnTo>
                    <a:pt x="29926" y="394502"/>
                  </a:lnTo>
                  <a:lnTo>
                    <a:pt x="17060" y="438205"/>
                  </a:lnTo>
                  <a:lnTo>
                    <a:pt x="7682" y="483258"/>
                  </a:lnTo>
                  <a:lnTo>
                    <a:pt x="1945" y="529513"/>
                  </a:lnTo>
                  <a:lnTo>
                    <a:pt x="0" y="576821"/>
                  </a:lnTo>
                  <a:lnTo>
                    <a:pt x="1945" y="624129"/>
                  </a:lnTo>
                  <a:lnTo>
                    <a:pt x="7682" y="670384"/>
                  </a:lnTo>
                  <a:lnTo>
                    <a:pt x="17060" y="715437"/>
                  </a:lnTo>
                  <a:lnTo>
                    <a:pt x="29926" y="759140"/>
                  </a:lnTo>
                  <a:lnTo>
                    <a:pt x="46130" y="801344"/>
                  </a:lnTo>
                  <a:lnTo>
                    <a:pt x="65521" y="841902"/>
                  </a:lnTo>
                  <a:lnTo>
                    <a:pt x="87948" y="880664"/>
                  </a:lnTo>
                  <a:lnTo>
                    <a:pt x="113259" y="917483"/>
                  </a:lnTo>
                  <a:lnTo>
                    <a:pt x="141304" y="952209"/>
                  </a:lnTo>
                  <a:lnTo>
                    <a:pt x="171932" y="984694"/>
                  </a:lnTo>
                  <a:lnTo>
                    <a:pt x="204991" y="1014790"/>
                  </a:lnTo>
                  <a:lnTo>
                    <a:pt x="240331" y="1042348"/>
                  </a:lnTo>
                  <a:lnTo>
                    <a:pt x="277800" y="1067220"/>
                  </a:lnTo>
                  <a:lnTo>
                    <a:pt x="317248" y="1089258"/>
                  </a:lnTo>
                  <a:lnTo>
                    <a:pt x="358523" y="1108312"/>
                  </a:lnTo>
                  <a:lnTo>
                    <a:pt x="401474" y="1124235"/>
                  </a:lnTo>
                  <a:lnTo>
                    <a:pt x="445950" y="1136878"/>
                  </a:lnTo>
                  <a:lnTo>
                    <a:pt x="491800" y="1146092"/>
                  </a:lnTo>
                  <a:lnTo>
                    <a:pt x="538874" y="1151730"/>
                  </a:lnTo>
                  <a:lnTo>
                    <a:pt x="587019" y="1153642"/>
                  </a:lnTo>
                  <a:lnTo>
                    <a:pt x="635164" y="1151730"/>
                  </a:lnTo>
                  <a:lnTo>
                    <a:pt x="682238" y="1146092"/>
                  </a:lnTo>
                  <a:lnTo>
                    <a:pt x="728088" y="1136878"/>
                  </a:lnTo>
                  <a:lnTo>
                    <a:pt x="772565" y="1124235"/>
                  </a:lnTo>
                  <a:lnTo>
                    <a:pt x="815517" y="1108312"/>
                  </a:lnTo>
                  <a:lnTo>
                    <a:pt x="856793" y="1089258"/>
                  </a:lnTo>
                  <a:lnTo>
                    <a:pt x="896241" y="1067220"/>
                  </a:lnTo>
                  <a:lnTo>
                    <a:pt x="933711" y="1042348"/>
                  </a:lnTo>
                  <a:lnTo>
                    <a:pt x="969052" y="1014790"/>
                  </a:lnTo>
                  <a:lnTo>
                    <a:pt x="1002112" y="984694"/>
                  </a:lnTo>
                  <a:lnTo>
                    <a:pt x="1032741" y="952209"/>
                  </a:lnTo>
                  <a:lnTo>
                    <a:pt x="1060787" y="917483"/>
                  </a:lnTo>
                  <a:lnTo>
                    <a:pt x="1086099" y="880664"/>
                  </a:lnTo>
                  <a:lnTo>
                    <a:pt x="1108527" y="841902"/>
                  </a:lnTo>
                  <a:lnTo>
                    <a:pt x="1127919" y="801344"/>
                  </a:lnTo>
                  <a:lnTo>
                    <a:pt x="1144123" y="759140"/>
                  </a:lnTo>
                  <a:lnTo>
                    <a:pt x="1156990" y="715437"/>
                  </a:lnTo>
                  <a:lnTo>
                    <a:pt x="1166368" y="670384"/>
                  </a:lnTo>
                  <a:lnTo>
                    <a:pt x="1172105" y="624129"/>
                  </a:lnTo>
                  <a:lnTo>
                    <a:pt x="1174051" y="576821"/>
                  </a:lnTo>
                  <a:lnTo>
                    <a:pt x="1172105" y="529513"/>
                  </a:lnTo>
                  <a:lnTo>
                    <a:pt x="1166368" y="483258"/>
                  </a:lnTo>
                  <a:lnTo>
                    <a:pt x="1156990" y="438205"/>
                  </a:lnTo>
                  <a:lnTo>
                    <a:pt x="1144123" y="394502"/>
                  </a:lnTo>
                  <a:lnTo>
                    <a:pt x="1127919" y="352297"/>
                  </a:lnTo>
                  <a:lnTo>
                    <a:pt x="1108527" y="311739"/>
                  </a:lnTo>
                  <a:lnTo>
                    <a:pt x="1086099" y="272977"/>
                  </a:lnTo>
                  <a:lnTo>
                    <a:pt x="1060787" y="236159"/>
                  </a:lnTo>
                  <a:lnTo>
                    <a:pt x="1032741" y="201433"/>
                  </a:lnTo>
                  <a:lnTo>
                    <a:pt x="1002112" y="168948"/>
                  </a:lnTo>
                  <a:lnTo>
                    <a:pt x="969052" y="138852"/>
                  </a:lnTo>
                  <a:lnTo>
                    <a:pt x="933711" y="111293"/>
                  </a:lnTo>
                  <a:lnTo>
                    <a:pt x="896241" y="86421"/>
                  </a:lnTo>
                  <a:lnTo>
                    <a:pt x="856793" y="64384"/>
                  </a:lnTo>
                  <a:lnTo>
                    <a:pt x="815517" y="45329"/>
                  </a:lnTo>
                  <a:lnTo>
                    <a:pt x="772565" y="29407"/>
                  </a:lnTo>
                  <a:lnTo>
                    <a:pt x="728088" y="16764"/>
                  </a:lnTo>
                  <a:lnTo>
                    <a:pt x="682238" y="7549"/>
                  </a:lnTo>
                  <a:lnTo>
                    <a:pt x="635164" y="1912"/>
                  </a:lnTo>
                  <a:lnTo>
                    <a:pt x="587019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54999" y="3789697"/>
              <a:ext cx="955040" cy="955040"/>
            </a:xfrm>
            <a:custGeom>
              <a:avLst/>
              <a:gdLst/>
              <a:ahLst/>
              <a:cxnLst/>
              <a:rect l="l" t="t" r="r" b="b"/>
              <a:pathLst>
                <a:path w="955039" h="955039">
                  <a:moveTo>
                    <a:pt x="477507" y="0"/>
                  </a:moveTo>
                  <a:lnTo>
                    <a:pt x="428685" y="2465"/>
                  </a:lnTo>
                  <a:lnTo>
                    <a:pt x="381274" y="9701"/>
                  </a:lnTo>
                  <a:lnTo>
                    <a:pt x="335512" y="21468"/>
                  </a:lnTo>
                  <a:lnTo>
                    <a:pt x="291641" y="37525"/>
                  </a:lnTo>
                  <a:lnTo>
                    <a:pt x="249900" y="57633"/>
                  </a:lnTo>
                  <a:lnTo>
                    <a:pt x="210530" y="81551"/>
                  </a:lnTo>
                  <a:lnTo>
                    <a:pt x="173770" y="109040"/>
                  </a:lnTo>
                  <a:lnTo>
                    <a:pt x="139860" y="139860"/>
                  </a:lnTo>
                  <a:lnTo>
                    <a:pt x="109040" y="173770"/>
                  </a:lnTo>
                  <a:lnTo>
                    <a:pt x="81551" y="210530"/>
                  </a:lnTo>
                  <a:lnTo>
                    <a:pt x="57633" y="249900"/>
                  </a:lnTo>
                  <a:lnTo>
                    <a:pt x="37525" y="291641"/>
                  </a:lnTo>
                  <a:lnTo>
                    <a:pt x="21468" y="335512"/>
                  </a:lnTo>
                  <a:lnTo>
                    <a:pt x="9701" y="381274"/>
                  </a:lnTo>
                  <a:lnTo>
                    <a:pt x="2465" y="428685"/>
                  </a:lnTo>
                  <a:lnTo>
                    <a:pt x="0" y="477507"/>
                  </a:lnTo>
                  <a:lnTo>
                    <a:pt x="2465" y="526328"/>
                  </a:lnTo>
                  <a:lnTo>
                    <a:pt x="9701" y="573740"/>
                  </a:lnTo>
                  <a:lnTo>
                    <a:pt x="21468" y="619501"/>
                  </a:lnTo>
                  <a:lnTo>
                    <a:pt x="37525" y="663372"/>
                  </a:lnTo>
                  <a:lnTo>
                    <a:pt x="57633" y="705113"/>
                  </a:lnTo>
                  <a:lnTo>
                    <a:pt x="81551" y="744484"/>
                  </a:lnTo>
                  <a:lnTo>
                    <a:pt x="109040" y="781244"/>
                  </a:lnTo>
                  <a:lnTo>
                    <a:pt x="139860" y="815154"/>
                  </a:lnTo>
                  <a:lnTo>
                    <a:pt x="173770" y="845973"/>
                  </a:lnTo>
                  <a:lnTo>
                    <a:pt x="210530" y="873462"/>
                  </a:lnTo>
                  <a:lnTo>
                    <a:pt x="249900" y="897381"/>
                  </a:lnTo>
                  <a:lnTo>
                    <a:pt x="291641" y="917489"/>
                  </a:lnTo>
                  <a:lnTo>
                    <a:pt x="335512" y="933546"/>
                  </a:lnTo>
                  <a:lnTo>
                    <a:pt x="381274" y="945313"/>
                  </a:lnTo>
                  <a:lnTo>
                    <a:pt x="428685" y="952549"/>
                  </a:lnTo>
                  <a:lnTo>
                    <a:pt x="477507" y="955014"/>
                  </a:lnTo>
                  <a:lnTo>
                    <a:pt x="526328" y="952549"/>
                  </a:lnTo>
                  <a:lnTo>
                    <a:pt x="573740" y="945313"/>
                  </a:lnTo>
                  <a:lnTo>
                    <a:pt x="619501" y="933546"/>
                  </a:lnTo>
                  <a:lnTo>
                    <a:pt x="663372" y="917489"/>
                  </a:lnTo>
                  <a:lnTo>
                    <a:pt x="705113" y="897381"/>
                  </a:lnTo>
                  <a:lnTo>
                    <a:pt x="744484" y="873462"/>
                  </a:lnTo>
                  <a:lnTo>
                    <a:pt x="781244" y="845973"/>
                  </a:lnTo>
                  <a:lnTo>
                    <a:pt x="815154" y="815154"/>
                  </a:lnTo>
                  <a:lnTo>
                    <a:pt x="845973" y="781244"/>
                  </a:lnTo>
                  <a:lnTo>
                    <a:pt x="873462" y="744484"/>
                  </a:lnTo>
                  <a:lnTo>
                    <a:pt x="897381" y="705113"/>
                  </a:lnTo>
                  <a:lnTo>
                    <a:pt x="917489" y="663372"/>
                  </a:lnTo>
                  <a:lnTo>
                    <a:pt x="933546" y="619501"/>
                  </a:lnTo>
                  <a:lnTo>
                    <a:pt x="945313" y="573740"/>
                  </a:lnTo>
                  <a:lnTo>
                    <a:pt x="952549" y="526328"/>
                  </a:lnTo>
                  <a:lnTo>
                    <a:pt x="955014" y="477507"/>
                  </a:lnTo>
                  <a:lnTo>
                    <a:pt x="952549" y="428685"/>
                  </a:lnTo>
                  <a:lnTo>
                    <a:pt x="945313" y="381274"/>
                  </a:lnTo>
                  <a:lnTo>
                    <a:pt x="933546" y="335512"/>
                  </a:lnTo>
                  <a:lnTo>
                    <a:pt x="917489" y="291641"/>
                  </a:lnTo>
                  <a:lnTo>
                    <a:pt x="897381" y="249900"/>
                  </a:lnTo>
                  <a:lnTo>
                    <a:pt x="873462" y="210530"/>
                  </a:lnTo>
                  <a:lnTo>
                    <a:pt x="845973" y="173770"/>
                  </a:lnTo>
                  <a:lnTo>
                    <a:pt x="815154" y="139860"/>
                  </a:lnTo>
                  <a:lnTo>
                    <a:pt x="781244" y="109040"/>
                  </a:lnTo>
                  <a:lnTo>
                    <a:pt x="744484" y="81551"/>
                  </a:lnTo>
                  <a:lnTo>
                    <a:pt x="705113" y="57633"/>
                  </a:lnTo>
                  <a:lnTo>
                    <a:pt x="663372" y="37525"/>
                  </a:lnTo>
                  <a:lnTo>
                    <a:pt x="619501" y="21468"/>
                  </a:lnTo>
                  <a:lnTo>
                    <a:pt x="573740" y="9701"/>
                  </a:lnTo>
                  <a:lnTo>
                    <a:pt x="526328" y="2465"/>
                  </a:lnTo>
                  <a:lnTo>
                    <a:pt x="477507" y="0"/>
                  </a:lnTo>
                  <a:close/>
                </a:path>
              </a:pathLst>
            </a:custGeom>
            <a:solidFill>
              <a:srgbClr val="232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711921" y="3718855"/>
            <a:ext cx="1174115" cy="1153795"/>
            <a:chOff x="3711921" y="3718855"/>
            <a:chExt cx="1174115" cy="1153795"/>
          </a:xfrm>
        </p:grpSpPr>
        <p:sp>
          <p:nvSpPr>
            <p:cNvPr id="10" name="object 10"/>
            <p:cNvSpPr/>
            <p:nvPr/>
          </p:nvSpPr>
          <p:spPr>
            <a:xfrm>
              <a:off x="3711921" y="3718855"/>
              <a:ext cx="1174115" cy="1153795"/>
            </a:xfrm>
            <a:custGeom>
              <a:avLst/>
              <a:gdLst/>
              <a:ahLst/>
              <a:cxnLst/>
              <a:rect l="l" t="t" r="r" b="b"/>
              <a:pathLst>
                <a:path w="1174114" h="1153795">
                  <a:moveTo>
                    <a:pt x="587019" y="0"/>
                  </a:moveTo>
                  <a:lnTo>
                    <a:pt x="538874" y="1912"/>
                  </a:lnTo>
                  <a:lnTo>
                    <a:pt x="491800" y="7549"/>
                  </a:lnTo>
                  <a:lnTo>
                    <a:pt x="445950" y="16764"/>
                  </a:lnTo>
                  <a:lnTo>
                    <a:pt x="401474" y="29407"/>
                  </a:lnTo>
                  <a:lnTo>
                    <a:pt x="358523" y="45329"/>
                  </a:lnTo>
                  <a:lnTo>
                    <a:pt x="317248" y="64384"/>
                  </a:lnTo>
                  <a:lnTo>
                    <a:pt x="277800" y="86421"/>
                  </a:lnTo>
                  <a:lnTo>
                    <a:pt x="240331" y="111293"/>
                  </a:lnTo>
                  <a:lnTo>
                    <a:pt x="204991" y="138852"/>
                  </a:lnTo>
                  <a:lnTo>
                    <a:pt x="171932" y="168948"/>
                  </a:lnTo>
                  <a:lnTo>
                    <a:pt x="141304" y="201433"/>
                  </a:lnTo>
                  <a:lnTo>
                    <a:pt x="113259" y="236159"/>
                  </a:lnTo>
                  <a:lnTo>
                    <a:pt x="87948" y="272977"/>
                  </a:lnTo>
                  <a:lnTo>
                    <a:pt x="65521" y="311739"/>
                  </a:lnTo>
                  <a:lnTo>
                    <a:pt x="46130" y="352297"/>
                  </a:lnTo>
                  <a:lnTo>
                    <a:pt x="29926" y="394502"/>
                  </a:lnTo>
                  <a:lnTo>
                    <a:pt x="17060" y="438205"/>
                  </a:lnTo>
                  <a:lnTo>
                    <a:pt x="7682" y="483258"/>
                  </a:lnTo>
                  <a:lnTo>
                    <a:pt x="1945" y="529513"/>
                  </a:lnTo>
                  <a:lnTo>
                    <a:pt x="0" y="576821"/>
                  </a:lnTo>
                  <a:lnTo>
                    <a:pt x="1945" y="624129"/>
                  </a:lnTo>
                  <a:lnTo>
                    <a:pt x="7682" y="670384"/>
                  </a:lnTo>
                  <a:lnTo>
                    <a:pt x="17060" y="715437"/>
                  </a:lnTo>
                  <a:lnTo>
                    <a:pt x="29926" y="759140"/>
                  </a:lnTo>
                  <a:lnTo>
                    <a:pt x="46130" y="801344"/>
                  </a:lnTo>
                  <a:lnTo>
                    <a:pt x="65521" y="841902"/>
                  </a:lnTo>
                  <a:lnTo>
                    <a:pt x="87948" y="880664"/>
                  </a:lnTo>
                  <a:lnTo>
                    <a:pt x="113259" y="917483"/>
                  </a:lnTo>
                  <a:lnTo>
                    <a:pt x="141304" y="952209"/>
                  </a:lnTo>
                  <a:lnTo>
                    <a:pt x="171932" y="984694"/>
                  </a:lnTo>
                  <a:lnTo>
                    <a:pt x="204991" y="1014790"/>
                  </a:lnTo>
                  <a:lnTo>
                    <a:pt x="240331" y="1042348"/>
                  </a:lnTo>
                  <a:lnTo>
                    <a:pt x="277800" y="1067220"/>
                  </a:lnTo>
                  <a:lnTo>
                    <a:pt x="317248" y="1089258"/>
                  </a:lnTo>
                  <a:lnTo>
                    <a:pt x="358523" y="1108312"/>
                  </a:lnTo>
                  <a:lnTo>
                    <a:pt x="401474" y="1124235"/>
                  </a:lnTo>
                  <a:lnTo>
                    <a:pt x="445950" y="1136878"/>
                  </a:lnTo>
                  <a:lnTo>
                    <a:pt x="491800" y="1146092"/>
                  </a:lnTo>
                  <a:lnTo>
                    <a:pt x="538874" y="1151730"/>
                  </a:lnTo>
                  <a:lnTo>
                    <a:pt x="587019" y="1153642"/>
                  </a:lnTo>
                  <a:lnTo>
                    <a:pt x="635164" y="1151730"/>
                  </a:lnTo>
                  <a:lnTo>
                    <a:pt x="682238" y="1146092"/>
                  </a:lnTo>
                  <a:lnTo>
                    <a:pt x="728088" y="1136878"/>
                  </a:lnTo>
                  <a:lnTo>
                    <a:pt x="772565" y="1124235"/>
                  </a:lnTo>
                  <a:lnTo>
                    <a:pt x="815517" y="1108312"/>
                  </a:lnTo>
                  <a:lnTo>
                    <a:pt x="856793" y="1089258"/>
                  </a:lnTo>
                  <a:lnTo>
                    <a:pt x="896241" y="1067220"/>
                  </a:lnTo>
                  <a:lnTo>
                    <a:pt x="933711" y="1042348"/>
                  </a:lnTo>
                  <a:lnTo>
                    <a:pt x="969052" y="1014790"/>
                  </a:lnTo>
                  <a:lnTo>
                    <a:pt x="1002112" y="984694"/>
                  </a:lnTo>
                  <a:lnTo>
                    <a:pt x="1032741" y="952209"/>
                  </a:lnTo>
                  <a:lnTo>
                    <a:pt x="1060787" y="917483"/>
                  </a:lnTo>
                  <a:lnTo>
                    <a:pt x="1086099" y="880664"/>
                  </a:lnTo>
                  <a:lnTo>
                    <a:pt x="1108527" y="841902"/>
                  </a:lnTo>
                  <a:lnTo>
                    <a:pt x="1127919" y="801344"/>
                  </a:lnTo>
                  <a:lnTo>
                    <a:pt x="1144123" y="759140"/>
                  </a:lnTo>
                  <a:lnTo>
                    <a:pt x="1156990" y="715437"/>
                  </a:lnTo>
                  <a:lnTo>
                    <a:pt x="1166368" y="670384"/>
                  </a:lnTo>
                  <a:lnTo>
                    <a:pt x="1172105" y="624129"/>
                  </a:lnTo>
                  <a:lnTo>
                    <a:pt x="1174051" y="576821"/>
                  </a:lnTo>
                  <a:lnTo>
                    <a:pt x="1172105" y="529513"/>
                  </a:lnTo>
                  <a:lnTo>
                    <a:pt x="1166368" y="483258"/>
                  </a:lnTo>
                  <a:lnTo>
                    <a:pt x="1156990" y="438205"/>
                  </a:lnTo>
                  <a:lnTo>
                    <a:pt x="1144123" y="394502"/>
                  </a:lnTo>
                  <a:lnTo>
                    <a:pt x="1127919" y="352297"/>
                  </a:lnTo>
                  <a:lnTo>
                    <a:pt x="1108527" y="311739"/>
                  </a:lnTo>
                  <a:lnTo>
                    <a:pt x="1086099" y="272977"/>
                  </a:lnTo>
                  <a:lnTo>
                    <a:pt x="1060787" y="236159"/>
                  </a:lnTo>
                  <a:lnTo>
                    <a:pt x="1032741" y="201433"/>
                  </a:lnTo>
                  <a:lnTo>
                    <a:pt x="1002112" y="168948"/>
                  </a:lnTo>
                  <a:lnTo>
                    <a:pt x="969052" y="138852"/>
                  </a:lnTo>
                  <a:lnTo>
                    <a:pt x="933711" y="111293"/>
                  </a:lnTo>
                  <a:lnTo>
                    <a:pt x="896241" y="86421"/>
                  </a:lnTo>
                  <a:lnTo>
                    <a:pt x="856793" y="64384"/>
                  </a:lnTo>
                  <a:lnTo>
                    <a:pt x="815517" y="45329"/>
                  </a:lnTo>
                  <a:lnTo>
                    <a:pt x="772565" y="29407"/>
                  </a:lnTo>
                  <a:lnTo>
                    <a:pt x="728088" y="16764"/>
                  </a:lnTo>
                  <a:lnTo>
                    <a:pt x="682238" y="7549"/>
                  </a:lnTo>
                  <a:lnTo>
                    <a:pt x="635164" y="1912"/>
                  </a:lnTo>
                  <a:lnTo>
                    <a:pt x="587019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27202" y="3819742"/>
              <a:ext cx="955040" cy="955040"/>
            </a:xfrm>
            <a:custGeom>
              <a:avLst/>
              <a:gdLst/>
              <a:ahLst/>
              <a:cxnLst/>
              <a:rect l="l" t="t" r="r" b="b"/>
              <a:pathLst>
                <a:path w="955039" h="955039">
                  <a:moveTo>
                    <a:pt x="477507" y="0"/>
                  </a:moveTo>
                  <a:lnTo>
                    <a:pt x="428685" y="2465"/>
                  </a:lnTo>
                  <a:lnTo>
                    <a:pt x="381274" y="9701"/>
                  </a:lnTo>
                  <a:lnTo>
                    <a:pt x="335512" y="21468"/>
                  </a:lnTo>
                  <a:lnTo>
                    <a:pt x="291641" y="37525"/>
                  </a:lnTo>
                  <a:lnTo>
                    <a:pt x="249900" y="57633"/>
                  </a:lnTo>
                  <a:lnTo>
                    <a:pt x="210530" y="81551"/>
                  </a:lnTo>
                  <a:lnTo>
                    <a:pt x="173770" y="109040"/>
                  </a:lnTo>
                  <a:lnTo>
                    <a:pt x="139860" y="139860"/>
                  </a:lnTo>
                  <a:lnTo>
                    <a:pt x="109040" y="173770"/>
                  </a:lnTo>
                  <a:lnTo>
                    <a:pt x="81551" y="210530"/>
                  </a:lnTo>
                  <a:lnTo>
                    <a:pt x="57633" y="249900"/>
                  </a:lnTo>
                  <a:lnTo>
                    <a:pt x="37525" y="291641"/>
                  </a:lnTo>
                  <a:lnTo>
                    <a:pt x="21468" y="335512"/>
                  </a:lnTo>
                  <a:lnTo>
                    <a:pt x="9701" y="381274"/>
                  </a:lnTo>
                  <a:lnTo>
                    <a:pt x="2465" y="428685"/>
                  </a:lnTo>
                  <a:lnTo>
                    <a:pt x="0" y="477507"/>
                  </a:lnTo>
                  <a:lnTo>
                    <a:pt x="2465" y="526328"/>
                  </a:lnTo>
                  <a:lnTo>
                    <a:pt x="9701" y="573740"/>
                  </a:lnTo>
                  <a:lnTo>
                    <a:pt x="21468" y="619501"/>
                  </a:lnTo>
                  <a:lnTo>
                    <a:pt x="37525" y="663372"/>
                  </a:lnTo>
                  <a:lnTo>
                    <a:pt x="57633" y="705113"/>
                  </a:lnTo>
                  <a:lnTo>
                    <a:pt x="81551" y="744484"/>
                  </a:lnTo>
                  <a:lnTo>
                    <a:pt x="109040" y="781244"/>
                  </a:lnTo>
                  <a:lnTo>
                    <a:pt x="139860" y="815154"/>
                  </a:lnTo>
                  <a:lnTo>
                    <a:pt x="173770" y="845973"/>
                  </a:lnTo>
                  <a:lnTo>
                    <a:pt x="210530" y="873462"/>
                  </a:lnTo>
                  <a:lnTo>
                    <a:pt x="249900" y="897381"/>
                  </a:lnTo>
                  <a:lnTo>
                    <a:pt x="291641" y="917489"/>
                  </a:lnTo>
                  <a:lnTo>
                    <a:pt x="335512" y="933546"/>
                  </a:lnTo>
                  <a:lnTo>
                    <a:pt x="381274" y="945313"/>
                  </a:lnTo>
                  <a:lnTo>
                    <a:pt x="428685" y="952549"/>
                  </a:lnTo>
                  <a:lnTo>
                    <a:pt x="477507" y="955014"/>
                  </a:lnTo>
                  <a:lnTo>
                    <a:pt x="526328" y="952549"/>
                  </a:lnTo>
                  <a:lnTo>
                    <a:pt x="573740" y="945313"/>
                  </a:lnTo>
                  <a:lnTo>
                    <a:pt x="619501" y="933546"/>
                  </a:lnTo>
                  <a:lnTo>
                    <a:pt x="663372" y="917489"/>
                  </a:lnTo>
                  <a:lnTo>
                    <a:pt x="705113" y="897381"/>
                  </a:lnTo>
                  <a:lnTo>
                    <a:pt x="744484" y="873462"/>
                  </a:lnTo>
                  <a:lnTo>
                    <a:pt x="781244" y="845973"/>
                  </a:lnTo>
                  <a:lnTo>
                    <a:pt x="815154" y="815154"/>
                  </a:lnTo>
                  <a:lnTo>
                    <a:pt x="845973" y="781244"/>
                  </a:lnTo>
                  <a:lnTo>
                    <a:pt x="873462" y="744484"/>
                  </a:lnTo>
                  <a:lnTo>
                    <a:pt x="897381" y="705113"/>
                  </a:lnTo>
                  <a:lnTo>
                    <a:pt x="917489" y="663372"/>
                  </a:lnTo>
                  <a:lnTo>
                    <a:pt x="933546" y="619501"/>
                  </a:lnTo>
                  <a:lnTo>
                    <a:pt x="945313" y="573740"/>
                  </a:lnTo>
                  <a:lnTo>
                    <a:pt x="952549" y="526328"/>
                  </a:lnTo>
                  <a:lnTo>
                    <a:pt x="955014" y="477507"/>
                  </a:lnTo>
                  <a:lnTo>
                    <a:pt x="952549" y="428685"/>
                  </a:lnTo>
                  <a:lnTo>
                    <a:pt x="945313" y="381274"/>
                  </a:lnTo>
                  <a:lnTo>
                    <a:pt x="933546" y="335512"/>
                  </a:lnTo>
                  <a:lnTo>
                    <a:pt x="917489" y="291641"/>
                  </a:lnTo>
                  <a:lnTo>
                    <a:pt x="897381" y="249900"/>
                  </a:lnTo>
                  <a:lnTo>
                    <a:pt x="873462" y="210530"/>
                  </a:lnTo>
                  <a:lnTo>
                    <a:pt x="845973" y="173770"/>
                  </a:lnTo>
                  <a:lnTo>
                    <a:pt x="815154" y="139860"/>
                  </a:lnTo>
                  <a:lnTo>
                    <a:pt x="781244" y="109040"/>
                  </a:lnTo>
                  <a:lnTo>
                    <a:pt x="744484" y="81551"/>
                  </a:lnTo>
                  <a:lnTo>
                    <a:pt x="705113" y="57633"/>
                  </a:lnTo>
                  <a:lnTo>
                    <a:pt x="663372" y="37525"/>
                  </a:lnTo>
                  <a:lnTo>
                    <a:pt x="619501" y="21468"/>
                  </a:lnTo>
                  <a:lnTo>
                    <a:pt x="573740" y="9701"/>
                  </a:lnTo>
                  <a:lnTo>
                    <a:pt x="526328" y="2465"/>
                  </a:lnTo>
                  <a:lnTo>
                    <a:pt x="477507" y="0"/>
                  </a:lnTo>
                  <a:close/>
                </a:path>
              </a:pathLst>
            </a:custGeom>
            <a:solidFill>
              <a:srgbClr val="232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164854" y="3687412"/>
            <a:ext cx="1174115" cy="1153795"/>
            <a:chOff x="6164854" y="3687412"/>
            <a:chExt cx="1174115" cy="1153795"/>
          </a:xfrm>
        </p:grpSpPr>
        <p:sp>
          <p:nvSpPr>
            <p:cNvPr id="13" name="object 13"/>
            <p:cNvSpPr/>
            <p:nvPr/>
          </p:nvSpPr>
          <p:spPr>
            <a:xfrm>
              <a:off x="6164854" y="3687412"/>
              <a:ext cx="1174115" cy="1153795"/>
            </a:xfrm>
            <a:custGeom>
              <a:avLst/>
              <a:gdLst/>
              <a:ahLst/>
              <a:cxnLst/>
              <a:rect l="l" t="t" r="r" b="b"/>
              <a:pathLst>
                <a:path w="1174115" h="1153795">
                  <a:moveTo>
                    <a:pt x="587019" y="0"/>
                  </a:moveTo>
                  <a:lnTo>
                    <a:pt x="538874" y="1912"/>
                  </a:lnTo>
                  <a:lnTo>
                    <a:pt x="491800" y="7549"/>
                  </a:lnTo>
                  <a:lnTo>
                    <a:pt x="445950" y="16764"/>
                  </a:lnTo>
                  <a:lnTo>
                    <a:pt x="401474" y="29407"/>
                  </a:lnTo>
                  <a:lnTo>
                    <a:pt x="358523" y="45329"/>
                  </a:lnTo>
                  <a:lnTo>
                    <a:pt x="317248" y="64384"/>
                  </a:lnTo>
                  <a:lnTo>
                    <a:pt x="277800" y="86421"/>
                  </a:lnTo>
                  <a:lnTo>
                    <a:pt x="240331" y="111293"/>
                  </a:lnTo>
                  <a:lnTo>
                    <a:pt x="204991" y="138852"/>
                  </a:lnTo>
                  <a:lnTo>
                    <a:pt x="171932" y="168948"/>
                  </a:lnTo>
                  <a:lnTo>
                    <a:pt x="141304" y="201433"/>
                  </a:lnTo>
                  <a:lnTo>
                    <a:pt x="113259" y="236159"/>
                  </a:lnTo>
                  <a:lnTo>
                    <a:pt x="87948" y="272977"/>
                  </a:lnTo>
                  <a:lnTo>
                    <a:pt x="65521" y="311739"/>
                  </a:lnTo>
                  <a:lnTo>
                    <a:pt x="46130" y="352297"/>
                  </a:lnTo>
                  <a:lnTo>
                    <a:pt x="29926" y="394502"/>
                  </a:lnTo>
                  <a:lnTo>
                    <a:pt x="17060" y="438205"/>
                  </a:lnTo>
                  <a:lnTo>
                    <a:pt x="7682" y="483258"/>
                  </a:lnTo>
                  <a:lnTo>
                    <a:pt x="1945" y="529513"/>
                  </a:lnTo>
                  <a:lnTo>
                    <a:pt x="0" y="576821"/>
                  </a:lnTo>
                  <a:lnTo>
                    <a:pt x="1945" y="624129"/>
                  </a:lnTo>
                  <a:lnTo>
                    <a:pt x="7682" y="670384"/>
                  </a:lnTo>
                  <a:lnTo>
                    <a:pt x="17060" y="715437"/>
                  </a:lnTo>
                  <a:lnTo>
                    <a:pt x="29926" y="759140"/>
                  </a:lnTo>
                  <a:lnTo>
                    <a:pt x="46130" y="801344"/>
                  </a:lnTo>
                  <a:lnTo>
                    <a:pt x="65521" y="841902"/>
                  </a:lnTo>
                  <a:lnTo>
                    <a:pt x="87948" y="880664"/>
                  </a:lnTo>
                  <a:lnTo>
                    <a:pt x="113259" y="917483"/>
                  </a:lnTo>
                  <a:lnTo>
                    <a:pt x="141304" y="952209"/>
                  </a:lnTo>
                  <a:lnTo>
                    <a:pt x="171932" y="984694"/>
                  </a:lnTo>
                  <a:lnTo>
                    <a:pt x="204991" y="1014790"/>
                  </a:lnTo>
                  <a:lnTo>
                    <a:pt x="240331" y="1042348"/>
                  </a:lnTo>
                  <a:lnTo>
                    <a:pt x="277800" y="1067220"/>
                  </a:lnTo>
                  <a:lnTo>
                    <a:pt x="317248" y="1089258"/>
                  </a:lnTo>
                  <a:lnTo>
                    <a:pt x="358523" y="1108312"/>
                  </a:lnTo>
                  <a:lnTo>
                    <a:pt x="401474" y="1124235"/>
                  </a:lnTo>
                  <a:lnTo>
                    <a:pt x="445950" y="1136878"/>
                  </a:lnTo>
                  <a:lnTo>
                    <a:pt x="491800" y="1146092"/>
                  </a:lnTo>
                  <a:lnTo>
                    <a:pt x="538874" y="1151730"/>
                  </a:lnTo>
                  <a:lnTo>
                    <a:pt x="587019" y="1153642"/>
                  </a:lnTo>
                  <a:lnTo>
                    <a:pt x="635164" y="1151730"/>
                  </a:lnTo>
                  <a:lnTo>
                    <a:pt x="682238" y="1146092"/>
                  </a:lnTo>
                  <a:lnTo>
                    <a:pt x="728088" y="1136878"/>
                  </a:lnTo>
                  <a:lnTo>
                    <a:pt x="772565" y="1124235"/>
                  </a:lnTo>
                  <a:lnTo>
                    <a:pt x="815517" y="1108312"/>
                  </a:lnTo>
                  <a:lnTo>
                    <a:pt x="856793" y="1089258"/>
                  </a:lnTo>
                  <a:lnTo>
                    <a:pt x="896241" y="1067220"/>
                  </a:lnTo>
                  <a:lnTo>
                    <a:pt x="933711" y="1042348"/>
                  </a:lnTo>
                  <a:lnTo>
                    <a:pt x="969052" y="1014790"/>
                  </a:lnTo>
                  <a:lnTo>
                    <a:pt x="1002112" y="984694"/>
                  </a:lnTo>
                  <a:lnTo>
                    <a:pt x="1032741" y="952209"/>
                  </a:lnTo>
                  <a:lnTo>
                    <a:pt x="1060787" y="917483"/>
                  </a:lnTo>
                  <a:lnTo>
                    <a:pt x="1086099" y="880664"/>
                  </a:lnTo>
                  <a:lnTo>
                    <a:pt x="1108527" y="841902"/>
                  </a:lnTo>
                  <a:lnTo>
                    <a:pt x="1127919" y="801344"/>
                  </a:lnTo>
                  <a:lnTo>
                    <a:pt x="1144123" y="759140"/>
                  </a:lnTo>
                  <a:lnTo>
                    <a:pt x="1156990" y="715437"/>
                  </a:lnTo>
                  <a:lnTo>
                    <a:pt x="1166368" y="670384"/>
                  </a:lnTo>
                  <a:lnTo>
                    <a:pt x="1172105" y="624129"/>
                  </a:lnTo>
                  <a:lnTo>
                    <a:pt x="1174051" y="576821"/>
                  </a:lnTo>
                  <a:lnTo>
                    <a:pt x="1172105" y="529513"/>
                  </a:lnTo>
                  <a:lnTo>
                    <a:pt x="1166368" y="483258"/>
                  </a:lnTo>
                  <a:lnTo>
                    <a:pt x="1156990" y="438205"/>
                  </a:lnTo>
                  <a:lnTo>
                    <a:pt x="1144123" y="394502"/>
                  </a:lnTo>
                  <a:lnTo>
                    <a:pt x="1127919" y="352297"/>
                  </a:lnTo>
                  <a:lnTo>
                    <a:pt x="1108527" y="311739"/>
                  </a:lnTo>
                  <a:lnTo>
                    <a:pt x="1086099" y="272977"/>
                  </a:lnTo>
                  <a:lnTo>
                    <a:pt x="1060787" y="236159"/>
                  </a:lnTo>
                  <a:lnTo>
                    <a:pt x="1032741" y="201433"/>
                  </a:lnTo>
                  <a:lnTo>
                    <a:pt x="1002112" y="168948"/>
                  </a:lnTo>
                  <a:lnTo>
                    <a:pt x="969052" y="138852"/>
                  </a:lnTo>
                  <a:lnTo>
                    <a:pt x="933711" y="111293"/>
                  </a:lnTo>
                  <a:lnTo>
                    <a:pt x="896241" y="86421"/>
                  </a:lnTo>
                  <a:lnTo>
                    <a:pt x="856793" y="64384"/>
                  </a:lnTo>
                  <a:lnTo>
                    <a:pt x="815517" y="45329"/>
                  </a:lnTo>
                  <a:lnTo>
                    <a:pt x="772565" y="29407"/>
                  </a:lnTo>
                  <a:lnTo>
                    <a:pt x="728088" y="16764"/>
                  </a:lnTo>
                  <a:lnTo>
                    <a:pt x="682238" y="7549"/>
                  </a:lnTo>
                  <a:lnTo>
                    <a:pt x="635164" y="1912"/>
                  </a:lnTo>
                  <a:lnTo>
                    <a:pt x="587019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79455" y="3792457"/>
              <a:ext cx="955040" cy="955040"/>
            </a:xfrm>
            <a:custGeom>
              <a:avLst/>
              <a:gdLst/>
              <a:ahLst/>
              <a:cxnLst/>
              <a:rect l="l" t="t" r="r" b="b"/>
              <a:pathLst>
                <a:path w="955040" h="955039">
                  <a:moveTo>
                    <a:pt x="477507" y="0"/>
                  </a:moveTo>
                  <a:lnTo>
                    <a:pt x="428685" y="2465"/>
                  </a:lnTo>
                  <a:lnTo>
                    <a:pt x="381274" y="9701"/>
                  </a:lnTo>
                  <a:lnTo>
                    <a:pt x="335512" y="21468"/>
                  </a:lnTo>
                  <a:lnTo>
                    <a:pt x="291641" y="37525"/>
                  </a:lnTo>
                  <a:lnTo>
                    <a:pt x="249900" y="57633"/>
                  </a:lnTo>
                  <a:lnTo>
                    <a:pt x="210530" y="81551"/>
                  </a:lnTo>
                  <a:lnTo>
                    <a:pt x="173770" y="109040"/>
                  </a:lnTo>
                  <a:lnTo>
                    <a:pt x="139860" y="139860"/>
                  </a:lnTo>
                  <a:lnTo>
                    <a:pt x="109040" y="173770"/>
                  </a:lnTo>
                  <a:lnTo>
                    <a:pt x="81551" y="210530"/>
                  </a:lnTo>
                  <a:lnTo>
                    <a:pt x="57633" y="249900"/>
                  </a:lnTo>
                  <a:lnTo>
                    <a:pt x="37525" y="291641"/>
                  </a:lnTo>
                  <a:lnTo>
                    <a:pt x="21468" y="335512"/>
                  </a:lnTo>
                  <a:lnTo>
                    <a:pt x="9701" y="381274"/>
                  </a:lnTo>
                  <a:lnTo>
                    <a:pt x="2465" y="428685"/>
                  </a:lnTo>
                  <a:lnTo>
                    <a:pt x="0" y="477507"/>
                  </a:lnTo>
                  <a:lnTo>
                    <a:pt x="2465" y="526328"/>
                  </a:lnTo>
                  <a:lnTo>
                    <a:pt x="9701" y="573740"/>
                  </a:lnTo>
                  <a:lnTo>
                    <a:pt x="21468" y="619501"/>
                  </a:lnTo>
                  <a:lnTo>
                    <a:pt x="37525" y="663372"/>
                  </a:lnTo>
                  <a:lnTo>
                    <a:pt x="57633" y="705113"/>
                  </a:lnTo>
                  <a:lnTo>
                    <a:pt x="81551" y="744484"/>
                  </a:lnTo>
                  <a:lnTo>
                    <a:pt x="109040" y="781244"/>
                  </a:lnTo>
                  <a:lnTo>
                    <a:pt x="139860" y="815154"/>
                  </a:lnTo>
                  <a:lnTo>
                    <a:pt x="173770" y="845973"/>
                  </a:lnTo>
                  <a:lnTo>
                    <a:pt x="210530" y="873462"/>
                  </a:lnTo>
                  <a:lnTo>
                    <a:pt x="249900" y="897381"/>
                  </a:lnTo>
                  <a:lnTo>
                    <a:pt x="291641" y="917489"/>
                  </a:lnTo>
                  <a:lnTo>
                    <a:pt x="335512" y="933546"/>
                  </a:lnTo>
                  <a:lnTo>
                    <a:pt x="381274" y="945313"/>
                  </a:lnTo>
                  <a:lnTo>
                    <a:pt x="428685" y="952549"/>
                  </a:lnTo>
                  <a:lnTo>
                    <a:pt x="477507" y="955014"/>
                  </a:lnTo>
                  <a:lnTo>
                    <a:pt x="526328" y="952549"/>
                  </a:lnTo>
                  <a:lnTo>
                    <a:pt x="573740" y="945313"/>
                  </a:lnTo>
                  <a:lnTo>
                    <a:pt x="619501" y="933546"/>
                  </a:lnTo>
                  <a:lnTo>
                    <a:pt x="663372" y="917489"/>
                  </a:lnTo>
                  <a:lnTo>
                    <a:pt x="705113" y="897381"/>
                  </a:lnTo>
                  <a:lnTo>
                    <a:pt x="744484" y="873462"/>
                  </a:lnTo>
                  <a:lnTo>
                    <a:pt x="781244" y="845973"/>
                  </a:lnTo>
                  <a:lnTo>
                    <a:pt x="815154" y="815154"/>
                  </a:lnTo>
                  <a:lnTo>
                    <a:pt x="845973" y="781244"/>
                  </a:lnTo>
                  <a:lnTo>
                    <a:pt x="873462" y="744484"/>
                  </a:lnTo>
                  <a:lnTo>
                    <a:pt x="897381" y="705113"/>
                  </a:lnTo>
                  <a:lnTo>
                    <a:pt x="917489" y="663372"/>
                  </a:lnTo>
                  <a:lnTo>
                    <a:pt x="933546" y="619501"/>
                  </a:lnTo>
                  <a:lnTo>
                    <a:pt x="945313" y="573740"/>
                  </a:lnTo>
                  <a:lnTo>
                    <a:pt x="952549" y="526328"/>
                  </a:lnTo>
                  <a:lnTo>
                    <a:pt x="955014" y="477507"/>
                  </a:lnTo>
                  <a:lnTo>
                    <a:pt x="952549" y="428685"/>
                  </a:lnTo>
                  <a:lnTo>
                    <a:pt x="945313" y="381274"/>
                  </a:lnTo>
                  <a:lnTo>
                    <a:pt x="933546" y="335512"/>
                  </a:lnTo>
                  <a:lnTo>
                    <a:pt x="917489" y="291641"/>
                  </a:lnTo>
                  <a:lnTo>
                    <a:pt x="897381" y="249900"/>
                  </a:lnTo>
                  <a:lnTo>
                    <a:pt x="873462" y="210530"/>
                  </a:lnTo>
                  <a:lnTo>
                    <a:pt x="845973" y="173770"/>
                  </a:lnTo>
                  <a:lnTo>
                    <a:pt x="815154" y="139860"/>
                  </a:lnTo>
                  <a:lnTo>
                    <a:pt x="781244" y="109040"/>
                  </a:lnTo>
                  <a:lnTo>
                    <a:pt x="744484" y="81551"/>
                  </a:lnTo>
                  <a:lnTo>
                    <a:pt x="705113" y="57633"/>
                  </a:lnTo>
                  <a:lnTo>
                    <a:pt x="663372" y="37525"/>
                  </a:lnTo>
                  <a:lnTo>
                    <a:pt x="619501" y="21468"/>
                  </a:lnTo>
                  <a:lnTo>
                    <a:pt x="573740" y="9701"/>
                  </a:lnTo>
                  <a:lnTo>
                    <a:pt x="526328" y="2465"/>
                  </a:lnTo>
                  <a:lnTo>
                    <a:pt x="4775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560099" y="3719831"/>
            <a:ext cx="1174115" cy="1153795"/>
            <a:chOff x="8560099" y="3719831"/>
            <a:chExt cx="1174115" cy="1153795"/>
          </a:xfrm>
        </p:grpSpPr>
        <p:sp>
          <p:nvSpPr>
            <p:cNvPr id="16" name="object 16"/>
            <p:cNvSpPr/>
            <p:nvPr/>
          </p:nvSpPr>
          <p:spPr>
            <a:xfrm>
              <a:off x="8560099" y="3719831"/>
              <a:ext cx="1174115" cy="1153795"/>
            </a:xfrm>
            <a:custGeom>
              <a:avLst/>
              <a:gdLst/>
              <a:ahLst/>
              <a:cxnLst/>
              <a:rect l="l" t="t" r="r" b="b"/>
              <a:pathLst>
                <a:path w="1174115" h="1153795">
                  <a:moveTo>
                    <a:pt x="587019" y="0"/>
                  </a:moveTo>
                  <a:lnTo>
                    <a:pt x="538874" y="1912"/>
                  </a:lnTo>
                  <a:lnTo>
                    <a:pt x="491800" y="7549"/>
                  </a:lnTo>
                  <a:lnTo>
                    <a:pt x="445950" y="16764"/>
                  </a:lnTo>
                  <a:lnTo>
                    <a:pt x="401474" y="29407"/>
                  </a:lnTo>
                  <a:lnTo>
                    <a:pt x="358523" y="45329"/>
                  </a:lnTo>
                  <a:lnTo>
                    <a:pt x="317248" y="64384"/>
                  </a:lnTo>
                  <a:lnTo>
                    <a:pt x="277800" y="86421"/>
                  </a:lnTo>
                  <a:lnTo>
                    <a:pt x="240331" y="111293"/>
                  </a:lnTo>
                  <a:lnTo>
                    <a:pt x="204991" y="138852"/>
                  </a:lnTo>
                  <a:lnTo>
                    <a:pt x="171932" y="168948"/>
                  </a:lnTo>
                  <a:lnTo>
                    <a:pt x="141304" y="201433"/>
                  </a:lnTo>
                  <a:lnTo>
                    <a:pt x="113259" y="236159"/>
                  </a:lnTo>
                  <a:lnTo>
                    <a:pt x="87948" y="272977"/>
                  </a:lnTo>
                  <a:lnTo>
                    <a:pt x="65521" y="311739"/>
                  </a:lnTo>
                  <a:lnTo>
                    <a:pt x="46130" y="352297"/>
                  </a:lnTo>
                  <a:lnTo>
                    <a:pt x="29926" y="394502"/>
                  </a:lnTo>
                  <a:lnTo>
                    <a:pt x="17060" y="438205"/>
                  </a:lnTo>
                  <a:lnTo>
                    <a:pt x="7682" y="483258"/>
                  </a:lnTo>
                  <a:lnTo>
                    <a:pt x="1945" y="529513"/>
                  </a:lnTo>
                  <a:lnTo>
                    <a:pt x="0" y="576821"/>
                  </a:lnTo>
                  <a:lnTo>
                    <a:pt x="1945" y="624129"/>
                  </a:lnTo>
                  <a:lnTo>
                    <a:pt x="7682" y="670384"/>
                  </a:lnTo>
                  <a:lnTo>
                    <a:pt x="17060" y="715437"/>
                  </a:lnTo>
                  <a:lnTo>
                    <a:pt x="29926" y="759140"/>
                  </a:lnTo>
                  <a:lnTo>
                    <a:pt x="46130" y="801344"/>
                  </a:lnTo>
                  <a:lnTo>
                    <a:pt x="65521" y="841902"/>
                  </a:lnTo>
                  <a:lnTo>
                    <a:pt x="87948" y="880664"/>
                  </a:lnTo>
                  <a:lnTo>
                    <a:pt x="113259" y="917483"/>
                  </a:lnTo>
                  <a:lnTo>
                    <a:pt x="141304" y="952209"/>
                  </a:lnTo>
                  <a:lnTo>
                    <a:pt x="171932" y="984694"/>
                  </a:lnTo>
                  <a:lnTo>
                    <a:pt x="204991" y="1014790"/>
                  </a:lnTo>
                  <a:lnTo>
                    <a:pt x="240331" y="1042348"/>
                  </a:lnTo>
                  <a:lnTo>
                    <a:pt x="277800" y="1067220"/>
                  </a:lnTo>
                  <a:lnTo>
                    <a:pt x="317248" y="1089258"/>
                  </a:lnTo>
                  <a:lnTo>
                    <a:pt x="358523" y="1108312"/>
                  </a:lnTo>
                  <a:lnTo>
                    <a:pt x="401474" y="1124235"/>
                  </a:lnTo>
                  <a:lnTo>
                    <a:pt x="445950" y="1136878"/>
                  </a:lnTo>
                  <a:lnTo>
                    <a:pt x="491800" y="1146092"/>
                  </a:lnTo>
                  <a:lnTo>
                    <a:pt x="538874" y="1151730"/>
                  </a:lnTo>
                  <a:lnTo>
                    <a:pt x="587019" y="1153642"/>
                  </a:lnTo>
                  <a:lnTo>
                    <a:pt x="635164" y="1151730"/>
                  </a:lnTo>
                  <a:lnTo>
                    <a:pt x="682238" y="1146092"/>
                  </a:lnTo>
                  <a:lnTo>
                    <a:pt x="728088" y="1136878"/>
                  </a:lnTo>
                  <a:lnTo>
                    <a:pt x="772565" y="1124235"/>
                  </a:lnTo>
                  <a:lnTo>
                    <a:pt x="815517" y="1108312"/>
                  </a:lnTo>
                  <a:lnTo>
                    <a:pt x="856793" y="1089258"/>
                  </a:lnTo>
                  <a:lnTo>
                    <a:pt x="896241" y="1067220"/>
                  </a:lnTo>
                  <a:lnTo>
                    <a:pt x="933711" y="1042348"/>
                  </a:lnTo>
                  <a:lnTo>
                    <a:pt x="969052" y="1014790"/>
                  </a:lnTo>
                  <a:lnTo>
                    <a:pt x="1002112" y="984694"/>
                  </a:lnTo>
                  <a:lnTo>
                    <a:pt x="1032741" y="952209"/>
                  </a:lnTo>
                  <a:lnTo>
                    <a:pt x="1060787" y="917483"/>
                  </a:lnTo>
                  <a:lnTo>
                    <a:pt x="1086099" y="880664"/>
                  </a:lnTo>
                  <a:lnTo>
                    <a:pt x="1108527" y="841902"/>
                  </a:lnTo>
                  <a:lnTo>
                    <a:pt x="1127919" y="801344"/>
                  </a:lnTo>
                  <a:lnTo>
                    <a:pt x="1144123" y="759140"/>
                  </a:lnTo>
                  <a:lnTo>
                    <a:pt x="1156990" y="715437"/>
                  </a:lnTo>
                  <a:lnTo>
                    <a:pt x="1166368" y="670384"/>
                  </a:lnTo>
                  <a:lnTo>
                    <a:pt x="1172105" y="624129"/>
                  </a:lnTo>
                  <a:lnTo>
                    <a:pt x="1174051" y="576821"/>
                  </a:lnTo>
                  <a:lnTo>
                    <a:pt x="1172105" y="529513"/>
                  </a:lnTo>
                  <a:lnTo>
                    <a:pt x="1166368" y="483258"/>
                  </a:lnTo>
                  <a:lnTo>
                    <a:pt x="1156990" y="438205"/>
                  </a:lnTo>
                  <a:lnTo>
                    <a:pt x="1144123" y="394502"/>
                  </a:lnTo>
                  <a:lnTo>
                    <a:pt x="1127919" y="352297"/>
                  </a:lnTo>
                  <a:lnTo>
                    <a:pt x="1108527" y="311739"/>
                  </a:lnTo>
                  <a:lnTo>
                    <a:pt x="1086099" y="272977"/>
                  </a:lnTo>
                  <a:lnTo>
                    <a:pt x="1060787" y="236159"/>
                  </a:lnTo>
                  <a:lnTo>
                    <a:pt x="1032741" y="201433"/>
                  </a:lnTo>
                  <a:lnTo>
                    <a:pt x="1002112" y="168948"/>
                  </a:lnTo>
                  <a:lnTo>
                    <a:pt x="969052" y="138852"/>
                  </a:lnTo>
                  <a:lnTo>
                    <a:pt x="933711" y="111293"/>
                  </a:lnTo>
                  <a:lnTo>
                    <a:pt x="896241" y="86421"/>
                  </a:lnTo>
                  <a:lnTo>
                    <a:pt x="856793" y="64384"/>
                  </a:lnTo>
                  <a:lnTo>
                    <a:pt x="815517" y="45329"/>
                  </a:lnTo>
                  <a:lnTo>
                    <a:pt x="772565" y="29407"/>
                  </a:lnTo>
                  <a:lnTo>
                    <a:pt x="728088" y="16764"/>
                  </a:lnTo>
                  <a:lnTo>
                    <a:pt x="682238" y="7549"/>
                  </a:lnTo>
                  <a:lnTo>
                    <a:pt x="635164" y="1912"/>
                  </a:lnTo>
                  <a:lnTo>
                    <a:pt x="587019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674836" y="3824131"/>
              <a:ext cx="955040" cy="955040"/>
            </a:xfrm>
            <a:custGeom>
              <a:avLst/>
              <a:gdLst/>
              <a:ahLst/>
              <a:cxnLst/>
              <a:rect l="l" t="t" r="r" b="b"/>
              <a:pathLst>
                <a:path w="955040" h="955039">
                  <a:moveTo>
                    <a:pt x="477507" y="0"/>
                  </a:moveTo>
                  <a:lnTo>
                    <a:pt x="428685" y="2465"/>
                  </a:lnTo>
                  <a:lnTo>
                    <a:pt x="381274" y="9701"/>
                  </a:lnTo>
                  <a:lnTo>
                    <a:pt x="335512" y="21468"/>
                  </a:lnTo>
                  <a:lnTo>
                    <a:pt x="291641" y="37525"/>
                  </a:lnTo>
                  <a:lnTo>
                    <a:pt x="249900" y="57633"/>
                  </a:lnTo>
                  <a:lnTo>
                    <a:pt x="210530" y="81551"/>
                  </a:lnTo>
                  <a:lnTo>
                    <a:pt x="173770" y="109040"/>
                  </a:lnTo>
                  <a:lnTo>
                    <a:pt x="139860" y="139860"/>
                  </a:lnTo>
                  <a:lnTo>
                    <a:pt x="109040" y="173770"/>
                  </a:lnTo>
                  <a:lnTo>
                    <a:pt x="81551" y="210530"/>
                  </a:lnTo>
                  <a:lnTo>
                    <a:pt x="57633" y="249900"/>
                  </a:lnTo>
                  <a:lnTo>
                    <a:pt x="37525" y="291641"/>
                  </a:lnTo>
                  <a:lnTo>
                    <a:pt x="21468" y="335512"/>
                  </a:lnTo>
                  <a:lnTo>
                    <a:pt x="9701" y="381274"/>
                  </a:lnTo>
                  <a:lnTo>
                    <a:pt x="2465" y="428685"/>
                  </a:lnTo>
                  <a:lnTo>
                    <a:pt x="0" y="477507"/>
                  </a:lnTo>
                  <a:lnTo>
                    <a:pt x="2465" y="526328"/>
                  </a:lnTo>
                  <a:lnTo>
                    <a:pt x="9701" y="573740"/>
                  </a:lnTo>
                  <a:lnTo>
                    <a:pt x="21468" y="619501"/>
                  </a:lnTo>
                  <a:lnTo>
                    <a:pt x="37525" y="663372"/>
                  </a:lnTo>
                  <a:lnTo>
                    <a:pt x="57633" y="705113"/>
                  </a:lnTo>
                  <a:lnTo>
                    <a:pt x="81551" y="744484"/>
                  </a:lnTo>
                  <a:lnTo>
                    <a:pt x="109040" y="781244"/>
                  </a:lnTo>
                  <a:lnTo>
                    <a:pt x="139860" y="815154"/>
                  </a:lnTo>
                  <a:lnTo>
                    <a:pt x="173770" y="845973"/>
                  </a:lnTo>
                  <a:lnTo>
                    <a:pt x="210530" y="873462"/>
                  </a:lnTo>
                  <a:lnTo>
                    <a:pt x="249900" y="897381"/>
                  </a:lnTo>
                  <a:lnTo>
                    <a:pt x="291641" y="917489"/>
                  </a:lnTo>
                  <a:lnTo>
                    <a:pt x="335512" y="933546"/>
                  </a:lnTo>
                  <a:lnTo>
                    <a:pt x="381274" y="945313"/>
                  </a:lnTo>
                  <a:lnTo>
                    <a:pt x="428685" y="952549"/>
                  </a:lnTo>
                  <a:lnTo>
                    <a:pt x="477507" y="955014"/>
                  </a:lnTo>
                  <a:lnTo>
                    <a:pt x="526328" y="952549"/>
                  </a:lnTo>
                  <a:lnTo>
                    <a:pt x="573740" y="945313"/>
                  </a:lnTo>
                  <a:lnTo>
                    <a:pt x="619501" y="933546"/>
                  </a:lnTo>
                  <a:lnTo>
                    <a:pt x="663372" y="917489"/>
                  </a:lnTo>
                  <a:lnTo>
                    <a:pt x="705113" y="897381"/>
                  </a:lnTo>
                  <a:lnTo>
                    <a:pt x="744484" y="873462"/>
                  </a:lnTo>
                  <a:lnTo>
                    <a:pt x="781244" y="845973"/>
                  </a:lnTo>
                  <a:lnTo>
                    <a:pt x="815154" y="815154"/>
                  </a:lnTo>
                  <a:lnTo>
                    <a:pt x="845973" y="781244"/>
                  </a:lnTo>
                  <a:lnTo>
                    <a:pt x="873462" y="744484"/>
                  </a:lnTo>
                  <a:lnTo>
                    <a:pt x="897381" y="705113"/>
                  </a:lnTo>
                  <a:lnTo>
                    <a:pt x="917489" y="663372"/>
                  </a:lnTo>
                  <a:lnTo>
                    <a:pt x="933546" y="619501"/>
                  </a:lnTo>
                  <a:lnTo>
                    <a:pt x="945313" y="573740"/>
                  </a:lnTo>
                  <a:lnTo>
                    <a:pt x="952549" y="526328"/>
                  </a:lnTo>
                  <a:lnTo>
                    <a:pt x="955014" y="477507"/>
                  </a:lnTo>
                  <a:lnTo>
                    <a:pt x="952549" y="428685"/>
                  </a:lnTo>
                  <a:lnTo>
                    <a:pt x="945313" y="381274"/>
                  </a:lnTo>
                  <a:lnTo>
                    <a:pt x="933546" y="335512"/>
                  </a:lnTo>
                  <a:lnTo>
                    <a:pt x="917489" y="291641"/>
                  </a:lnTo>
                  <a:lnTo>
                    <a:pt x="897381" y="249900"/>
                  </a:lnTo>
                  <a:lnTo>
                    <a:pt x="873462" y="210530"/>
                  </a:lnTo>
                  <a:lnTo>
                    <a:pt x="845973" y="173770"/>
                  </a:lnTo>
                  <a:lnTo>
                    <a:pt x="815154" y="139860"/>
                  </a:lnTo>
                  <a:lnTo>
                    <a:pt x="781244" y="109040"/>
                  </a:lnTo>
                  <a:lnTo>
                    <a:pt x="744484" y="81551"/>
                  </a:lnTo>
                  <a:lnTo>
                    <a:pt x="705113" y="57633"/>
                  </a:lnTo>
                  <a:lnTo>
                    <a:pt x="663372" y="37525"/>
                  </a:lnTo>
                  <a:lnTo>
                    <a:pt x="619501" y="21468"/>
                  </a:lnTo>
                  <a:lnTo>
                    <a:pt x="573740" y="9701"/>
                  </a:lnTo>
                  <a:lnTo>
                    <a:pt x="526328" y="2465"/>
                  </a:lnTo>
                  <a:lnTo>
                    <a:pt x="477507" y="0"/>
                  </a:lnTo>
                  <a:close/>
                </a:path>
              </a:pathLst>
            </a:custGeom>
            <a:solidFill>
              <a:srgbClr val="232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18788" y="3594385"/>
            <a:ext cx="9217025" cy="4927600"/>
            <a:chOff x="818788" y="3594385"/>
            <a:chExt cx="9217025" cy="4927600"/>
          </a:xfrm>
        </p:grpSpPr>
        <p:sp>
          <p:nvSpPr>
            <p:cNvPr id="19" name="object 19"/>
            <p:cNvSpPr/>
            <p:nvPr/>
          </p:nvSpPr>
          <p:spPr>
            <a:xfrm>
              <a:off x="3250921" y="3667659"/>
              <a:ext cx="0" cy="4781550"/>
            </a:xfrm>
            <a:custGeom>
              <a:avLst/>
              <a:gdLst/>
              <a:ahLst/>
              <a:cxnLst/>
              <a:rect l="l" t="t" r="r" b="b"/>
              <a:pathLst>
                <a:path h="4781550">
                  <a:moveTo>
                    <a:pt x="0" y="478095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AA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35743" y="3630506"/>
              <a:ext cx="0" cy="4855845"/>
            </a:xfrm>
            <a:custGeom>
              <a:avLst/>
              <a:gdLst/>
              <a:ahLst/>
              <a:cxnLst/>
              <a:rect l="l" t="t" r="r" b="b"/>
              <a:pathLst>
                <a:path h="4855845">
                  <a:moveTo>
                    <a:pt x="0" y="485526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AA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20567" y="3594385"/>
              <a:ext cx="0" cy="4927600"/>
            </a:xfrm>
            <a:custGeom>
              <a:avLst/>
              <a:gdLst/>
              <a:ahLst/>
              <a:cxnLst/>
              <a:rect l="l" t="t" r="r" b="b"/>
              <a:pathLst>
                <a:path h="4927600">
                  <a:moveTo>
                    <a:pt x="0" y="492749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AA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8788" y="5167341"/>
              <a:ext cx="9217025" cy="0"/>
            </a:xfrm>
            <a:custGeom>
              <a:avLst/>
              <a:gdLst/>
              <a:ahLst/>
              <a:cxnLst/>
              <a:rect l="l" t="t" r="r" b="b"/>
              <a:pathLst>
                <a:path w="9217025">
                  <a:moveTo>
                    <a:pt x="0" y="0"/>
                  </a:moveTo>
                  <a:lnTo>
                    <a:pt x="9216453" y="0"/>
                  </a:lnTo>
                </a:path>
              </a:pathLst>
            </a:custGeom>
            <a:ln w="25400">
              <a:solidFill>
                <a:srgbClr val="AAAAA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18406" y="5091130"/>
            <a:ext cx="2613660" cy="4010025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70"/>
              </a:spcBef>
            </a:pPr>
            <a:r>
              <a:rPr sz="2400" b="1" i="1" u="dash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Telephone</a:t>
            </a:r>
            <a:r>
              <a:rPr sz="2400" b="1" i="1" u="dash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dash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Scams</a:t>
            </a:r>
            <a:endParaRPr sz="2400">
              <a:latin typeface="Arial"/>
              <a:cs typeface="Arial"/>
            </a:endParaRPr>
          </a:p>
          <a:p>
            <a:pPr marL="223520" marR="163195" indent="-635" algn="ctr">
              <a:lnSpc>
                <a:spcPct val="100000"/>
              </a:lnSpc>
              <a:spcBef>
                <a:spcPts val="1100"/>
              </a:spcBef>
            </a:pP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might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receive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lots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b="1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phone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calls 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day.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calling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sometimes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pretend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policemen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8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bank.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Sometimes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calling 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pretend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friend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steal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money.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34262" y="5277712"/>
            <a:ext cx="2037714" cy="3806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i="1" u="dash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Online</a:t>
            </a:r>
            <a:r>
              <a:rPr sz="2400" b="1" i="1" u="dash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dash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Scams</a:t>
            </a:r>
            <a:endParaRPr sz="2400">
              <a:latin typeface="Arial"/>
              <a:cs typeface="Arial"/>
            </a:endParaRPr>
          </a:p>
          <a:p>
            <a:pPr marL="64135" marR="57150" indent="635" algn="ctr">
              <a:lnSpc>
                <a:spcPts val="1939"/>
              </a:lnSpc>
              <a:spcBef>
                <a:spcPts val="164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might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receiving suspicious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emails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visiting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criminal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websites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without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even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realising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it!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By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clicking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these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links,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criminals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want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steal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personal information.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67567" y="5140318"/>
            <a:ext cx="2134235" cy="420052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R="53340" algn="ctr">
              <a:lnSpc>
                <a:spcPct val="100000"/>
              </a:lnSpc>
              <a:spcBef>
                <a:spcPts val="1190"/>
              </a:spcBef>
            </a:pPr>
            <a:r>
              <a:rPr sz="2400" b="1" i="1" u="dash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Postal</a:t>
            </a:r>
            <a:r>
              <a:rPr sz="2400" b="1" i="1" u="dash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dash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Scams</a:t>
            </a:r>
            <a:endParaRPr sz="2400">
              <a:latin typeface="Arial"/>
              <a:cs typeface="Arial"/>
            </a:endParaRPr>
          </a:p>
          <a:p>
            <a:pPr marL="12065" marR="5080" indent="635" algn="ctr">
              <a:lnSpc>
                <a:spcPct val="100000"/>
              </a:lnSpc>
              <a:spcBef>
                <a:spcPts val="819"/>
              </a:spcBef>
            </a:pP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receive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lots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letters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tell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them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have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won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8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fortune.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ask 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winnings.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letters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look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very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official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sometimes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hard 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scam.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12862" y="5074737"/>
            <a:ext cx="2449830" cy="3752215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639"/>
              </a:spcBef>
            </a:pPr>
            <a:r>
              <a:rPr sz="2400" b="1" i="1" u="dash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Doorstep</a:t>
            </a:r>
            <a:r>
              <a:rPr sz="2400" b="1" i="1" u="dash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dash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Scams</a:t>
            </a:r>
            <a:endParaRPr sz="2400">
              <a:latin typeface="Arial"/>
              <a:cs typeface="Arial"/>
            </a:endParaRPr>
          </a:p>
          <a:p>
            <a:pPr marL="24765" marR="218440" indent="-635" algn="ctr">
              <a:lnSpc>
                <a:spcPct val="100000"/>
              </a:lnSpc>
              <a:spcBef>
                <a:spcPts val="116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Doorstep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criminals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visit people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home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might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them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need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something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“fixed”.</a:t>
            </a:r>
            <a:endParaRPr sz="1800">
              <a:latin typeface="Arial"/>
              <a:cs typeface="Arial"/>
            </a:endParaRPr>
          </a:p>
          <a:p>
            <a:pPr marL="12700" marR="205104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poor</a:t>
            </a:r>
            <a:r>
              <a:rPr sz="18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doesn’t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done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charge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really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prices/fees.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795428" y="2306327"/>
            <a:ext cx="1274445" cy="1269365"/>
          </a:xfrm>
          <a:custGeom>
            <a:avLst/>
            <a:gdLst/>
            <a:ahLst/>
            <a:cxnLst/>
            <a:rect l="l" t="t" r="r" b="b"/>
            <a:pathLst>
              <a:path w="1274445" h="1269364">
                <a:moveTo>
                  <a:pt x="136863" y="89966"/>
                </a:moveTo>
                <a:lnTo>
                  <a:pt x="53172" y="160022"/>
                </a:lnTo>
                <a:lnTo>
                  <a:pt x="11641" y="218076"/>
                </a:lnTo>
                <a:lnTo>
                  <a:pt x="0" y="295358"/>
                </a:lnTo>
                <a:lnTo>
                  <a:pt x="5977" y="423100"/>
                </a:lnTo>
                <a:lnTo>
                  <a:pt x="60346" y="562727"/>
                </a:lnTo>
                <a:lnTo>
                  <a:pt x="114844" y="661006"/>
                </a:lnTo>
                <a:lnTo>
                  <a:pt x="202209" y="764500"/>
                </a:lnTo>
                <a:lnTo>
                  <a:pt x="355176" y="919772"/>
                </a:lnTo>
                <a:lnTo>
                  <a:pt x="543407" y="1084983"/>
                </a:lnTo>
                <a:lnTo>
                  <a:pt x="701842" y="1192763"/>
                </a:lnTo>
                <a:lnTo>
                  <a:pt x="811108" y="1251372"/>
                </a:lnTo>
                <a:lnTo>
                  <a:pt x="851835" y="1269072"/>
                </a:lnTo>
                <a:lnTo>
                  <a:pt x="995767" y="1254637"/>
                </a:lnTo>
                <a:lnTo>
                  <a:pt x="1100096" y="1208986"/>
                </a:lnTo>
                <a:lnTo>
                  <a:pt x="1163594" y="1160662"/>
                </a:lnTo>
                <a:lnTo>
                  <a:pt x="1185032" y="1138212"/>
                </a:lnTo>
                <a:lnTo>
                  <a:pt x="947719" y="964574"/>
                </a:lnTo>
                <a:lnTo>
                  <a:pt x="763474" y="964574"/>
                </a:lnTo>
                <a:lnTo>
                  <a:pt x="723121" y="953099"/>
                </a:lnTo>
                <a:lnTo>
                  <a:pt x="685503" y="925830"/>
                </a:lnTo>
                <a:lnTo>
                  <a:pt x="349207" y="589495"/>
                </a:lnTo>
                <a:lnTo>
                  <a:pt x="321935" y="551881"/>
                </a:lnTo>
                <a:lnTo>
                  <a:pt x="310464" y="511526"/>
                </a:lnTo>
                <a:lnTo>
                  <a:pt x="313852" y="470723"/>
                </a:lnTo>
                <a:lnTo>
                  <a:pt x="331157" y="431767"/>
                </a:lnTo>
                <a:lnTo>
                  <a:pt x="361437" y="396951"/>
                </a:lnTo>
                <a:lnTo>
                  <a:pt x="136863" y="89966"/>
                </a:lnTo>
                <a:close/>
              </a:path>
              <a:path w="1274445" h="1269364">
                <a:moveTo>
                  <a:pt x="995585" y="785779"/>
                </a:moveTo>
                <a:lnTo>
                  <a:pt x="960039" y="802703"/>
                </a:lnTo>
                <a:lnTo>
                  <a:pt x="895993" y="889292"/>
                </a:lnTo>
                <a:lnTo>
                  <a:pt x="1202876" y="1113967"/>
                </a:lnTo>
                <a:lnTo>
                  <a:pt x="1267036" y="1027391"/>
                </a:lnTo>
                <a:lnTo>
                  <a:pt x="1273949" y="1012203"/>
                </a:lnTo>
                <a:lnTo>
                  <a:pt x="1274251" y="995835"/>
                </a:lnTo>
                <a:lnTo>
                  <a:pt x="1268288" y="980225"/>
                </a:lnTo>
                <a:lnTo>
                  <a:pt x="1018700" y="793965"/>
                </a:lnTo>
                <a:lnTo>
                  <a:pt x="995585" y="785779"/>
                </a:lnTo>
                <a:close/>
              </a:path>
              <a:path w="1274445" h="1269364">
                <a:moveTo>
                  <a:pt x="878035" y="913587"/>
                </a:moveTo>
                <a:lnTo>
                  <a:pt x="843222" y="943882"/>
                </a:lnTo>
                <a:lnTo>
                  <a:pt x="804271" y="961189"/>
                </a:lnTo>
                <a:lnTo>
                  <a:pt x="763474" y="964574"/>
                </a:lnTo>
                <a:lnTo>
                  <a:pt x="947719" y="964574"/>
                </a:lnTo>
                <a:lnTo>
                  <a:pt x="878035" y="913587"/>
                </a:lnTo>
                <a:close/>
              </a:path>
              <a:path w="1274445" h="1269364">
                <a:moveTo>
                  <a:pt x="270962" y="0"/>
                </a:moveTo>
                <a:lnTo>
                  <a:pt x="262784" y="177"/>
                </a:lnTo>
                <a:lnTo>
                  <a:pt x="254605" y="2794"/>
                </a:lnTo>
                <a:lnTo>
                  <a:pt x="161095" y="72021"/>
                </a:lnTo>
                <a:lnTo>
                  <a:pt x="385669" y="379006"/>
                </a:lnTo>
                <a:lnTo>
                  <a:pt x="472270" y="314883"/>
                </a:lnTo>
                <a:lnTo>
                  <a:pt x="483397" y="302513"/>
                </a:lnTo>
                <a:lnTo>
                  <a:pt x="488751" y="287339"/>
                </a:lnTo>
                <a:lnTo>
                  <a:pt x="488043" y="271262"/>
                </a:lnTo>
                <a:lnTo>
                  <a:pt x="307729" y="18478"/>
                </a:lnTo>
                <a:lnTo>
                  <a:pt x="270962" y="0"/>
                </a:lnTo>
                <a:close/>
              </a:path>
            </a:pathLst>
          </a:custGeom>
          <a:solidFill>
            <a:srgbClr val="933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754528" y="4283259"/>
            <a:ext cx="1390015" cy="1122045"/>
          </a:xfrm>
          <a:custGeom>
            <a:avLst/>
            <a:gdLst/>
            <a:ahLst/>
            <a:cxnLst/>
            <a:rect l="l" t="t" r="r" b="b"/>
            <a:pathLst>
              <a:path w="1390015" h="1122045">
                <a:moveTo>
                  <a:pt x="894892" y="1078090"/>
                </a:moveTo>
                <a:lnTo>
                  <a:pt x="494906" y="1078090"/>
                </a:lnTo>
                <a:lnTo>
                  <a:pt x="494906" y="1121549"/>
                </a:lnTo>
                <a:lnTo>
                  <a:pt x="894892" y="1121549"/>
                </a:lnTo>
                <a:lnTo>
                  <a:pt x="894892" y="1078090"/>
                </a:lnTo>
                <a:close/>
              </a:path>
              <a:path w="1390015" h="1122045">
                <a:moveTo>
                  <a:pt x="801382" y="953008"/>
                </a:moveTo>
                <a:lnTo>
                  <a:pt x="588746" y="953008"/>
                </a:lnTo>
                <a:lnTo>
                  <a:pt x="586676" y="961263"/>
                </a:lnTo>
                <a:lnTo>
                  <a:pt x="563321" y="1078090"/>
                </a:lnTo>
                <a:lnTo>
                  <a:pt x="826477" y="1078090"/>
                </a:lnTo>
                <a:lnTo>
                  <a:pt x="803122" y="961263"/>
                </a:lnTo>
                <a:lnTo>
                  <a:pt x="801382" y="953008"/>
                </a:lnTo>
                <a:close/>
              </a:path>
              <a:path w="1390015" h="1122045">
                <a:moveTo>
                  <a:pt x="1360258" y="0"/>
                </a:moveTo>
                <a:lnTo>
                  <a:pt x="29857" y="0"/>
                </a:lnTo>
                <a:lnTo>
                  <a:pt x="18296" y="2372"/>
                </a:lnTo>
                <a:lnTo>
                  <a:pt x="8799" y="8813"/>
                </a:lnTo>
                <a:lnTo>
                  <a:pt x="2366" y="18313"/>
                </a:lnTo>
                <a:lnTo>
                  <a:pt x="0" y="29857"/>
                </a:lnTo>
                <a:lnTo>
                  <a:pt x="0" y="923048"/>
                </a:lnTo>
                <a:lnTo>
                  <a:pt x="2366" y="934603"/>
                </a:lnTo>
                <a:lnTo>
                  <a:pt x="8799" y="944138"/>
                </a:lnTo>
                <a:lnTo>
                  <a:pt x="18296" y="950618"/>
                </a:lnTo>
                <a:lnTo>
                  <a:pt x="29857" y="953008"/>
                </a:lnTo>
                <a:lnTo>
                  <a:pt x="1359941" y="953008"/>
                </a:lnTo>
                <a:lnTo>
                  <a:pt x="1371475" y="950618"/>
                </a:lnTo>
                <a:lnTo>
                  <a:pt x="1380975" y="944138"/>
                </a:lnTo>
                <a:lnTo>
                  <a:pt x="1387423" y="934603"/>
                </a:lnTo>
                <a:lnTo>
                  <a:pt x="1389799" y="923048"/>
                </a:lnTo>
                <a:lnTo>
                  <a:pt x="1389799" y="790943"/>
                </a:lnTo>
                <a:lnTo>
                  <a:pt x="79933" y="790943"/>
                </a:lnTo>
                <a:lnTo>
                  <a:pt x="79933" y="90030"/>
                </a:lnTo>
                <a:lnTo>
                  <a:pt x="1389799" y="90030"/>
                </a:lnTo>
                <a:lnTo>
                  <a:pt x="1389799" y="54622"/>
                </a:lnTo>
                <a:lnTo>
                  <a:pt x="687717" y="54622"/>
                </a:lnTo>
                <a:lnTo>
                  <a:pt x="681799" y="48653"/>
                </a:lnTo>
                <a:lnTo>
                  <a:pt x="681799" y="34061"/>
                </a:lnTo>
                <a:lnTo>
                  <a:pt x="687717" y="28143"/>
                </a:lnTo>
                <a:lnTo>
                  <a:pt x="1389474" y="28143"/>
                </a:lnTo>
                <a:lnTo>
                  <a:pt x="1387612" y="18313"/>
                </a:lnTo>
                <a:lnTo>
                  <a:pt x="1381258" y="8813"/>
                </a:lnTo>
                <a:lnTo>
                  <a:pt x="1371789" y="2372"/>
                </a:lnTo>
                <a:lnTo>
                  <a:pt x="1360258" y="0"/>
                </a:lnTo>
                <a:close/>
              </a:path>
              <a:path w="1390015" h="1122045">
                <a:moveTo>
                  <a:pt x="1389799" y="90030"/>
                </a:moveTo>
                <a:lnTo>
                  <a:pt x="1310195" y="90030"/>
                </a:lnTo>
                <a:lnTo>
                  <a:pt x="1310195" y="790943"/>
                </a:lnTo>
                <a:lnTo>
                  <a:pt x="1389799" y="790943"/>
                </a:lnTo>
                <a:lnTo>
                  <a:pt x="1389799" y="90030"/>
                </a:lnTo>
                <a:close/>
              </a:path>
              <a:path w="1390015" h="1122045">
                <a:moveTo>
                  <a:pt x="1389474" y="28143"/>
                </a:moveTo>
                <a:lnTo>
                  <a:pt x="702335" y="28143"/>
                </a:lnTo>
                <a:lnTo>
                  <a:pt x="708317" y="33756"/>
                </a:lnTo>
                <a:lnTo>
                  <a:pt x="708317" y="48653"/>
                </a:lnTo>
                <a:lnTo>
                  <a:pt x="702335" y="54622"/>
                </a:lnTo>
                <a:lnTo>
                  <a:pt x="1389799" y="54622"/>
                </a:lnTo>
                <a:lnTo>
                  <a:pt x="1389799" y="29857"/>
                </a:lnTo>
                <a:lnTo>
                  <a:pt x="1389474" y="28143"/>
                </a:lnTo>
                <a:close/>
              </a:path>
            </a:pathLst>
          </a:custGeom>
          <a:solidFill>
            <a:srgbClr val="00F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768887" y="6366652"/>
            <a:ext cx="1481455" cy="936625"/>
          </a:xfrm>
          <a:custGeom>
            <a:avLst/>
            <a:gdLst/>
            <a:ahLst/>
            <a:cxnLst/>
            <a:rect l="l" t="t" r="r" b="b"/>
            <a:pathLst>
              <a:path w="1481454" h="936625">
                <a:moveTo>
                  <a:pt x="0" y="6807"/>
                </a:moveTo>
                <a:lnTo>
                  <a:pt x="0" y="932675"/>
                </a:lnTo>
                <a:lnTo>
                  <a:pt x="3568" y="936231"/>
                </a:lnTo>
                <a:lnTo>
                  <a:pt x="1477441" y="936231"/>
                </a:lnTo>
                <a:lnTo>
                  <a:pt x="1481010" y="932675"/>
                </a:lnTo>
                <a:lnTo>
                  <a:pt x="1481010" y="575259"/>
                </a:lnTo>
                <a:lnTo>
                  <a:pt x="735977" y="575259"/>
                </a:lnTo>
                <a:lnTo>
                  <a:pt x="731520" y="573570"/>
                </a:lnTo>
                <a:lnTo>
                  <a:pt x="727608" y="570839"/>
                </a:lnTo>
                <a:lnTo>
                  <a:pt x="0" y="6807"/>
                </a:lnTo>
                <a:close/>
              </a:path>
              <a:path w="1481454" h="936625">
                <a:moveTo>
                  <a:pt x="1481010" y="6807"/>
                </a:moveTo>
                <a:lnTo>
                  <a:pt x="749007" y="574090"/>
                </a:lnTo>
                <a:lnTo>
                  <a:pt x="744689" y="575259"/>
                </a:lnTo>
                <a:lnTo>
                  <a:pt x="1481010" y="575259"/>
                </a:lnTo>
                <a:lnTo>
                  <a:pt x="1481010" y="6807"/>
                </a:lnTo>
                <a:close/>
              </a:path>
              <a:path w="1481454" h="936625">
                <a:moveTo>
                  <a:pt x="1429994" y="0"/>
                </a:moveTo>
                <a:lnTo>
                  <a:pt x="51015" y="0"/>
                </a:lnTo>
                <a:lnTo>
                  <a:pt x="740714" y="529361"/>
                </a:lnTo>
                <a:lnTo>
                  <a:pt x="1429994" y="0"/>
                </a:lnTo>
                <a:close/>
              </a:path>
            </a:pathLst>
          </a:custGeom>
          <a:solidFill>
            <a:srgbClr val="FF2E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68892" y="8002991"/>
            <a:ext cx="1437640" cy="1038225"/>
          </a:xfrm>
          <a:custGeom>
            <a:avLst/>
            <a:gdLst/>
            <a:ahLst/>
            <a:cxnLst/>
            <a:rect l="l" t="t" r="r" b="b"/>
            <a:pathLst>
              <a:path w="1437640" h="1038225">
                <a:moveTo>
                  <a:pt x="1394371" y="87591"/>
                </a:moveTo>
                <a:lnTo>
                  <a:pt x="43129" y="87591"/>
                </a:lnTo>
                <a:lnTo>
                  <a:pt x="0" y="533158"/>
                </a:lnTo>
                <a:lnTo>
                  <a:pt x="1437627" y="533158"/>
                </a:lnTo>
                <a:lnTo>
                  <a:pt x="1430733" y="462153"/>
                </a:lnTo>
                <a:lnTo>
                  <a:pt x="581304" y="462153"/>
                </a:lnTo>
                <a:lnTo>
                  <a:pt x="581304" y="386816"/>
                </a:lnTo>
                <a:lnTo>
                  <a:pt x="619303" y="365671"/>
                </a:lnTo>
                <a:lnTo>
                  <a:pt x="537641" y="365671"/>
                </a:lnTo>
                <a:lnTo>
                  <a:pt x="537641" y="309410"/>
                </a:lnTo>
                <a:lnTo>
                  <a:pt x="718807" y="208572"/>
                </a:lnTo>
                <a:lnTo>
                  <a:pt x="1406116" y="208572"/>
                </a:lnTo>
                <a:lnTo>
                  <a:pt x="1394371" y="87591"/>
                </a:lnTo>
                <a:close/>
              </a:path>
              <a:path w="1437640" h="1038225">
                <a:moveTo>
                  <a:pt x="898044" y="364667"/>
                </a:moveTo>
                <a:lnTo>
                  <a:pt x="816381" y="364667"/>
                </a:lnTo>
                <a:lnTo>
                  <a:pt x="856183" y="386816"/>
                </a:lnTo>
                <a:lnTo>
                  <a:pt x="856183" y="462153"/>
                </a:lnTo>
                <a:lnTo>
                  <a:pt x="1430733" y="462153"/>
                </a:lnTo>
                <a:lnTo>
                  <a:pt x="1421367" y="365671"/>
                </a:lnTo>
                <a:lnTo>
                  <a:pt x="899845" y="365671"/>
                </a:lnTo>
                <a:lnTo>
                  <a:pt x="898044" y="364667"/>
                </a:lnTo>
                <a:close/>
              </a:path>
              <a:path w="1437640" h="1038225">
                <a:moveTo>
                  <a:pt x="816381" y="364667"/>
                </a:moveTo>
                <a:lnTo>
                  <a:pt x="621106" y="364667"/>
                </a:lnTo>
                <a:lnTo>
                  <a:pt x="621106" y="422414"/>
                </a:lnTo>
                <a:lnTo>
                  <a:pt x="816381" y="422414"/>
                </a:lnTo>
                <a:lnTo>
                  <a:pt x="816381" y="364667"/>
                </a:lnTo>
                <a:close/>
              </a:path>
              <a:path w="1437640" h="1038225">
                <a:moveTo>
                  <a:pt x="718807" y="264833"/>
                </a:moveTo>
                <a:lnTo>
                  <a:pt x="537641" y="365671"/>
                </a:lnTo>
                <a:lnTo>
                  <a:pt x="619303" y="365671"/>
                </a:lnTo>
                <a:lnTo>
                  <a:pt x="621106" y="364667"/>
                </a:lnTo>
                <a:lnTo>
                  <a:pt x="898044" y="364667"/>
                </a:lnTo>
                <a:lnTo>
                  <a:pt x="718807" y="264833"/>
                </a:lnTo>
                <a:close/>
              </a:path>
              <a:path w="1437640" h="1038225">
                <a:moveTo>
                  <a:pt x="1406116" y="208572"/>
                </a:moveTo>
                <a:lnTo>
                  <a:pt x="718807" y="208572"/>
                </a:lnTo>
                <a:lnTo>
                  <a:pt x="899845" y="309410"/>
                </a:lnTo>
                <a:lnTo>
                  <a:pt x="899845" y="365671"/>
                </a:lnTo>
                <a:lnTo>
                  <a:pt x="1421367" y="365671"/>
                </a:lnTo>
                <a:lnTo>
                  <a:pt x="1406116" y="208572"/>
                </a:lnTo>
                <a:close/>
              </a:path>
              <a:path w="1437640" h="1038225">
                <a:moveTo>
                  <a:pt x="1210868" y="0"/>
                </a:moveTo>
                <a:lnTo>
                  <a:pt x="1093063" y="0"/>
                </a:lnTo>
                <a:lnTo>
                  <a:pt x="1093063" y="87591"/>
                </a:lnTo>
                <a:lnTo>
                  <a:pt x="1210868" y="87591"/>
                </a:lnTo>
                <a:lnTo>
                  <a:pt x="1210868" y="0"/>
                </a:lnTo>
                <a:close/>
              </a:path>
              <a:path w="1437640" h="1038225">
                <a:moveTo>
                  <a:pt x="1374533" y="572376"/>
                </a:moveTo>
                <a:lnTo>
                  <a:pt x="63093" y="572376"/>
                </a:lnTo>
                <a:lnTo>
                  <a:pt x="63093" y="1037793"/>
                </a:lnTo>
                <a:lnTo>
                  <a:pt x="1374533" y="1037793"/>
                </a:lnTo>
                <a:lnTo>
                  <a:pt x="1374533" y="957173"/>
                </a:lnTo>
                <a:lnTo>
                  <a:pt x="624370" y="957173"/>
                </a:lnTo>
                <a:lnTo>
                  <a:pt x="624370" y="858443"/>
                </a:lnTo>
                <a:lnTo>
                  <a:pt x="225628" y="858443"/>
                </a:lnTo>
                <a:lnTo>
                  <a:pt x="225628" y="650544"/>
                </a:lnTo>
                <a:lnTo>
                  <a:pt x="1374533" y="650544"/>
                </a:lnTo>
                <a:lnTo>
                  <a:pt x="1374533" y="572376"/>
                </a:lnTo>
                <a:close/>
              </a:path>
              <a:path w="1437640" h="1038225">
                <a:moveTo>
                  <a:pt x="951890" y="650544"/>
                </a:moveTo>
                <a:lnTo>
                  <a:pt x="813193" y="650544"/>
                </a:lnTo>
                <a:lnTo>
                  <a:pt x="813193" y="957173"/>
                </a:lnTo>
                <a:lnTo>
                  <a:pt x="1374533" y="957173"/>
                </a:lnTo>
                <a:lnTo>
                  <a:pt x="1374533" y="858443"/>
                </a:lnTo>
                <a:lnTo>
                  <a:pt x="951890" y="858443"/>
                </a:lnTo>
                <a:lnTo>
                  <a:pt x="951890" y="650544"/>
                </a:lnTo>
                <a:close/>
              </a:path>
              <a:path w="1437640" h="1038225">
                <a:moveTo>
                  <a:pt x="624370" y="650544"/>
                </a:moveTo>
                <a:lnTo>
                  <a:pt x="485736" y="650544"/>
                </a:lnTo>
                <a:lnTo>
                  <a:pt x="485736" y="858443"/>
                </a:lnTo>
                <a:lnTo>
                  <a:pt x="624370" y="858443"/>
                </a:lnTo>
                <a:lnTo>
                  <a:pt x="624370" y="650544"/>
                </a:lnTo>
                <a:close/>
              </a:path>
              <a:path w="1437640" h="1038225">
                <a:moveTo>
                  <a:pt x="1374533" y="650544"/>
                </a:moveTo>
                <a:lnTo>
                  <a:pt x="1211859" y="650544"/>
                </a:lnTo>
                <a:lnTo>
                  <a:pt x="1211859" y="858443"/>
                </a:lnTo>
                <a:lnTo>
                  <a:pt x="1374533" y="858443"/>
                </a:lnTo>
                <a:lnTo>
                  <a:pt x="1374533" y="650544"/>
                </a:lnTo>
                <a:close/>
              </a:path>
            </a:pathLst>
          </a:custGeom>
          <a:solidFill>
            <a:srgbClr val="FD92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835909" y="3769197"/>
            <a:ext cx="50806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01540" algn="l"/>
              </a:tabLst>
            </a:pPr>
            <a:r>
              <a:rPr sz="54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5400" spc="-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32680" y="3844238"/>
            <a:ext cx="52431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39335" algn="l"/>
              </a:tabLst>
            </a:pPr>
            <a:r>
              <a:rPr sz="5000" spc="-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5000" spc="-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50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0" y="88813"/>
            <a:ext cx="13004800" cy="1544955"/>
            <a:chOff x="0" y="88813"/>
            <a:chExt cx="13004800" cy="1544955"/>
          </a:xfrm>
        </p:grpSpPr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24978"/>
              <a:ext cx="13004292" cy="30868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10" y="88813"/>
              <a:ext cx="228777" cy="2287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36" y="97535"/>
            <a:ext cx="9386315" cy="1507235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08238" y="284500"/>
            <a:ext cx="85223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8065" algn="l"/>
              </a:tabLst>
            </a:pPr>
            <a:r>
              <a:rPr sz="5400" spc="-10" dirty="0"/>
              <a:t>Where</a:t>
            </a:r>
            <a:r>
              <a:rPr sz="5400" dirty="0"/>
              <a:t>	to</a:t>
            </a:r>
            <a:r>
              <a:rPr sz="5400" spc="-25" dirty="0"/>
              <a:t> </a:t>
            </a:r>
            <a:r>
              <a:rPr sz="5400" dirty="0"/>
              <a:t>report</a:t>
            </a:r>
            <a:r>
              <a:rPr sz="5400" spc="-25" dirty="0"/>
              <a:t> </a:t>
            </a:r>
            <a:r>
              <a:rPr sz="5400" dirty="0"/>
              <a:t>scams</a:t>
            </a:r>
            <a:r>
              <a:rPr sz="5400" spc="-30" dirty="0"/>
              <a:t> </a:t>
            </a:r>
            <a:r>
              <a:rPr sz="5400" spc="-25" dirty="0"/>
              <a:t>to:</a:t>
            </a:r>
            <a:endParaRPr sz="5400"/>
          </a:p>
        </p:txBody>
      </p:sp>
      <p:grpSp>
        <p:nvGrpSpPr>
          <p:cNvPr id="4" name="object 4"/>
          <p:cNvGrpSpPr/>
          <p:nvPr/>
        </p:nvGrpSpPr>
        <p:grpSpPr>
          <a:xfrm>
            <a:off x="0" y="88813"/>
            <a:ext cx="13004800" cy="1544955"/>
            <a:chOff x="0" y="88813"/>
            <a:chExt cx="13004800" cy="154495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24978"/>
              <a:ext cx="13004292" cy="3086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10" y="88813"/>
              <a:ext cx="228777" cy="228777"/>
            </a:xfrm>
            <a:prstGeom prst="rect">
              <a:avLst/>
            </a:prstGeom>
          </p:spPr>
        </p:pic>
      </p:grpSp>
      <p:pic>
        <p:nvPicPr>
          <p:cNvPr id="7" name="object 7" descr="A group of logos and text  AI-generated content may be incorrect.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7932" y="2222115"/>
            <a:ext cx="5317914" cy="2866769"/>
          </a:xfrm>
          <a:prstGeom prst="rect">
            <a:avLst/>
          </a:prstGeom>
        </p:spPr>
      </p:pic>
      <p:pic>
        <p:nvPicPr>
          <p:cNvPr id="8" name="object 8" descr="A blue circle with white text  AI-generated content may be incorrect.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47981" y="7029018"/>
            <a:ext cx="1708867" cy="1839157"/>
          </a:xfrm>
          <a:prstGeom prst="rect">
            <a:avLst/>
          </a:prstGeom>
        </p:spPr>
      </p:pic>
      <p:pic>
        <p:nvPicPr>
          <p:cNvPr id="10" name="object 10" descr="London's Metropolitan police has ...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9830" y="5824736"/>
            <a:ext cx="4896535" cy="2751225"/>
          </a:xfrm>
          <a:prstGeom prst="rect">
            <a:avLst/>
          </a:prstGeom>
        </p:spPr>
      </p:pic>
      <p:pic>
        <p:nvPicPr>
          <p:cNvPr id="1026" name="Picture 2" descr="Action Fraud renamed Report Fraud ...">
            <a:extLst>
              <a:ext uri="{FF2B5EF4-FFF2-40B4-BE49-F238E27FC236}">
                <a16:creationId xmlns:a16="http://schemas.microsoft.com/office/drawing/2014/main" id="{7FBF6356-F7C1-AC95-45EB-6F2951B5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52" y="5611049"/>
            <a:ext cx="4045044" cy="27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umber of children calling ChildLine ...">
            <a:extLst>
              <a:ext uri="{FF2B5EF4-FFF2-40B4-BE49-F238E27FC236}">
                <a16:creationId xmlns:a16="http://schemas.microsoft.com/office/drawing/2014/main" id="{2241199C-DD83-FDF3-8143-638AEDC83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688" y="2095823"/>
            <a:ext cx="3302381" cy="173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outh Access - Act For Change Together">
            <a:extLst>
              <a:ext uri="{FF2B5EF4-FFF2-40B4-BE49-F238E27FC236}">
                <a16:creationId xmlns:a16="http://schemas.microsoft.com/office/drawing/2014/main" id="{C5474198-F0A5-DB23-CCCA-6C6266E0D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709722"/>
            <a:ext cx="2830136" cy="283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ctim Support - Suffolk User Forum">
            <a:extLst>
              <a:ext uri="{FF2B5EF4-FFF2-40B4-BE49-F238E27FC236}">
                <a16:creationId xmlns:a16="http://schemas.microsoft.com/office/drawing/2014/main" id="{B70813EB-4C39-C8F5-3000-7D1D55DD9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681" y="4198882"/>
            <a:ext cx="42576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3625" y="1903266"/>
            <a:ext cx="11113135" cy="7540625"/>
            <a:chOff x="813625" y="1903266"/>
            <a:chExt cx="11113135" cy="7540625"/>
          </a:xfrm>
        </p:grpSpPr>
        <p:sp>
          <p:nvSpPr>
            <p:cNvPr id="3" name="object 3"/>
            <p:cNvSpPr/>
            <p:nvPr/>
          </p:nvSpPr>
          <p:spPr>
            <a:xfrm>
              <a:off x="813625" y="1903266"/>
              <a:ext cx="11113135" cy="7540625"/>
            </a:xfrm>
            <a:custGeom>
              <a:avLst/>
              <a:gdLst/>
              <a:ahLst/>
              <a:cxnLst/>
              <a:rect l="l" t="t" r="r" b="b"/>
              <a:pathLst>
                <a:path w="11113135" h="7540625">
                  <a:moveTo>
                    <a:pt x="10934319" y="0"/>
                  </a:moveTo>
                  <a:lnTo>
                    <a:pt x="178181" y="0"/>
                  </a:lnTo>
                  <a:lnTo>
                    <a:pt x="130815" y="6364"/>
                  </a:lnTo>
                  <a:lnTo>
                    <a:pt x="88252" y="24325"/>
                  </a:lnTo>
                  <a:lnTo>
                    <a:pt x="52190" y="52185"/>
                  </a:lnTo>
                  <a:lnTo>
                    <a:pt x="24328" y="88247"/>
                  </a:lnTo>
                  <a:lnTo>
                    <a:pt x="6365" y="130811"/>
                  </a:lnTo>
                  <a:lnTo>
                    <a:pt x="0" y="178180"/>
                  </a:lnTo>
                  <a:lnTo>
                    <a:pt x="0" y="7362189"/>
                  </a:lnTo>
                  <a:lnTo>
                    <a:pt x="6365" y="7409559"/>
                  </a:lnTo>
                  <a:lnTo>
                    <a:pt x="24328" y="7452123"/>
                  </a:lnTo>
                  <a:lnTo>
                    <a:pt x="52190" y="7488185"/>
                  </a:lnTo>
                  <a:lnTo>
                    <a:pt x="88252" y="7516045"/>
                  </a:lnTo>
                  <a:lnTo>
                    <a:pt x="130815" y="7534006"/>
                  </a:lnTo>
                  <a:lnTo>
                    <a:pt x="178181" y="7540371"/>
                  </a:lnTo>
                  <a:lnTo>
                    <a:pt x="10934319" y="7540371"/>
                  </a:lnTo>
                  <a:lnTo>
                    <a:pt x="10981689" y="7534006"/>
                  </a:lnTo>
                  <a:lnTo>
                    <a:pt x="11024256" y="7516045"/>
                  </a:lnTo>
                  <a:lnTo>
                    <a:pt x="11060320" y="7488185"/>
                  </a:lnTo>
                  <a:lnTo>
                    <a:pt x="11088183" y="7452123"/>
                  </a:lnTo>
                  <a:lnTo>
                    <a:pt x="11106147" y="7409559"/>
                  </a:lnTo>
                  <a:lnTo>
                    <a:pt x="11112512" y="7362189"/>
                  </a:lnTo>
                  <a:lnTo>
                    <a:pt x="11112512" y="178180"/>
                  </a:lnTo>
                  <a:lnTo>
                    <a:pt x="11106147" y="130811"/>
                  </a:lnTo>
                  <a:lnTo>
                    <a:pt x="11088183" y="88247"/>
                  </a:lnTo>
                  <a:lnTo>
                    <a:pt x="11060320" y="52185"/>
                  </a:lnTo>
                  <a:lnTo>
                    <a:pt x="11024256" y="24325"/>
                  </a:lnTo>
                  <a:lnTo>
                    <a:pt x="10981689" y="6364"/>
                  </a:lnTo>
                  <a:lnTo>
                    <a:pt x="10934319" y="0"/>
                  </a:lnTo>
                  <a:close/>
                </a:path>
              </a:pathLst>
            </a:custGeom>
            <a:solidFill>
              <a:srgbClr val="5D7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0629" y="2209115"/>
              <a:ext cx="10858500" cy="1904364"/>
            </a:xfrm>
            <a:custGeom>
              <a:avLst/>
              <a:gdLst/>
              <a:ahLst/>
              <a:cxnLst/>
              <a:rect l="l" t="t" r="r" b="b"/>
              <a:pathLst>
                <a:path w="10858500" h="1904364">
                  <a:moveTo>
                    <a:pt x="10680458" y="0"/>
                  </a:moveTo>
                  <a:lnTo>
                    <a:pt x="178041" y="0"/>
                  </a:lnTo>
                  <a:lnTo>
                    <a:pt x="130712" y="6359"/>
                  </a:lnTo>
                  <a:lnTo>
                    <a:pt x="88183" y="24306"/>
                  </a:lnTo>
                  <a:lnTo>
                    <a:pt x="52149" y="52144"/>
                  </a:lnTo>
                  <a:lnTo>
                    <a:pt x="24309" y="88177"/>
                  </a:lnTo>
                  <a:lnTo>
                    <a:pt x="6360" y="130708"/>
                  </a:lnTo>
                  <a:lnTo>
                    <a:pt x="0" y="178041"/>
                  </a:lnTo>
                  <a:lnTo>
                    <a:pt x="0" y="1725714"/>
                  </a:lnTo>
                  <a:lnTo>
                    <a:pt x="6360" y="1773047"/>
                  </a:lnTo>
                  <a:lnTo>
                    <a:pt x="24309" y="1815581"/>
                  </a:lnTo>
                  <a:lnTo>
                    <a:pt x="52149" y="1851617"/>
                  </a:lnTo>
                  <a:lnTo>
                    <a:pt x="88183" y="1879458"/>
                  </a:lnTo>
                  <a:lnTo>
                    <a:pt x="130712" y="1897407"/>
                  </a:lnTo>
                  <a:lnTo>
                    <a:pt x="178041" y="1903768"/>
                  </a:lnTo>
                  <a:lnTo>
                    <a:pt x="10680458" y="1903768"/>
                  </a:lnTo>
                  <a:lnTo>
                    <a:pt x="10727787" y="1897407"/>
                  </a:lnTo>
                  <a:lnTo>
                    <a:pt x="10770316" y="1879458"/>
                  </a:lnTo>
                  <a:lnTo>
                    <a:pt x="10806350" y="1851617"/>
                  </a:lnTo>
                  <a:lnTo>
                    <a:pt x="10834190" y="1815581"/>
                  </a:lnTo>
                  <a:lnTo>
                    <a:pt x="10852139" y="1773047"/>
                  </a:lnTo>
                  <a:lnTo>
                    <a:pt x="10858500" y="1725714"/>
                  </a:lnTo>
                  <a:lnTo>
                    <a:pt x="10858500" y="178041"/>
                  </a:lnTo>
                  <a:lnTo>
                    <a:pt x="10852139" y="130708"/>
                  </a:lnTo>
                  <a:lnTo>
                    <a:pt x="10834190" y="88177"/>
                  </a:lnTo>
                  <a:lnTo>
                    <a:pt x="10806350" y="52144"/>
                  </a:lnTo>
                  <a:lnTo>
                    <a:pt x="10770316" y="24306"/>
                  </a:lnTo>
                  <a:lnTo>
                    <a:pt x="10727787" y="6359"/>
                  </a:lnTo>
                  <a:lnTo>
                    <a:pt x="10680458" y="0"/>
                  </a:lnTo>
                  <a:close/>
                </a:path>
              </a:pathLst>
            </a:custGeom>
            <a:solidFill>
              <a:srgbClr val="363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33172" y="80772"/>
            <a:ext cx="5614670" cy="1507490"/>
            <a:chOff x="233172" y="80772"/>
            <a:chExt cx="5614670" cy="15074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172" y="80772"/>
              <a:ext cx="4928615" cy="15072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71772" y="80772"/>
              <a:ext cx="1575815" cy="1507235"/>
            </a:xfrm>
            <a:prstGeom prst="rect">
              <a:avLst/>
            </a:prstGeom>
          </p:spPr>
        </p:pic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643205" y="267595"/>
            <a:ext cx="47498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5400" spc="-20" dirty="0"/>
              <a:t>Have</a:t>
            </a:r>
            <a:r>
              <a:rPr sz="5400" dirty="0"/>
              <a:t>	a</a:t>
            </a:r>
            <a:r>
              <a:rPr sz="5400" spc="-15" dirty="0"/>
              <a:t> </a:t>
            </a:r>
            <a:r>
              <a:rPr sz="5400" spc="-10" dirty="0"/>
              <a:t>think…</a:t>
            </a:r>
            <a:endParaRPr sz="5400"/>
          </a:p>
        </p:txBody>
      </p:sp>
      <p:sp>
        <p:nvSpPr>
          <p:cNvPr id="9" name="object 9"/>
          <p:cNvSpPr txBox="1"/>
          <p:nvPr/>
        </p:nvSpPr>
        <p:spPr>
          <a:xfrm>
            <a:off x="1647323" y="2436241"/>
            <a:ext cx="9091930" cy="6218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3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3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3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targeted</a:t>
            </a:r>
            <a:r>
              <a:rPr sz="3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scams</a:t>
            </a:r>
            <a:r>
              <a:rPr sz="3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didn’t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even</a:t>
            </a:r>
            <a:r>
              <a:rPr sz="3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bank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police?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60"/>
              </a:spcBef>
            </a:pPr>
            <a:endParaRPr sz="3600">
              <a:latin typeface="Arial"/>
              <a:cs typeface="Arial"/>
            </a:endParaRPr>
          </a:p>
          <a:p>
            <a:pPr marL="1405255">
              <a:lnSpc>
                <a:spcPct val="100000"/>
              </a:lnSpc>
            </a:pPr>
            <a:r>
              <a:rPr sz="5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5000" b="1" spc="-10" dirty="0">
                <a:solidFill>
                  <a:srgbClr val="FFFFFF"/>
                </a:solidFill>
                <a:latin typeface="Arial"/>
                <a:cs typeface="Arial"/>
              </a:rPr>
              <a:t> thousand</a:t>
            </a:r>
            <a:endParaRPr sz="5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39"/>
              </a:spcBef>
            </a:pPr>
            <a:endParaRPr sz="5000">
              <a:latin typeface="Arial"/>
              <a:cs typeface="Arial"/>
            </a:endParaRPr>
          </a:p>
          <a:p>
            <a:pPr marL="1392555">
              <a:lnSpc>
                <a:spcPct val="100000"/>
              </a:lnSpc>
              <a:spcBef>
                <a:spcPts val="5"/>
              </a:spcBef>
            </a:pPr>
            <a:r>
              <a:rPr sz="5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5000" b="1" spc="-10" dirty="0">
                <a:solidFill>
                  <a:srgbClr val="FFFFFF"/>
                </a:solidFill>
                <a:latin typeface="Arial"/>
                <a:cs typeface="Arial"/>
              </a:rPr>
              <a:t> million</a:t>
            </a:r>
            <a:endParaRPr sz="5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75"/>
              </a:spcBef>
            </a:pPr>
            <a:endParaRPr sz="5000">
              <a:latin typeface="Arial"/>
              <a:cs typeface="Arial"/>
            </a:endParaRPr>
          </a:p>
          <a:p>
            <a:pPr marL="1507490">
              <a:lnSpc>
                <a:spcPct val="100000"/>
              </a:lnSpc>
            </a:pPr>
            <a:r>
              <a:rPr sz="5000" b="1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r>
              <a:rPr sz="5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-10" dirty="0">
                <a:solidFill>
                  <a:srgbClr val="FFFFFF"/>
                </a:solidFill>
                <a:latin typeface="Arial"/>
                <a:cs typeface="Arial"/>
              </a:rPr>
              <a:t>million</a:t>
            </a:r>
            <a:endParaRPr sz="5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35926" y="7675840"/>
            <a:ext cx="1460500" cy="1461135"/>
            <a:chOff x="1435926" y="7675840"/>
            <a:chExt cx="1460500" cy="1461135"/>
          </a:xfrm>
        </p:grpSpPr>
        <p:sp>
          <p:nvSpPr>
            <p:cNvPr id="11" name="object 11"/>
            <p:cNvSpPr/>
            <p:nvPr/>
          </p:nvSpPr>
          <p:spPr>
            <a:xfrm>
              <a:off x="1435926" y="7675840"/>
              <a:ext cx="1460500" cy="1461135"/>
            </a:xfrm>
            <a:custGeom>
              <a:avLst/>
              <a:gdLst/>
              <a:ahLst/>
              <a:cxnLst/>
              <a:rect l="l" t="t" r="r" b="b"/>
              <a:pathLst>
                <a:path w="1460500" h="1461134">
                  <a:moveTo>
                    <a:pt x="730250" y="0"/>
                  </a:moveTo>
                  <a:lnTo>
                    <a:pt x="682236" y="1553"/>
                  </a:lnTo>
                  <a:lnTo>
                    <a:pt x="635051" y="6151"/>
                  </a:lnTo>
                  <a:lnTo>
                    <a:pt x="588793" y="13696"/>
                  </a:lnTo>
                  <a:lnTo>
                    <a:pt x="543555" y="24092"/>
                  </a:lnTo>
                  <a:lnTo>
                    <a:pt x="499436" y="37243"/>
                  </a:lnTo>
                  <a:lnTo>
                    <a:pt x="456531" y="53053"/>
                  </a:lnTo>
                  <a:lnTo>
                    <a:pt x="414936" y="71425"/>
                  </a:lnTo>
                  <a:lnTo>
                    <a:pt x="374747" y="92263"/>
                  </a:lnTo>
                  <a:lnTo>
                    <a:pt x="336062" y="115471"/>
                  </a:lnTo>
                  <a:lnTo>
                    <a:pt x="298975" y="140952"/>
                  </a:lnTo>
                  <a:lnTo>
                    <a:pt x="263584" y="168611"/>
                  </a:lnTo>
                  <a:lnTo>
                    <a:pt x="229985" y="198351"/>
                  </a:lnTo>
                  <a:lnTo>
                    <a:pt x="198273" y="230075"/>
                  </a:lnTo>
                  <a:lnTo>
                    <a:pt x="168545" y="263688"/>
                  </a:lnTo>
                  <a:lnTo>
                    <a:pt x="140897" y="299093"/>
                  </a:lnTo>
                  <a:lnTo>
                    <a:pt x="115425" y="336195"/>
                  </a:lnTo>
                  <a:lnTo>
                    <a:pt x="92227" y="374896"/>
                  </a:lnTo>
                  <a:lnTo>
                    <a:pt x="71397" y="415100"/>
                  </a:lnTo>
                  <a:lnTo>
                    <a:pt x="53032" y="456712"/>
                  </a:lnTo>
                  <a:lnTo>
                    <a:pt x="37229" y="499634"/>
                  </a:lnTo>
                  <a:lnTo>
                    <a:pt x="24083" y="543771"/>
                  </a:lnTo>
                  <a:lnTo>
                    <a:pt x="13691" y="589027"/>
                  </a:lnTo>
                  <a:lnTo>
                    <a:pt x="6149" y="635305"/>
                  </a:lnTo>
                  <a:lnTo>
                    <a:pt x="1553" y="682508"/>
                  </a:lnTo>
                  <a:lnTo>
                    <a:pt x="0" y="730542"/>
                  </a:lnTo>
                  <a:lnTo>
                    <a:pt x="1553" y="778575"/>
                  </a:lnTo>
                  <a:lnTo>
                    <a:pt x="6149" y="825778"/>
                  </a:lnTo>
                  <a:lnTo>
                    <a:pt x="13691" y="872056"/>
                  </a:lnTo>
                  <a:lnTo>
                    <a:pt x="24083" y="917312"/>
                  </a:lnTo>
                  <a:lnTo>
                    <a:pt x="37229" y="961449"/>
                  </a:lnTo>
                  <a:lnTo>
                    <a:pt x="53032" y="1004372"/>
                  </a:lnTo>
                  <a:lnTo>
                    <a:pt x="71397" y="1045983"/>
                  </a:lnTo>
                  <a:lnTo>
                    <a:pt x="92227" y="1086188"/>
                  </a:lnTo>
                  <a:lnTo>
                    <a:pt x="115425" y="1124889"/>
                  </a:lnTo>
                  <a:lnTo>
                    <a:pt x="140897" y="1161990"/>
                  </a:lnTo>
                  <a:lnTo>
                    <a:pt x="168545" y="1197395"/>
                  </a:lnTo>
                  <a:lnTo>
                    <a:pt x="198273" y="1231008"/>
                  </a:lnTo>
                  <a:lnTo>
                    <a:pt x="229985" y="1262733"/>
                  </a:lnTo>
                  <a:lnTo>
                    <a:pt x="263584" y="1292472"/>
                  </a:lnTo>
                  <a:lnTo>
                    <a:pt x="298975" y="1320131"/>
                  </a:lnTo>
                  <a:lnTo>
                    <a:pt x="336062" y="1345613"/>
                  </a:lnTo>
                  <a:lnTo>
                    <a:pt x="374747" y="1368820"/>
                  </a:lnTo>
                  <a:lnTo>
                    <a:pt x="414936" y="1389659"/>
                  </a:lnTo>
                  <a:lnTo>
                    <a:pt x="456531" y="1408030"/>
                  </a:lnTo>
                  <a:lnTo>
                    <a:pt x="499436" y="1423840"/>
                  </a:lnTo>
                  <a:lnTo>
                    <a:pt x="543555" y="1436991"/>
                  </a:lnTo>
                  <a:lnTo>
                    <a:pt x="588793" y="1447387"/>
                  </a:lnTo>
                  <a:lnTo>
                    <a:pt x="635051" y="1454932"/>
                  </a:lnTo>
                  <a:lnTo>
                    <a:pt x="682236" y="1459530"/>
                  </a:lnTo>
                  <a:lnTo>
                    <a:pt x="730250" y="1461084"/>
                  </a:lnTo>
                  <a:lnTo>
                    <a:pt x="778265" y="1459530"/>
                  </a:lnTo>
                  <a:lnTo>
                    <a:pt x="825450" y="1454932"/>
                  </a:lnTo>
                  <a:lnTo>
                    <a:pt x="871710" y="1447387"/>
                  </a:lnTo>
                  <a:lnTo>
                    <a:pt x="916948" y="1436991"/>
                  </a:lnTo>
                  <a:lnTo>
                    <a:pt x="961068" y="1423840"/>
                  </a:lnTo>
                  <a:lnTo>
                    <a:pt x="1003974" y="1408030"/>
                  </a:lnTo>
                  <a:lnTo>
                    <a:pt x="1045569" y="1389659"/>
                  </a:lnTo>
                  <a:lnTo>
                    <a:pt x="1085757" y="1368820"/>
                  </a:lnTo>
                  <a:lnTo>
                    <a:pt x="1124443" y="1345613"/>
                  </a:lnTo>
                  <a:lnTo>
                    <a:pt x="1161529" y="1320131"/>
                  </a:lnTo>
                  <a:lnTo>
                    <a:pt x="1196920" y="1292472"/>
                  </a:lnTo>
                  <a:lnTo>
                    <a:pt x="1230519" y="1262733"/>
                  </a:lnTo>
                  <a:lnTo>
                    <a:pt x="1262231" y="1231008"/>
                  </a:lnTo>
                  <a:lnTo>
                    <a:pt x="1291959" y="1197395"/>
                  </a:lnTo>
                  <a:lnTo>
                    <a:pt x="1319606" y="1161990"/>
                  </a:lnTo>
                  <a:lnTo>
                    <a:pt x="1345077" y="1124889"/>
                  </a:lnTo>
                  <a:lnTo>
                    <a:pt x="1368275" y="1086188"/>
                  </a:lnTo>
                  <a:lnTo>
                    <a:pt x="1389104" y="1045983"/>
                  </a:lnTo>
                  <a:lnTo>
                    <a:pt x="1407469" y="1004372"/>
                  </a:lnTo>
                  <a:lnTo>
                    <a:pt x="1423272" y="961449"/>
                  </a:lnTo>
                  <a:lnTo>
                    <a:pt x="1436417" y="917312"/>
                  </a:lnTo>
                  <a:lnTo>
                    <a:pt x="1446809" y="872056"/>
                  </a:lnTo>
                  <a:lnTo>
                    <a:pt x="1454351" y="825778"/>
                  </a:lnTo>
                  <a:lnTo>
                    <a:pt x="1458946" y="778575"/>
                  </a:lnTo>
                  <a:lnTo>
                    <a:pt x="1460500" y="730542"/>
                  </a:lnTo>
                  <a:lnTo>
                    <a:pt x="1458946" y="682508"/>
                  </a:lnTo>
                  <a:lnTo>
                    <a:pt x="1454351" y="635305"/>
                  </a:lnTo>
                  <a:lnTo>
                    <a:pt x="1446809" y="589027"/>
                  </a:lnTo>
                  <a:lnTo>
                    <a:pt x="1436417" y="543771"/>
                  </a:lnTo>
                  <a:lnTo>
                    <a:pt x="1423272" y="499634"/>
                  </a:lnTo>
                  <a:lnTo>
                    <a:pt x="1407469" y="456712"/>
                  </a:lnTo>
                  <a:lnTo>
                    <a:pt x="1389104" y="415100"/>
                  </a:lnTo>
                  <a:lnTo>
                    <a:pt x="1368275" y="374896"/>
                  </a:lnTo>
                  <a:lnTo>
                    <a:pt x="1345077" y="336195"/>
                  </a:lnTo>
                  <a:lnTo>
                    <a:pt x="1319606" y="299093"/>
                  </a:lnTo>
                  <a:lnTo>
                    <a:pt x="1291959" y="263688"/>
                  </a:lnTo>
                  <a:lnTo>
                    <a:pt x="1262231" y="230075"/>
                  </a:lnTo>
                  <a:lnTo>
                    <a:pt x="1230519" y="198351"/>
                  </a:lnTo>
                  <a:lnTo>
                    <a:pt x="1196920" y="168611"/>
                  </a:lnTo>
                  <a:lnTo>
                    <a:pt x="1161529" y="140952"/>
                  </a:lnTo>
                  <a:lnTo>
                    <a:pt x="1124443" y="115471"/>
                  </a:lnTo>
                  <a:lnTo>
                    <a:pt x="1085757" y="92263"/>
                  </a:lnTo>
                  <a:lnTo>
                    <a:pt x="1045569" y="71425"/>
                  </a:lnTo>
                  <a:lnTo>
                    <a:pt x="1003974" y="53053"/>
                  </a:lnTo>
                  <a:lnTo>
                    <a:pt x="961068" y="37243"/>
                  </a:lnTo>
                  <a:lnTo>
                    <a:pt x="916948" y="24092"/>
                  </a:lnTo>
                  <a:lnTo>
                    <a:pt x="871710" y="13696"/>
                  </a:lnTo>
                  <a:lnTo>
                    <a:pt x="825450" y="6151"/>
                  </a:lnTo>
                  <a:lnTo>
                    <a:pt x="778265" y="1553"/>
                  </a:lnTo>
                  <a:lnTo>
                    <a:pt x="730250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21833" y="8063202"/>
              <a:ext cx="706755" cy="682625"/>
            </a:xfrm>
            <a:custGeom>
              <a:avLst/>
              <a:gdLst/>
              <a:ahLst/>
              <a:cxnLst/>
              <a:rect l="l" t="t" r="r" b="b"/>
              <a:pathLst>
                <a:path w="706755" h="682625">
                  <a:moveTo>
                    <a:pt x="702551" y="0"/>
                  </a:moveTo>
                  <a:lnTo>
                    <a:pt x="660222" y="4673"/>
                  </a:lnTo>
                  <a:lnTo>
                    <a:pt x="611263" y="13843"/>
                  </a:lnTo>
                  <a:lnTo>
                    <a:pt x="569861" y="26238"/>
                  </a:lnTo>
                  <a:lnTo>
                    <a:pt x="527900" y="49834"/>
                  </a:lnTo>
                  <a:lnTo>
                    <a:pt x="476389" y="102489"/>
                  </a:lnTo>
                  <a:lnTo>
                    <a:pt x="414769" y="175653"/>
                  </a:lnTo>
                  <a:lnTo>
                    <a:pt x="369176" y="234111"/>
                  </a:lnTo>
                  <a:lnTo>
                    <a:pt x="333298" y="282282"/>
                  </a:lnTo>
                  <a:lnTo>
                    <a:pt x="306578" y="319443"/>
                  </a:lnTo>
                  <a:lnTo>
                    <a:pt x="279996" y="357492"/>
                  </a:lnTo>
                  <a:lnTo>
                    <a:pt x="237020" y="421081"/>
                  </a:lnTo>
                  <a:lnTo>
                    <a:pt x="209448" y="460489"/>
                  </a:lnTo>
                  <a:lnTo>
                    <a:pt x="180606" y="496544"/>
                  </a:lnTo>
                  <a:lnTo>
                    <a:pt x="173304" y="501510"/>
                  </a:lnTo>
                  <a:lnTo>
                    <a:pt x="170230" y="500786"/>
                  </a:lnTo>
                  <a:lnTo>
                    <a:pt x="133705" y="430377"/>
                  </a:lnTo>
                  <a:lnTo>
                    <a:pt x="128041" y="418388"/>
                  </a:lnTo>
                  <a:lnTo>
                    <a:pt x="106591" y="393623"/>
                  </a:lnTo>
                  <a:lnTo>
                    <a:pt x="97205" y="394030"/>
                  </a:lnTo>
                  <a:lnTo>
                    <a:pt x="44221" y="410171"/>
                  </a:lnTo>
                  <a:lnTo>
                    <a:pt x="6807" y="435711"/>
                  </a:lnTo>
                  <a:lnTo>
                    <a:pt x="0" y="464477"/>
                  </a:lnTo>
                  <a:lnTo>
                    <a:pt x="3365" y="487946"/>
                  </a:lnTo>
                  <a:lnTo>
                    <a:pt x="15824" y="537095"/>
                  </a:lnTo>
                  <a:lnTo>
                    <a:pt x="30187" y="581050"/>
                  </a:lnTo>
                  <a:lnTo>
                    <a:pt x="49415" y="627862"/>
                  </a:lnTo>
                  <a:lnTo>
                    <a:pt x="69888" y="665276"/>
                  </a:lnTo>
                  <a:lnTo>
                    <a:pt x="113753" y="682472"/>
                  </a:lnTo>
                  <a:lnTo>
                    <a:pt x="128625" y="682599"/>
                  </a:lnTo>
                  <a:lnTo>
                    <a:pt x="144462" y="681367"/>
                  </a:lnTo>
                  <a:lnTo>
                    <a:pt x="184823" y="668274"/>
                  </a:lnTo>
                  <a:lnTo>
                    <a:pt x="218871" y="634873"/>
                  </a:lnTo>
                  <a:lnTo>
                    <a:pt x="234302" y="608139"/>
                  </a:lnTo>
                  <a:lnTo>
                    <a:pt x="265963" y="558241"/>
                  </a:lnTo>
                  <a:lnTo>
                    <a:pt x="307657" y="496328"/>
                  </a:lnTo>
                  <a:lnTo>
                    <a:pt x="352501" y="433527"/>
                  </a:lnTo>
                  <a:lnTo>
                    <a:pt x="400507" y="369760"/>
                  </a:lnTo>
                  <a:lnTo>
                    <a:pt x="451637" y="305028"/>
                  </a:lnTo>
                  <a:lnTo>
                    <a:pt x="536956" y="202958"/>
                  </a:lnTo>
                  <a:lnTo>
                    <a:pt x="594093" y="138201"/>
                  </a:lnTo>
                  <a:lnTo>
                    <a:pt x="653529" y="73571"/>
                  </a:lnTo>
                  <a:lnTo>
                    <a:pt x="706310" y="18300"/>
                  </a:lnTo>
                  <a:lnTo>
                    <a:pt x="702551" y="0"/>
                  </a:lnTo>
                  <a:close/>
                </a:path>
              </a:pathLst>
            </a:custGeom>
            <a:solidFill>
              <a:srgbClr val="6FBE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88813"/>
            <a:ext cx="13004800" cy="1544955"/>
            <a:chOff x="0" y="88813"/>
            <a:chExt cx="13004800" cy="154495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24978"/>
              <a:ext cx="13004292" cy="3086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10" y="88813"/>
              <a:ext cx="228777" cy="22877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1073892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Helvetica"/>
                <a:cs typeface="Helvetica"/>
              </a:rPr>
              <a:t>Presenter</a:t>
            </a:r>
            <a:r>
              <a:rPr sz="800" b="1" i="1" spc="-40" dirty="0">
                <a:latin typeface="Helvetica"/>
                <a:cs typeface="Helvetica"/>
              </a:rPr>
              <a:t> </a:t>
            </a:r>
            <a:r>
              <a:rPr sz="800" b="1" i="1" spc="-10" dirty="0">
                <a:latin typeface="Helvetica"/>
                <a:cs typeface="Helvetica"/>
              </a:rPr>
              <a:t>Notes</a:t>
            </a:r>
            <a:endParaRPr sz="800">
              <a:latin typeface="Helvetica"/>
              <a:cs typeface="Helvetica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spc="-10" dirty="0">
                <a:latin typeface="Helvetica"/>
                <a:cs typeface="Helvetica"/>
              </a:rPr>
              <a:t>2025-12-</a:t>
            </a:r>
            <a:r>
              <a:rPr sz="800" i="1" dirty="0">
                <a:latin typeface="Helvetica"/>
                <a:cs typeface="Helvetica"/>
              </a:rPr>
              <a:t>04</a:t>
            </a:r>
            <a:r>
              <a:rPr sz="800" i="1" spc="35" dirty="0">
                <a:latin typeface="Helvetica"/>
                <a:cs typeface="Helvetica"/>
              </a:rPr>
              <a:t> </a:t>
            </a:r>
            <a:r>
              <a:rPr sz="800" i="1" spc="-10" dirty="0">
                <a:latin typeface="Helvetica"/>
                <a:cs typeface="Helvetica"/>
              </a:rPr>
              <a:t>13:39:19</a:t>
            </a:r>
            <a:endParaRPr sz="800">
              <a:latin typeface="Helvetica"/>
              <a:cs typeface="Helvetica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Helvetica"/>
                <a:cs typeface="Helvetica"/>
              </a:rPr>
              <a:t>-------------------------------------------</a:t>
            </a:r>
            <a:r>
              <a:rPr sz="1000" spc="-50" dirty="0">
                <a:latin typeface="Helvetica"/>
                <a:cs typeface="Helvetica"/>
              </a:rPr>
              <a:t>-</a:t>
            </a:r>
            <a:endParaRPr sz="1000">
              <a:latin typeface="Helvetica"/>
              <a:cs typeface="Helvetica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Helvetica"/>
                <a:cs typeface="Helvetica"/>
              </a:rPr>
              <a:t>With this question, you could </a:t>
            </a:r>
            <a:r>
              <a:rPr sz="1000" spc="-25" dirty="0">
                <a:latin typeface="Helvetica"/>
                <a:cs typeface="Helvetica"/>
              </a:rPr>
              <a:t>ask </a:t>
            </a:r>
            <a:r>
              <a:rPr sz="1000" dirty="0">
                <a:latin typeface="Helvetica"/>
                <a:cs typeface="Helvetica"/>
              </a:rPr>
              <a:t>for a show of hands for </a:t>
            </a:r>
            <a:r>
              <a:rPr sz="1000" spc="-20" dirty="0">
                <a:latin typeface="Helvetica"/>
                <a:cs typeface="Helvetica"/>
              </a:rPr>
              <a:t>each </a:t>
            </a:r>
            <a:r>
              <a:rPr sz="1000" spc="-10" dirty="0">
                <a:latin typeface="Helvetica"/>
                <a:cs typeface="Helvetica"/>
              </a:rPr>
              <a:t>answer.  </a:t>
            </a:r>
            <a:endParaRPr sz="1000">
              <a:latin typeface="Helvetica"/>
              <a:cs typeface="Helvetica"/>
            </a:endParaRPr>
          </a:p>
          <a:p>
            <a:pPr marL="25400">
              <a:lnSpc>
                <a:spcPct val="100000"/>
              </a:lnSpc>
            </a:pPr>
            <a:r>
              <a:rPr sz="1000" spc="-50" dirty="0">
                <a:latin typeface="Helvetica"/>
                <a:cs typeface="Helvetica"/>
              </a:rPr>
              <a:t> </a:t>
            </a:r>
            <a:endParaRPr sz="1000">
              <a:latin typeface="Helvetica"/>
              <a:cs typeface="Helvetica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Helvetica"/>
                <a:cs typeface="Helvetica"/>
              </a:rPr>
              <a:t>Make it clear that this is </a:t>
            </a:r>
            <a:r>
              <a:rPr sz="1000" spc="-10" dirty="0">
                <a:latin typeface="Helvetica"/>
                <a:cs typeface="Helvetica"/>
              </a:rPr>
              <a:t>problem </a:t>
            </a:r>
            <a:r>
              <a:rPr sz="1000" dirty="0">
                <a:latin typeface="Helvetica"/>
                <a:cs typeface="Helvetica"/>
              </a:rPr>
              <a:t>with how people treat </a:t>
            </a:r>
            <a:r>
              <a:rPr sz="1000" spc="-20" dirty="0">
                <a:latin typeface="Helvetica"/>
                <a:cs typeface="Helvetica"/>
              </a:rPr>
              <a:t>scam </a:t>
            </a:r>
            <a:r>
              <a:rPr sz="1000" dirty="0">
                <a:latin typeface="Helvetica"/>
                <a:cs typeface="Helvetica"/>
              </a:rPr>
              <a:t>victims, emphasise the need </a:t>
            </a:r>
            <a:r>
              <a:rPr sz="1000" spc="-25" dirty="0">
                <a:latin typeface="Helvetica"/>
                <a:cs typeface="Helvetica"/>
              </a:rPr>
              <a:t>to </a:t>
            </a:r>
            <a:r>
              <a:rPr sz="1000" dirty="0">
                <a:latin typeface="Helvetica"/>
                <a:cs typeface="Helvetica"/>
              </a:rPr>
              <a:t>stop victim blaming, and that </a:t>
            </a:r>
            <a:r>
              <a:rPr sz="1000" spc="-25" dirty="0">
                <a:latin typeface="Helvetica"/>
                <a:cs typeface="Helvetica"/>
              </a:rPr>
              <a:t>the </a:t>
            </a:r>
            <a:r>
              <a:rPr sz="1000" dirty="0">
                <a:latin typeface="Helvetica"/>
                <a:cs typeface="Helvetica"/>
              </a:rPr>
              <a:t>criminals make the </a:t>
            </a:r>
            <a:r>
              <a:rPr sz="1000" spc="-10" dirty="0">
                <a:latin typeface="Helvetica"/>
                <a:cs typeface="Helvetica"/>
              </a:rPr>
              <a:t>victims</a:t>
            </a:r>
            <a:r>
              <a:rPr sz="1000" spc="500" dirty="0">
                <a:latin typeface="Helvetica"/>
                <a:cs typeface="Helvetica"/>
              </a:rPr>
              <a:t> </a:t>
            </a:r>
            <a:r>
              <a:rPr sz="1000" dirty="0">
                <a:latin typeface="Helvetica"/>
                <a:cs typeface="Helvetica"/>
              </a:rPr>
              <a:t>scared to tell </a:t>
            </a:r>
            <a:r>
              <a:rPr sz="1000" spc="-10" dirty="0">
                <a:latin typeface="Helvetica"/>
                <a:cs typeface="Helvetica"/>
              </a:rPr>
              <a:t>anyone</a:t>
            </a:r>
            <a:endParaRPr sz="10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175" y="175425"/>
            <a:ext cx="12652375" cy="9375775"/>
            <a:chOff x="188175" y="175425"/>
            <a:chExt cx="12652375" cy="9375775"/>
          </a:xfrm>
        </p:grpSpPr>
        <p:sp>
          <p:nvSpPr>
            <p:cNvPr id="3" name="object 3"/>
            <p:cNvSpPr/>
            <p:nvPr/>
          </p:nvSpPr>
          <p:spPr>
            <a:xfrm>
              <a:off x="4334941" y="7867903"/>
              <a:ext cx="8477250" cy="260350"/>
            </a:xfrm>
            <a:custGeom>
              <a:avLst/>
              <a:gdLst/>
              <a:ahLst/>
              <a:cxnLst/>
              <a:rect l="l" t="t" r="r" b="b"/>
              <a:pathLst>
                <a:path w="8477250" h="260350">
                  <a:moveTo>
                    <a:pt x="0" y="260096"/>
                  </a:moveTo>
                  <a:lnTo>
                    <a:pt x="8477008" y="260096"/>
                  </a:lnTo>
                  <a:lnTo>
                    <a:pt x="8477008" y="0"/>
                  </a:lnTo>
                  <a:lnTo>
                    <a:pt x="0" y="0"/>
                  </a:lnTo>
                  <a:lnTo>
                    <a:pt x="0" y="260096"/>
                  </a:lnTo>
                  <a:close/>
                </a:path>
              </a:pathLst>
            </a:custGeom>
            <a:solidFill>
              <a:srgbClr val="E73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1870" y="7867903"/>
              <a:ext cx="12270105" cy="260350"/>
            </a:xfrm>
            <a:custGeom>
              <a:avLst/>
              <a:gdLst/>
              <a:ahLst/>
              <a:cxnLst/>
              <a:rect l="l" t="t" r="r" b="b"/>
              <a:pathLst>
                <a:path w="12270105" h="260350">
                  <a:moveTo>
                    <a:pt x="0" y="0"/>
                  </a:moveTo>
                  <a:lnTo>
                    <a:pt x="12270079" y="0"/>
                  </a:lnTo>
                  <a:lnTo>
                    <a:pt x="12270079" y="260096"/>
                  </a:lnTo>
                  <a:lnTo>
                    <a:pt x="0" y="2600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E734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6750" y="7867903"/>
              <a:ext cx="4118610" cy="260350"/>
            </a:xfrm>
            <a:custGeom>
              <a:avLst/>
              <a:gdLst/>
              <a:ahLst/>
              <a:cxnLst/>
              <a:rect l="l" t="t" r="r" b="b"/>
              <a:pathLst>
                <a:path w="4118610" h="260350">
                  <a:moveTo>
                    <a:pt x="4118190" y="0"/>
                  </a:moveTo>
                  <a:lnTo>
                    <a:pt x="0" y="0"/>
                  </a:lnTo>
                  <a:lnTo>
                    <a:pt x="0" y="260096"/>
                  </a:lnTo>
                  <a:lnTo>
                    <a:pt x="4118190" y="260096"/>
                  </a:lnTo>
                  <a:lnTo>
                    <a:pt x="4118190" y="0"/>
                  </a:lnTo>
                  <a:close/>
                </a:path>
              </a:pathLst>
            </a:custGeom>
            <a:solidFill>
              <a:srgbClr val="006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6750" y="7867903"/>
              <a:ext cx="4118610" cy="260350"/>
            </a:xfrm>
            <a:custGeom>
              <a:avLst/>
              <a:gdLst/>
              <a:ahLst/>
              <a:cxnLst/>
              <a:rect l="l" t="t" r="r" b="b"/>
              <a:pathLst>
                <a:path w="4118610" h="260350">
                  <a:moveTo>
                    <a:pt x="0" y="0"/>
                  </a:moveTo>
                  <a:lnTo>
                    <a:pt x="4118190" y="0"/>
                  </a:lnTo>
                  <a:lnTo>
                    <a:pt x="4118190" y="260096"/>
                  </a:lnTo>
                  <a:lnTo>
                    <a:pt x="0" y="2600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66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750" y="204000"/>
              <a:ext cx="12595225" cy="9318625"/>
            </a:xfrm>
            <a:custGeom>
              <a:avLst/>
              <a:gdLst/>
              <a:ahLst/>
              <a:cxnLst/>
              <a:rect l="l" t="t" r="r" b="b"/>
              <a:pathLst>
                <a:path w="12595225" h="9318625">
                  <a:moveTo>
                    <a:pt x="0" y="0"/>
                  </a:moveTo>
                  <a:lnTo>
                    <a:pt x="12595199" y="0"/>
                  </a:lnTo>
                  <a:lnTo>
                    <a:pt x="12595199" y="9318396"/>
                  </a:lnTo>
                  <a:lnTo>
                    <a:pt x="0" y="9318396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25754" y="8185734"/>
            <a:ext cx="5753100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0530">
              <a:lnSpc>
                <a:spcPct val="121000"/>
              </a:lnSpc>
              <a:spcBef>
                <a:spcPts val="100"/>
              </a:spcBef>
            </a:pPr>
            <a:r>
              <a:rPr sz="3100" i="1" spc="-10" dirty="0">
                <a:latin typeface="Arial"/>
                <a:cs typeface="Arial"/>
              </a:rPr>
              <a:t>#ScamAware </a:t>
            </a:r>
            <a:r>
              <a:rPr sz="3100" i="1" spc="-10" dirty="0">
                <a:latin typeface="Arial"/>
                <a:cs typeface="Arial"/>
                <a:hlinkClick r:id="rId3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70615" y="518209"/>
            <a:ext cx="7639050" cy="5260975"/>
            <a:chOff x="770615" y="518209"/>
            <a:chExt cx="7639050" cy="526097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8716" y="559448"/>
              <a:ext cx="7562501" cy="51816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08715" y="556309"/>
              <a:ext cx="7562850" cy="5184775"/>
            </a:xfrm>
            <a:custGeom>
              <a:avLst/>
              <a:gdLst/>
              <a:ahLst/>
              <a:cxnLst/>
              <a:rect l="l" t="t" r="r" b="b"/>
              <a:pathLst>
                <a:path w="7562850" h="5184775">
                  <a:moveTo>
                    <a:pt x="7562501" y="1621537"/>
                  </a:moveTo>
                  <a:lnTo>
                    <a:pt x="6751148" y="2326945"/>
                  </a:lnTo>
                  <a:lnTo>
                    <a:pt x="6756332" y="2368788"/>
                  </a:lnTo>
                  <a:lnTo>
                    <a:pt x="6760631" y="2410538"/>
                  </a:lnTo>
                  <a:lnTo>
                    <a:pt x="6764052" y="2452191"/>
                  </a:lnTo>
                  <a:lnTo>
                    <a:pt x="6766600" y="2493739"/>
                  </a:lnTo>
                  <a:lnTo>
                    <a:pt x="6768281" y="2535179"/>
                  </a:lnTo>
                  <a:lnTo>
                    <a:pt x="6769102" y="2576504"/>
                  </a:lnTo>
                  <a:lnTo>
                    <a:pt x="6769068" y="2617709"/>
                  </a:lnTo>
                  <a:lnTo>
                    <a:pt x="6768184" y="2658788"/>
                  </a:lnTo>
                  <a:lnTo>
                    <a:pt x="6766458" y="2699737"/>
                  </a:lnTo>
                  <a:lnTo>
                    <a:pt x="6763893" y="2740548"/>
                  </a:lnTo>
                  <a:lnTo>
                    <a:pt x="6760498" y="2781217"/>
                  </a:lnTo>
                  <a:lnTo>
                    <a:pt x="6756276" y="2821739"/>
                  </a:lnTo>
                  <a:lnTo>
                    <a:pt x="6751235" y="2862108"/>
                  </a:lnTo>
                  <a:lnTo>
                    <a:pt x="6745380" y="2902317"/>
                  </a:lnTo>
                  <a:lnTo>
                    <a:pt x="6738716" y="2942363"/>
                  </a:lnTo>
                  <a:lnTo>
                    <a:pt x="6731251" y="2982239"/>
                  </a:lnTo>
                  <a:lnTo>
                    <a:pt x="6722989" y="3021939"/>
                  </a:lnTo>
                  <a:lnTo>
                    <a:pt x="6713936" y="3061459"/>
                  </a:lnTo>
                  <a:lnTo>
                    <a:pt x="6704099" y="3100792"/>
                  </a:lnTo>
                  <a:lnTo>
                    <a:pt x="6693483" y="3139933"/>
                  </a:lnTo>
                  <a:lnTo>
                    <a:pt x="6682094" y="3178878"/>
                  </a:lnTo>
                  <a:lnTo>
                    <a:pt x="6669938" y="3217619"/>
                  </a:lnTo>
                  <a:lnTo>
                    <a:pt x="6657021" y="3256152"/>
                  </a:lnTo>
                  <a:lnTo>
                    <a:pt x="6643348" y="3294471"/>
                  </a:lnTo>
                  <a:lnTo>
                    <a:pt x="6628926" y="3332570"/>
                  </a:lnTo>
                  <a:lnTo>
                    <a:pt x="6613760" y="3370445"/>
                  </a:lnTo>
                  <a:lnTo>
                    <a:pt x="6597856" y="3408089"/>
                  </a:lnTo>
                  <a:lnTo>
                    <a:pt x="6581221" y="3445497"/>
                  </a:lnTo>
                  <a:lnTo>
                    <a:pt x="6563859" y="3482664"/>
                  </a:lnTo>
                  <a:lnTo>
                    <a:pt x="6545777" y="3519584"/>
                  </a:lnTo>
                  <a:lnTo>
                    <a:pt x="6526981" y="3556251"/>
                  </a:lnTo>
                  <a:lnTo>
                    <a:pt x="6507476" y="3592660"/>
                  </a:lnTo>
                  <a:lnTo>
                    <a:pt x="6487269" y="3628806"/>
                  </a:lnTo>
                  <a:lnTo>
                    <a:pt x="6466364" y="3664682"/>
                  </a:lnTo>
                  <a:lnTo>
                    <a:pt x="6444769" y="3700284"/>
                  </a:lnTo>
                  <a:lnTo>
                    <a:pt x="6422489" y="3735606"/>
                  </a:lnTo>
                  <a:lnTo>
                    <a:pt x="6399530" y="3770642"/>
                  </a:lnTo>
                  <a:lnTo>
                    <a:pt x="6375897" y="3805387"/>
                  </a:lnTo>
                  <a:lnTo>
                    <a:pt x="6351597" y="3839835"/>
                  </a:lnTo>
                  <a:lnTo>
                    <a:pt x="6326635" y="3873981"/>
                  </a:lnTo>
                  <a:lnTo>
                    <a:pt x="6301017" y="3907819"/>
                  </a:lnTo>
                  <a:lnTo>
                    <a:pt x="6274750" y="3941345"/>
                  </a:lnTo>
                  <a:lnTo>
                    <a:pt x="6247838" y="3974551"/>
                  </a:lnTo>
                  <a:lnTo>
                    <a:pt x="6220289" y="4007433"/>
                  </a:lnTo>
                  <a:lnTo>
                    <a:pt x="6192107" y="4039986"/>
                  </a:lnTo>
                  <a:lnTo>
                    <a:pt x="6163298" y="4072203"/>
                  </a:lnTo>
                  <a:lnTo>
                    <a:pt x="6133869" y="4104079"/>
                  </a:lnTo>
                  <a:lnTo>
                    <a:pt x="6103825" y="4135609"/>
                  </a:lnTo>
                  <a:lnTo>
                    <a:pt x="6073172" y="4166787"/>
                  </a:lnTo>
                  <a:lnTo>
                    <a:pt x="6041917" y="4197608"/>
                  </a:lnTo>
                  <a:lnTo>
                    <a:pt x="6010064" y="4228066"/>
                  </a:lnTo>
                  <a:lnTo>
                    <a:pt x="5977619" y="4258155"/>
                  </a:lnTo>
                  <a:lnTo>
                    <a:pt x="5944590" y="4287870"/>
                  </a:lnTo>
                  <a:lnTo>
                    <a:pt x="5910980" y="4317207"/>
                  </a:lnTo>
                  <a:lnTo>
                    <a:pt x="5876797" y="4346158"/>
                  </a:lnTo>
                  <a:lnTo>
                    <a:pt x="5842046" y="4374718"/>
                  </a:lnTo>
                  <a:lnTo>
                    <a:pt x="5806734" y="4402883"/>
                  </a:lnTo>
                  <a:lnTo>
                    <a:pt x="5770864" y="4430646"/>
                  </a:lnTo>
                  <a:lnTo>
                    <a:pt x="5734445" y="4458002"/>
                  </a:lnTo>
                  <a:lnTo>
                    <a:pt x="5697481" y="4484946"/>
                  </a:lnTo>
                  <a:lnTo>
                    <a:pt x="5659979" y="4511471"/>
                  </a:lnTo>
                  <a:lnTo>
                    <a:pt x="5621944" y="4537573"/>
                  </a:lnTo>
                  <a:lnTo>
                    <a:pt x="5583382" y="4563246"/>
                  </a:lnTo>
                  <a:lnTo>
                    <a:pt x="5544299" y="4588484"/>
                  </a:lnTo>
                  <a:lnTo>
                    <a:pt x="5504701" y="4613282"/>
                  </a:lnTo>
                  <a:lnTo>
                    <a:pt x="5464594" y="4637635"/>
                  </a:lnTo>
                  <a:lnTo>
                    <a:pt x="5423983" y="4661536"/>
                  </a:lnTo>
                  <a:lnTo>
                    <a:pt x="5382875" y="4684981"/>
                  </a:lnTo>
                  <a:lnTo>
                    <a:pt x="5341275" y="4707963"/>
                  </a:lnTo>
                  <a:lnTo>
                    <a:pt x="5299189" y="4730478"/>
                  </a:lnTo>
                  <a:lnTo>
                    <a:pt x="5256623" y="4752519"/>
                  </a:lnTo>
                  <a:lnTo>
                    <a:pt x="5213583" y="4774082"/>
                  </a:lnTo>
                  <a:lnTo>
                    <a:pt x="5170075" y="4795160"/>
                  </a:lnTo>
                  <a:lnTo>
                    <a:pt x="5126105" y="4815749"/>
                  </a:lnTo>
                  <a:lnTo>
                    <a:pt x="5081678" y="4835842"/>
                  </a:lnTo>
                  <a:lnTo>
                    <a:pt x="5036800" y="4855434"/>
                  </a:lnTo>
                  <a:lnTo>
                    <a:pt x="4991477" y="4874521"/>
                  </a:lnTo>
                  <a:lnTo>
                    <a:pt x="4945716" y="4893095"/>
                  </a:lnTo>
                  <a:lnTo>
                    <a:pt x="4899521" y="4911152"/>
                  </a:lnTo>
                  <a:lnTo>
                    <a:pt x="4852899" y="4928686"/>
                  </a:lnTo>
                  <a:lnTo>
                    <a:pt x="4805856" y="4945691"/>
                  </a:lnTo>
                  <a:lnTo>
                    <a:pt x="4758397" y="4962163"/>
                  </a:lnTo>
                  <a:lnTo>
                    <a:pt x="4710529" y="4978095"/>
                  </a:lnTo>
                  <a:lnTo>
                    <a:pt x="4662256" y="4993482"/>
                  </a:lnTo>
                  <a:lnTo>
                    <a:pt x="4613586" y="5008319"/>
                  </a:lnTo>
                  <a:lnTo>
                    <a:pt x="4564524" y="5022599"/>
                  </a:lnTo>
                  <a:lnTo>
                    <a:pt x="4515076" y="5036319"/>
                  </a:lnTo>
                  <a:lnTo>
                    <a:pt x="4465247" y="5049471"/>
                  </a:lnTo>
                  <a:lnTo>
                    <a:pt x="4415043" y="5062050"/>
                  </a:lnTo>
                  <a:lnTo>
                    <a:pt x="4364471" y="5074052"/>
                  </a:lnTo>
                  <a:lnTo>
                    <a:pt x="4313537" y="5085470"/>
                  </a:lnTo>
                  <a:lnTo>
                    <a:pt x="4262245" y="5096298"/>
                  </a:lnTo>
                  <a:lnTo>
                    <a:pt x="4210602" y="5106532"/>
                  </a:lnTo>
                  <a:lnTo>
                    <a:pt x="4158614" y="5116166"/>
                  </a:lnTo>
                  <a:lnTo>
                    <a:pt x="4106287" y="5125195"/>
                  </a:lnTo>
                  <a:lnTo>
                    <a:pt x="4053626" y="5133612"/>
                  </a:lnTo>
                  <a:lnTo>
                    <a:pt x="4000638" y="5141412"/>
                  </a:lnTo>
                  <a:lnTo>
                    <a:pt x="3947328" y="5148590"/>
                  </a:lnTo>
                  <a:lnTo>
                    <a:pt x="3893702" y="5155141"/>
                  </a:lnTo>
                  <a:lnTo>
                    <a:pt x="3839766" y="5161058"/>
                  </a:lnTo>
                  <a:lnTo>
                    <a:pt x="3785525" y="5166337"/>
                  </a:lnTo>
                  <a:lnTo>
                    <a:pt x="3730987" y="5170971"/>
                  </a:lnTo>
                  <a:lnTo>
                    <a:pt x="3677408" y="5174871"/>
                  </a:lnTo>
                  <a:lnTo>
                    <a:pt x="3623946" y="5178120"/>
                  </a:lnTo>
                  <a:lnTo>
                    <a:pt x="3570606" y="5180721"/>
                  </a:lnTo>
                  <a:lnTo>
                    <a:pt x="3517396" y="5182680"/>
                  </a:lnTo>
                  <a:lnTo>
                    <a:pt x="3464323" y="5183999"/>
                  </a:lnTo>
                  <a:lnTo>
                    <a:pt x="3411393" y="5184684"/>
                  </a:lnTo>
                  <a:lnTo>
                    <a:pt x="3358613" y="5184738"/>
                  </a:lnTo>
                  <a:lnTo>
                    <a:pt x="3305989" y="5184166"/>
                  </a:lnTo>
                  <a:lnTo>
                    <a:pt x="3253529" y="5182972"/>
                  </a:lnTo>
                  <a:lnTo>
                    <a:pt x="3201240" y="5181160"/>
                  </a:lnTo>
                  <a:lnTo>
                    <a:pt x="3149128" y="5178735"/>
                  </a:lnTo>
                  <a:lnTo>
                    <a:pt x="3097200" y="5175701"/>
                  </a:lnTo>
                  <a:lnTo>
                    <a:pt x="3045462" y="5172061"/>
                  </a:lnTo>
                  <a:lnTo>
                    <a:pt x="2993923" y="5167821"/>
                  </a:lnTo>
                  <a:lnTo>
                    <a:pt x="2942587" y="5162984"/>
                  </a:lnTo>
                  <a:lnTo>
                    <a:pt x="2891463" y="5157555"/>
                  </a:lnTo>
                  <a:lnTo>
                    <a:pt x="2840557" y="5151538"/>
                  </a:lnTo>
                  <a:lnTo>
                    <a:pt x="2789876" y="5144937"/>
                  </a:lnTo>
                  <a:lnTo>
                    <a:pt x="2739426" y="5137756"/>
                  </a:lnTo>
                  <a:lnTo>
                    <a:pt x="2689214" y="5130000"/>
                  </a:lnTo>
                  <a:lnTo>
                    <a:pt x="2639248" y="5121673"/>
                  </a:lnTo>
                  <a:lnTo>
                    <a:pt x="2589534" y="5112779"/>
                  </a:lnTo>
                  <a:lnTo>
                    <a:pt x="2540078" y="5103322"/>
                  </a:lnTo>
                  <a:lnTo>
                    <a:pt x="2490888" y="5093306"/>
                  </a:lnTo>
                  <a:lnTo>
                    <a:pt x="2441971" y="5082737"/>
                  </a:lnTo>
                  <a:lnTo>
                    <a:pt x="2393332" y="5071617"/>
                  </a:lnTo>
                  <a:lnTo>
                    <a:pt x="2344979" y="5059952"/>
                  </a:lnTo>
                  <a:lnTo>
                    <a:pt x="2296920" y="5047745"/>
                  </a:lnTo>
                  <a:lnTo>
                    <a:pt x="2249159" y="5035001"/>
                  </a:lnTo>
                  <a:lnTo>
                    <a:pt x="2201705" y="5021724"/>
                  </a:lnTo>
                  <a:lnTo>
                    <a:pt x="2154565" y="5007918"/>
                  </a:lnTo>
                  <a:lnTo>
                    <a:pt x="2107744" y="4993587"/>
                  </a:lnTo>
                  <a:lnTo>
                    <a:pt x="2061250" y="4978736"/>
                  </a:lnTo>
                  <a:lnTo>
                    <a:pt x="2015089" y="4963369"/>
                  </a:lnTo>
                  <a:lnTo>
                    <a:pt x="1969269" y="4947490"/>
                  </a:lnTo>
                  <a:lnTo>
                    <a:pt x="1923795" y="4931104"/>
                  </a:lnTo>
                  <a:lnTo>
                    <a:pt x="1878676" y="4914213"/>
                  </a:lnTo>
                  <a:lnTo>
                    <a:pt x="1833918" y="4896824"/>
                  </a:lnTo>
                  <a:lnTo>
                    <a:pt x="1789526" y="4878940"/>
                  </a:lnTo>
                  <a:lnTo>
                    <a:pt x="1745510" y="4860565"/>
                  </a:lnTo>
                  <a:lnTo>
                    <a:pt x="1701874" y="4841704"/>
                  </a:lnTo>
                  <a:lnTo>
                    <a:pt x="1658626" y="4822360"/>
                  </a:lnTo>
                  <a:lnTo>
                    <a:pt x="1615773" y="4802539"/>
                  </a:lnTo>
                  <a:lnTo>
                    <a:pt x="1573321" y="4782244"/>
                  </a:lnTo>
                  <a:lnTo>
                    <a:pt x="1531278" y="4761479"/>
                  </a:lnTo>
                  <a:lnTo>
                    <a:pt x="1489649" y="4740248"/>
                  </a:lnTo>
                  <a:lnTo>
                    <a:pt x="1448443" y="4718557"/>
                  </a:lnTo>
                  <a:lnTo>
                    <a:pt x="1407665" y="4696409"/>
                  </a:lnTo>
                  <a:lnTo>
                    <a:pt x="1367323" y="4673808"/>
                  </a:lnTo>
                  <a:lnTo>
                    <a:pt x="1327423" y="4650759"/>
                  </a:lnTo>
                  <a:lnTo>
                    <a:pt x="1287972" y="4627266"/>
                  </a:lnTo>
                  <a:lnTo>
                    <a:pt x="1248976" y="4603333"/>
                  </a:lnTo>
                  <a:lnTo>
                    <a:pt x="1210444" y="4578964"/>
                  </a:lnTo>
                  <a:lnTo>
                    <a:pt x="1172381" y="4554164"/>
                  </a:lnTo>
                  <a:lnTo>
                    <a:pt x="1134794" y="4528937"/>
                  </a:lnTo>
                  <a:lnTo>
                    <a:pt x="1097690" y="4503286"/>
                  </a:lnTo>
                  <a:lnTo>
                    <a:pt x="1061076" y="4477217"/>
                  </a:lnTo>
                  <a:lnTo>
                    <a:pt x="1024959" y="4450734"/>
                  </a:lnTo>
                  <a:lnTo>
                    <a:pt x="989345" y="4423840"/>
                  </a:lnTo>
                  <a:lnTo>
                    <a:pt x="954241" y="4396540"/>
                  </a:lnTo>
                  <a:lnTo>
                    <a:pt x="919654" y="4368838"/>
                  </a:lnTo>
                  <a:lnTo>
                    <a:pt x="885591" y="4340739"/>
                  </a:lnTo>
                  <a:lnTo>
                    <a:pt x="852059" y="4312246"/>
                  </a:lnTo>
                  <a:lnTo>
                    <a:pt x="819064" y="4283365"/>
                  </a:lnTo>
                  <a:lnTo>
                    <a:pt x="786613" y="4254098"/>
                  </a:lnTo>
                  <a:lnTo>
                    <a:pt x="754713" y="4224451"/>
                  </a:lnTo>
                  <a:lnTo>
                    <a:pt x="723371" y="4194428"/>
                  </a:lnTo>
                  <a:lnTo>
                    <a:pt x="692594" y="4164032"/>
                  </a:lnTo>
                  <a:lnTo>
                    <a:pt x="662388" y="4133268"/>
                  </a:lnTo>
                  <a:lnTo>
                    <a:pt x="632760" y="4102141"/>
                  </a:lnTo>
                  <a:lnTo>
                    <a:pt x="603717" y="4070654"/>
                  </a:lnTo>
                  <a:lnTo>
                    <a:pt x="575266" y="4038812"/>
                  </a:lnTo>
                  <a:lnTo>
                    <a:pt x="547414" y="4006619"/>
                  </a:lnTo>
                  <a:lnTo>
                    <a:pt x="520166" y="3974080"/>
                  </a:lnTo>
                  <a:lnTo>
                    <a:pt x="493531" y="3941198"/>
                  </a:lnTo>
                  <a:lnTo>
                    <a:pt x="467515" y="3907977"/>
                  </a:lnTo>
                  <a:lnTo>
                    <a:pt x="442125" y="3874423"/>
                  </a:lnTo>
                  <a:lnTo>
                    <a:pt x="417367" y="3840538"/>
                  </a:lnTo>
                  <a:lnTo>
                    <a:pt x="393249" y="3806328"/>
                  </a:lnTo>
                  <a:lnTo>
                    <a:pt x="369776" y="3771797"/>
                  </a:lnTo>
                  <a:lnTo>
                    <a:pt x="346957" y="3736949"/>
                  </a:lnTo>
                  <a:lnTo>
                    <a:pt x="324797" y="3701788"/>
                  </a:lnTo>
                  <a:lnTo>
                    <a:pt x="303304" y="3666318"/>
                  </a:lnTo>
                  <a:lnTo>
                    <a:pt x="282484" y="3630543"/>
                  </a:lnTo>
                  <a:lnTo>
                    <a:pt x="262345" y="3594469"/>
                  </a:lnTo>
                  <a:lnTo>
                    <a:pt x="242892" y="3558099"/>
                  </a:lnTo>
                  <a:lnTo>
                    <a:pt x="224133" y="3521436"/>
                  </a:lnTo>
                  <a:lnTo>
                    <a:pt x="206074" y="3484487"/>
                  </a:lnTo>
                  <a:lnTo>
                    <a:pt x="188723" y="3447254"/>
                  </a:lnTo>
                  <a:lnTo>
                    <a:pt x="172086" y="3409742"/>
                  </a:lnTo>
                  <a:lnTo>
                    <a:pt x="156170" y="3371956"/>
                  </a:lnTo>
                  <a:lnTo>
                    <a:pt x="140981" y="3333899"/>
                  </a:lnTo>
                  <a:lnTo>
                    <a:pt x="126527" y="3295575"/>
                  </a:lnTo>
                  <a:lnTo>
                    <a:pt x="112814" y="3256990"/>
                  </a:lnTo>
                  <a:lnTo>
                    <a:pt x="99849" y="3218146"/>
                  </a:lnTo>
                  <a:lnTo>
                    <a:pt x="87639" y="3179050"/>
                  </a:lnTo>
                  <a:lnTo>
                    <a:pt x="76191" y="3139703"/>
                  </a:lnTo>
                  <a:lnTo>
                    <a:pt x="65511" y="3100112"/>
                  </a:lnTo>
                  <a:lnTo>
                    <a:pt x="55607" y="3060280"/>
                  </a:lnTo>
                  <a:lnTo>
                    <a:pt x="46484" y="3020211"/>
                  </a:lnTo>
                  <a:lnTo>
                    <a:pt x="38151" y="2979909"/>
                  </a:lnTo>
                  <a:lnTo>
                    <a:pt x="30613" y="2939380"/>
                  </a:lnTo>
                  <a:lnTo>
                    <a:pt x="23877" y="2898626"/>
                  </a:lnTo>
                  <a:lnTo>
                    <a:pt x="17951" y="2857653"/>
                  </a:lnTo>
                  <a:lnTo>
                    <a:pt x="12768" y="2815810"/>
                  </a:lnTo>
                  <a:lnTo>
                    <a:pt x="8469" y="2774060"/>
                  </a:lnTo>
                  <a:lnTo>
                    <a:pt x="5049" y="2732408"/>
                  </a:lnTo>
                  <a:lnTo>
                    <a:pt x="2501" y="2690859"/>
                  </a:lnTo>
                  <a:lnTo>
                    <a:pt x="820" y="2649419"/>
                  </a:lnTo>
                  <a:lnTo>
                    <a:pt x="0" y="2608094"/>
                  </a:lnTo>
                  <a:lnTo>
                    <a:pt x="34" y="2566889"/>
                  </a:lnTo>
                  <a:lnTo>
                    <a:pt x="918" y="2525810"/>
                  </a:lnTo>
                  <a:lnTo>
                    <a:pt x="2645" y="2484862"/>
                  </a:lnTo>
                  <a:lnTo>
                    <a:pt x="5210" y="2444050"/>
                  </a:lnTo>
                  <a:lnTo>
                    <a:pt x="8606" y="2403381"/>
                  </a:lnTo>
                  <a:lnTo>
                    <a:pt x="12827" y="2362859"/>
                  </a:lnTo>
                  <a:lnTo>
                    <a:pt x="17869" y="2322491"/>
                  </a:lnTo>
                  <a:lnTo>
                    <a:pt x="23724" y="2282281"/>
                  </a:lnTo>
                  <a:lnTo>
                    <a:pt x="30388" y="2242236"/>
                  </a:lnTo>
                  <a:lnTo>
                    <a:pt x="37854" y="2202360"/>
                  </a:lnTo>
                  <a:lnTo>
                    <a:pt x="46116" y="2162659"/>
                  </a:lnTo>
                  <a:lnTo>
                    <a:pt x="55169" y="2123140"/>
                  </a:lnTo>
                  <a:lnTo>
                    <a:pt x="65006" y="2083806"/>
                  </a:lnTo>
                  <a:lnTo>
                    <a:pt x="75623" y="2044665"/>
                  </a:lnTo>
                  <a:lnTo>
                    <a:pt x="87012" y="2005721"/>
                  </a:lnTo>
                  <a:lnTo>
                    <a:pt x="99168" y="1966979"/>
                  </a:lnTo>
                  <a:lnTo>
                    <a:pt x="112086" y="1928447"/>
                  </a:lnTo>
                  <a:lnTo>
                    <a:pt x="125759" y="1890128"/>
                  </a:lnTo>
                  <a:lnTo>
                    <a:pt x="140181" y="1852028"/>
                  </a:lnTo>
                  <a:lnTo>
                    <a:pt x="155347" y="1814153"/>
                  </a:lnTo>
                  <a:lnTo>
                    <a:pt x="171251" y="1776509"/>
                  </a:lnTo>
                  <a:lnTo>
                    <a:pt x="187887" y="1739101"/>
                  </a:lnTo>
                  <a:lnTo>
                    <a:pt x="205249" y="1701934"/>
                  </a:lnTo>
                  <a:lnTo>
                    <a:pt x="223331" y="1665015"/>
                  </a:lnTo>
                  <a:lnTo>
                    <a:pt x="242127" y="1628347"/>
                  </a:lnTo>
                  <a:lnTo>
                    <a:pt x="261632" y="1591938"/>
                  </a:lnTo>
                  <a:lnTo>
                    <a:pt x="281840" y="1555793"/>
                  </a:lnTo>
                  <a:lnTo>
                    <a:pt x="302744" y="1519916"/>
                  </a:lnTo>
                  <a:lnTo>
                    <a:pt x="324339" y="1484314"/>
                  </a:lnTo>
                  <a:lnTo>
                    <a:pt x="346620" y="1448993"/>
                  </a:lnTo>
                  <a:lnTo>
                    <a:pt x="369579" y="1413957"/>
                  </a:lnTo>
                  <a:lnTo>
                    <a:pt x="393212" y="1379212"/>
                  </a:lnTo>
                  <a:lnTo>
                    <a:pt x="417512" y="1344763"/>
                  </a:lnTo>
                  <a:lnTo>
                    <a:pt x="442474" y="1310617"/>
                  </a:lnTo>
                  <a:lnTo>
                    <a:pt x="468092" y="1276779"/>
                  </a:lnTo>
                  <a:lnTo>
                    <a:pt x="494360" y="1243254"/>
                  </a:lnTo>
                  <a:lnTo>
                    <a:pt x="521271" y="1210047"/>
                  </a:lnTo>
                  <a:lnTo>
                    <a:pt x="548821" y="1177165"/>
                  </a:lnTo>
                  <a:lnTo>
                    <a:pt x="577003" y="1144613"/>
                  </a:lnTo>
                  <a:lnTo>
                    <a:pt x="605812" y="1112396"/>
                  </a:lnTo>
                  <a:lnTo>
                    <a:pt x="635241" y="1080519"/>
                  </a:lnTo>
                  <a:lnTo>
                    <a:pt x="665285" y="1048989"/>
                  </a:lnTo>
                  <a:lnTo>
                    <a:pt x="695938" y="1017811"/>
                  </a:lnTo>
                  <a:lnTo>
                    <a:pt x="727194" y="986991"/>
                  </a:lnTo>
                  <a:lnTo>
                    <a:pt x="759047" y="956533"/>
                  </a:lnTo>
                  <a:lnTo>
                    <a:pt x="791491" y="926443"/>
                  </a:lnTo>
                  <a:lnTo>
                    <a:pt x="824521" y="896728"/>
                  </a:lnTo>
                  <a:lnTo>
                    <a:pt x="858131" y="867392"/>
                  </a:lnTo>
                  <a:lnTo>
                    <a:pt x="892314" y="838441"/>
                  </a:lnTo>
                  <a:lnTo>
                    <a:pt x="927065" y="809880"/>
                  </a:lnTo>
                  <a:lnTo>
                    <a:pt x="962378" y="781715"/>
                  </a:lnTo>
                  <a:lnTo>
                    <a:pt x="998247" y="753952"/>
                  </a:lnTo>
                  <a:lnTo>
                    <a:pt x="1034666" y="726596"/>
                  </a:lnTo>
                  <a:lnTo>
                    <a:pt x="1071630" y="699652"/>
                  </a:lnTo>
                  <a:lnTo>
                    <a:pt x="1109132" y="673127"/>
                  </a:lnTo>
                  <a:lnTo>
                    <a:pt x="1147168" y="647025"/>
                  </a:lnTo>
                  <a:lnTo>
                    <a:pt x="1185729" y="621352"/>
                  </a:lnTo>
                  <a:lnTo>
                    <a:pt x="1224812" y="596114"/>
                  </a:lnTo>
                  <a:lnTo>
                    <a:pt x="1264411" y="571316"/>
                  </a:lnTo>
                  <a:lnTo>
                    <a:pt x="1304518" y="546963"/>
                  </a:lnTo>
                  <a:lnTo>
                    <a:pt x="1345129" y="523062"/>
                  </a:lnTo>
                  <a:lnTo>
                    <a:pt x="1386237" y="499618"/>
                  </a:lnTo>
                  <a:lnTo>
                    <a:pt x="1427837" y="476635"/>
                  </a:lnTo>
                  <a:lnTo>
                    <a:pt x="1469923" y="454121"/>
                  </a:lnTo>
                  <a:lnTo>
                    <a:pt x="1512489" y="432079"/>
                  </a:lnTo>
                  <a:lnTo>
                    <a:pt x="1555529" y="410517"/>
                  </a:lnTo>
                  <a:lnTo>
                    <a:pt x="1599037" y="389438"/>
                  </a:lnTo>
                  <a:lnTo>
                    <a:pt x="1643007" y="368850"/>
                  </a:lnTo>
                  <a:lnTo>
                    <a:pt x="1687434" y="348756"/>
                  </a:lnTo>
                  <a:lnTo>
                    <a:pt x="1732312" y="329164"/>
                  </a:lnTo>
                  <a:lnTo>
                    <a:pt x="1777635" y="310078"/>
                  </a:lnTo>
                  <a:lnTo>
                    <a:pt x="1823396" y="291504"/>
                  </a:lnTo>
                  <a:lnTo>
                    <a:pt x="1869591" y="273447"/>
                  </a:lnTo>
                  <a:lnTo>
                    <a:pt x="1916213" y="255913"/>
                  </a:lnTo>
                  <a:lnTo>
                    <a:pt x="1963256" y="238907"/>
                  </a:lnTo>
                  <a:lnTo>
                    <a:pt x="2010715" y="222436"/>
                  </a:lnTo>
                  <a:lnTo>
                    <a:pt x="2058583" y="206503"/>
                  </a:lnTo>
                  <a:lnTo>
                    <a:pt x="2106856" y="191116"/>
                  </a:lnTo>
                  <a:lnTo>
                    <a:pt x="2155526" y="176280"/>
                  </a:lnTo>
                  <a:lnTo>
                    <a:pt x="2204588" y="161999"/>
                  </a:lnTo>
                  <a:lnTo>
                    <a:pt x="2254037" y="148280"/>
                  </a:lnTo>
                  <a:lnTo>
                    <a:pt x="2303865" y="135128"/>
                  </a:lnTo>
                  <a:lnTo>
                    <a:pt x="2354069" y="122548"/>
                  </a:lnTo>
                  <a:lnTo>
                    <a:pt x="2404641" y="110547"/>
                  </a:lnTo>
                  <a:lnTo>
                    <a:pt x="2455575" y="99129"/>
                  </a:lnTo>
                  <a:lnTo>
                    <a:pt x="2506867" y="88300"/>
                  </a:lnTo>
                  <a:lnTo>
                    <a:pt x="2558510" y="78066"/>
                  </a:lnTo>
                  <a:lnTo>
                    <a:pt x="2610498" y="68432"/>
                  </a:lnTo>
                  <a:lnTo>
                    <a:pt x="2662825" y="59404"/>
                  </a:lnTo>
                  <a:lnTo>
                    <a:pt x="2715486" y="50987"/>
                  </a:lnTo>
                  <a:lnTo>
                    <a:pt x="2768474" y="43186"/>
                  </a:lnTo>
                  <a:lnTo>
                    <a:pt x="2821784" y="36008"/>
                  </a:lnTo>
                  <a:lnTo>
                    <a:pt x="2875410" y="29457"/>
                  </a:lnTo>
                  <a:lnTo>
                    <a:pt x="2929347" y="23540"/>
                  </a:lnTo>
                  <a:lnTo>
                    <a:pt x="2983587" y="18262"/>
                  </a:lnTo>
                  <a:lnTo>
                    <a:pt x="3038126" y="13628"/>
                  </a:lnTo>
                  <a:lnTo>
                    <a:pt x="3090882" y="9787"/>
                  </a:lnTo>
                  <a:lnTo>
                    <a:pt x="3143579" y="6583"/>
                  </a:lnTo>
                  <a:lnTo>
                    <a:pt x="3196210" y="4012"/>
                  </a:lnTo>
                  <a:lnTo>
                    <a:pt x="3248767" y="2072"/>
                  </a:lnTo>
                  <a:lnTo>
                    <a:pt x="3301240" y="758"/>
                  </a:lnTo>
                  <a:lnTo>
                    <a:pt x="3353624" y="69"/>
                  </a:lnTo>
                  <a:lnTo>
                    <a:pt x="3405909" y="0"/>
                  </a:lnTo>
                  <a:lnTo>
                    <a:pt x="3458088" y="548"/>
                  </a:lnTo>
                  <a:lnTo>
                    <a:pt x="3510153" y="1710"/>
                  </a:lnTo>
                  <a:lnTo>
                    <a:pt x="3562096" y="3483"/>
                  </a:lnTo>
                  <a:lnTo>
                    <a:pt x="3613909" y="5864"/>
                  </a:lnTo>
                  <a:lnTo>
                    <a:pt x="3665584" y="8849"/>
                  </a:lnTo>
                  <a:lnTo>
                    <a:pt x="3717114" y="12435"/>
                  </a:lnTo>
                  <a:lnTo>
                    <a:pt x="3768490" y="16620"/>
                  </a:lnTo>
                  <a:lnTo>
                    <a:pt x="3819705" y="21398"/>
                  </a:lnTo>
                  <a:lnTo>
                    <a:pt x="3870751" y="26769"/>
                  </a:lnTo>
                  <a:lnTo>
                    <a:pt x="3921620" y="32728"/>
                  </a:lnTo>
                  <a:lnTo>
                    <a:pt x="3972303" y="39271"/>
                  </a:lnTo>
                  <a:lnTo>
                    <a:pt x="4022793" y="46397"/>
                  </a:lnTo>
                  <a:lnTo>
                    <a:pt x="4073083" y="54101"/>
                  </a:lnTo>
                  <a:lnTo>
                    <a:pt x="4123164" y="62380"/>
                  </a:lnTo>
                  <a:lnTo>
                    <a:pt x="4173028" y="71231"/>
                  </a:lnTo>
                  <a:lnTo>
                    <a:pt x="4222668" y="80651"/>
                  </a:lnTo>
                  <a:lnTo>
                    <a:pt x="4272075" y="90637"/>
                  </a:lnTo>
                  <a:lnTo>
                    <a:pt x="4321242" y="101186"/>
                  </a:lnTo>
                  <a:lnTo>
                    <a:pt x="4370161" y="112293"/>
                  </a:lnTo>
                  <a:lnTo>
                    <a:pt x="4418824" y="123956"/>
                  </a:lnTo>
                  <a:lnTo>
                    <a:pt x="4467223" y="136172"/>
                  </a:lnTo>
                  <a:lnTo>
                    <a:pt x="4515350" y="148938"/>
                  </a:lnTo>
                  <a:lnTo>
                    <a:pt x="4563197" y="162250"/>
                  </a:lnTo>
                  <a:lnTo>
                    <a:pt x="4610757" y="176105"/>
                  </a:lnTo>
                  <a:lnTo>
                    <a:pt x="4658021" y="190499"/>
                  </a:lnTo>
                  <a:lnTo>
                    <a:pt x="4704981" y="205430"/>
                  </a:lnTo>
                  <a:lnTo>
                    <a:pt x="4751631" y="220895"/>
                  </a:lnTo>
                  <a:lnTo>
                    <a:pt x="4797961" y="236889"/>
                  </a:lnTo>
                  <a:lnTo>
                    <a:pt x="4843964" y="253411"/>
                  </a:lnTo>
                  <a:lnTo>
                    <a:pt x="4889632" y="270456"/>
                  </a:lnTo>
                  <a:lnTo>
                    <a:pt x="4934957" y="288021"/>
                  </a:lnTo>
                  <a:lnTo>
                    <a:pt x="4979932" y="306104"/>
                  </a:lnTo>
                  <a:lnTo>
                    <a:pt x="5024547" y="324700"/>
                  </a:lnTo>
                  <a:lnTo>
                    <a:pt x="5068797" y="343808"/>
                  </a:lnTo>
                  <a:lnTo>
                    <a:pt x="5112672" y="363423"/>
                  </a:lnTo>
                  <a:lnTo>
                    <a:pt x="5156164" y="383542"/>
                  </a:lnTo>
                  <a:lnTo>
                    <a:pt x="5199266" y="404162"/>
                  </a:lnTo>
                  <a:lnTo>
                    <a:pt x="5241971" y="425279"/>
                  </a:lnTo>
                  <a:lnTo>
                    <a:pt x="5284269" y="446892"/>
                  </a:lnTo>
                  <a:lnTo>
                    <a:pt x="5326153" y="468996"/>
                  </a:lnTo>
                  <a:lnTo>
                    <a:pt x="5367616" y="491587"/>
                  </a:lnTo>
                  <a:lnTo>
                    <a:pt x="5408649" y="514664"/>
                  </a:lnTo>
                  <a:lnTo>
                    <a:pt x="5449244" y="538222"/>
                  </a:lnTo>
                  <a:lnTo>
                    <a:pt x="5489394" y="562259"/>
                  </a:lnTo>
                  <a:lnTo>
                    <a:pt x="5529090" y="586771"/>
                  </a:lnTo>
                  <a:lnTo>
                    <a:pt x="5568326" y="611755"/>
                  </a:lnTo>
                  <a:lnTo>
                    <a:pt x="5607092" y="637208"/>
                  </a:lnTo>
                  <a:lnTo>
                    <a:pt x="5645381" y="663126"/>
                  </a:lnTo>
                  <a:lnTo>
                    <a:pt x="5683185" y="689506"/>
                  </a:lnTo>
                  <a:lnTo>
                    <a:pt x="5720497" y="716345"/>
                  </a:lnTo>
                  <a:lnTo>
                    <a:pt x="5757308" y="743641"/>
                  </a:lnTo>
                  <a:lnTo>
                    <a:pt x="5793610" y="771388"/>
                  </a:lnTo>
                  <a:lnTo>
                    <a:pt x="5829396" y="799585"/>
                  </a:lnTo>
                  <a:lnTo>
                    <a:pt x="5864657" y="828229"/>
                  </a:lnTo>
                  <a:lnTo>
                    <a:pt x="5899387" y="857315"/>
                  </a:lnTo>
                  <a:lnTo>
                    <a:pt x="5933576" y="886840"/>
                  </a:lnTo>
                  <a:lnTo>
                    <a:pt x="5967217" y="916803"/>
                  </a:lnTo>
                  <a:lnTo>
                    <a:pt x="6000302" y="947198"/>
                  </a:lnTo>
                  <a:lnTo>
                    <a:pt x="6032823" y="978023"/>
                  </a:lnTo>
                  <a:lnTo>
                    <a:pt x="6064773" y="1009275"/>
                  </a:lnTo>
                  <a:lnTo>
                    <a:pt x="6096143" y="1040951"/>
                  </a:lnTo>
                  <a:lnTo>
                    <a:pt x="6126926" y="1073046"/>
                  </a:lnTo>
                  <a:lnTo>
                    <a:pt x="6157113" y="1105559"/>
                  </a:lnTo>
                  <a:lnTo>
                    <a:pt x="6186697" y="1138486"/>
                  </a:lnTo>
                  <a:lnTo>
                    <a:pt x="6215670" y="1171823"/>
                  </a:lnTo>
                  <a:lnTo>
                    <a:pt x="6244024" y="1205568"/>
                  </a:lnTo>
                  <a:lnTo>
                    <a:pt x="6271751" y="1239716"/>
                  </a:lnTo>
                  <a:lnTo>
                    <a:pt x="6298843" y="1274266"/>
                  </a:lnTo>
                  <a:lnTo>
                    <a:pt x="6325292" y="1309213"/>
                  </a:lnTo>
                  <a:lnTo>
                    <a:pt x="6351091" y="1344555"/>
                  </a:lnTo>
                  <a:lnTo>
                    <a:pt x="6376232" y="1380287"/>
                  </a:lnTo>
                  <a:lnTo>
                    <a:pt x="7562501" y="1621537"/>
                  </a:lnTo>
                  <a:close/>
                </a:path>
              </a:pathLst>
            </a:custGeom>
            <a:ln w="762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0575" y="1993391"/>
              <a:ext cx="5312663" cy="16703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82139" y="2907791"/>
              <a:ext cx="4669535" cy="1670303"/>
            </a:xfrm>
            <a:prstGeom prst="rect">
              <a:avLst/>
            </a:prstGeom>
          </p:spPr>
        </p:pic>
      </p:grpSp>
      <p:sp>
        <p:nvSpPr>
          <p:cNvPr id="14" name="object 14" descr="$PPTXTitle"/>
          <p:cNvSpPr txBox="1">
            <a:spLocks noGrp="1"/>
          </p:cNvSpPr>
          <p:nvPr>
            <p:ph type="title"/>
          </p:nvPr>
        </p:nvSpPr>
        <p:spPr>
          <a:xfrm>
            <a:off x="2016524" y="2200171"/>
            <a:ext cx="44069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marR="5080" indent="-321945">
              <a:lnSpc>
                <a:spcPct val="100000"/>
              </a:lnSpc>
              <a:spcBef>
                <a:spcPts val="100"/>
              </a:spcBef>
            </a:pPr>
            <a:r>
              <a:rPr sz="6000" spc="-325" dirty="0"/>
              <a:t>What</a:t>
            </a:r>
            <a:r>
              <a:rPr sz="6000" spc="-819" dirty="0"/>
              <a:t> </a:t>
            </a:r>
            <a:r>
              <a:rPr sz="6000" spc="-275" dirty="0"/>
              <a:t>can</a:t>
            </a:r>
            <a:r>
              <a:rPr sz="6000" spc="-810" dirty="0"/>
              <a:t> </a:t>
            </a:r>
            <a:r>
              <a:rPr sz="6000" spc="-300" dirty="0"/>
              <a:t>you </a:t>
            </a:r>
            <a:r>
              <a:rPr sz="6000" spc="-440" dirty="0"/>
              <a:t>remember?</a:t>
            </a:r>
            <a:endParaRPr sz="6000"/>
          </a:p>
        </p:txBody>
      </p:sp>
      <p:grpSp>
        <p:nvGrpSpPr>
          <p:cNvPr id="15" name="object 15"/>
          <p:cNvGrpSpPr/>
          <p:nvPr/>
        </p:nvGrpSpPr>
        <p:grpSpPr>
          <a:xfrm>
            <a:off x="12610" y="0"/>
            <a:ext cx="12725400" cy="9424670"/>
            <a:chOff x="12610" y="0"/>
            <a:chExt cx="12725400" cy="9424670"/>
          </a:xfrm>
        </p:grpSpPr>
        <p:pic>
          <p:nvPicPr>
            <p:cNvPr id="16" name="object 16" descr="C:\Users\3214105\AppData\Local\Microsoft\Windows\Temporary Internet Files\Content.Outlook\C8D21P3Y\Student boy.pn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74607" y="0"/>
              <a:ext cx="4104455" cy="816786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3501" y="8344751"/>
              <a:ext cx="2240394" cy="1079637"/>
            </a:xfrm>
            <a:prstGeom prst="rect">
              <a:avLst/>
            </a:prstGeom>
          </p:spPr>
        </p:pic>
        <p:pic>
          <p:nvPicPr>
            <p:cNvPr id="18" name="object 18" descr="W:\Scams Team\Scams Team Documents\Logo\NST logo 15.jpg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45710" y="8255787"/>
              <a:ext cx="1729436" cy="111664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7705" y="7821041"/>
              <a:ext cx="12500203" cy="3468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610" y="88813"/>
              <a:ext cx="228777" cy="2287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292" y="0"/>
                </a:moveTo>
                <a:lnTo>
                  <a:pt x="0" y="0"/>
                </a:lnTo>
                <a:lnTo>
                  <a:pt x="0" y="9753600"/>
                </a:lnTo>
                <a:lnTo>
                  <a:pt x="13004292" y="9753600"/>
                </a:lnTo>
                <a:lnTo>
                  <a:pt x="13004292" y="0"/>
                </a:lnTo>
                <a:close/>
              </a:path>
            </a:pathLst>
          </a:custGeom>
          <a:solidFill>
            <a:srgbClr val="006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59" y="4464"/>
            <a:ext cx="535781" cy="535781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472723" y="2933144"/>
            <a:ext cx="10056495" cy="4039870"/>
          </a:xfrm>
          <a:prstGeom prst="rect">
            <a:avLst/>
          </a:prstGeom>
        </p:spPr>
        <p:txBody>
          <a:bodyPr vert="horz" wrap="square" lIns="0" tIns="366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85"/>
              </a:spcBef>
            </a:pPr>
            <a:r>
              <a:rPr sz="10200" spc="-10" dirty="0">
                <a:solidFill>
                  <a:srgbClr val="FFFFFF"/>
                </a:solidFill>
              </a:rPr>
              <a:t>Congratulations</a:t>
            </a:r>
            <a:endParaRPr sz="10200"/>
          </a:p>
          <a:p>
            <a:pPr marL="12065" marR="5080" algn="ctr">
              <a:lnSpc>
                <a:spcPct val="100000"/>
              </a:lnSpc>
              <a:spcBef>
                <a:spcPts val="1700"/>
              </a:spcBef>
            </a:pPr>
            <a:r>
              <a:rPr sz="6200" b="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62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200" b="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62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200" b="0" dirty="0">
                <a:solidFill>
                  <a:srgbClr val="FFFFFF"/>
                </a:solidFill>
                <a:latin typeface="Arial"/>
                <a:cs typeface="Arial"/>
              </a:rPr>
              <a:t>now</a:t>
            </a:r>
            <a:r>
              <a:rPr sz="62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200" b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2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200" b="0" dirty="0">
                <a:solidFill>
                  <a:srgbClr val="FFFFFF"/>
                </a:solidFill>
                <a:latin typeface="Arial"/>
                <a:cs typeface="Arial"/>
              </a:rPr>
              <a:t>Young</a:t>
            </a:r>
            <a:r>
              <a:rPr sz="62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200" b="0" spc="-10" dirty="0">
                <a:solidFill>
                  <a:srgbClr val="FFFFFF"/>
                </a:solidFill>
                <a:latin typeface="Arial"/>
                <a:cs typeface="Arial"/>
              </a:rPr>
              <a:t>Friend </a:t>
            </a:r>
            <a:r>
              <a:rPr sz="6200" b="0" dirty="0">
                <a:solidFill>
                  <a:srgbClr val="FFFFFF"/>
                </a:solidFill>
                <a:latin typeface="Arial"/>
                <a:cs typeface="Arial"/>
              </a:rPr>
              <a:t>Against</a:t>
            </a:r>
            <a:r>
              <a:rPr sz="62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200" b="0" spc="-10" dirty="0">
                <a:solidFill>
                  <a:srgbClr val="FFFFFF"/>
                </a:solidFill>
                <a:latin typeface="Arial"/>
                <a:cs typeface="Arial"/>
              </a:rPr>
              <a:t>Scams.</a:t>
            </a:r>
            <a:endParaRPr sz="6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292" y="0"/>
                </a:moveTo>
                <a:lnTo>
                  <a:pt x="0" y="0"/>
                </a:lnTo>
                <a:lnTo>
                  <a:pt x="0" y="9753600"/>
                </a:lnTo>
                <a:lnTo>
                  <a:pt x="13004292" y="9753600"/>
                </a:lnTo>
                <a:lnTo>
                  <a:pt x="13004292" y="0"/>
                </a:lnTo>
                <a:close/>
              </a:path>
            </a:pathLst>
          </a:custGeom>
          <a:solidFill>
            <a:srgbClr val="006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580927" y="3867403"/>
            <a:ext cx="9846310" cy="1931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0" dirty="0">
                <a:solidFill>
                  <a:srgbClr val="FFFFFF"/>
                </a:solidFill>
              </a:rPr>
              <a:t>What's</a:t>
            </a:r>
            <a:r>
              <a:rPr sz="12500" spc="-45" dirty="0">
                <a:solidFill>
                  <a:srgbClr val="FFFFFF"/>
                </a:solidFill>
              </a:rPr>
              <a:t> </a:t>
            </a:r>
            <a:r>
              <a:rPr sz="12500" spc="-10" dirty="0">
                <a:solidFill>
                  <a:srgbClr val="FFFFFF"/>
                </a:solidFill>
              </a:rPr>
              <a:t>next?</a:t>
            </a:r>
            <a:endParaRPr sz="12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292" y="0"/>
                </a:moveTo>
                <a:lnTo>
                  <a:pt x="0" y="0"/>
                </a:lnTo>
                <a:lnTo>
                  <a:pt x="0" y="9753600"/>
                </a:lnTo>
                <a:lnTo>
                  <a:pt x="13004292" y="9753600"/>
                </a:lnTo>
                <a:lnTo>
                  <a:pt x="13004292" y="0"/>
                </a:lnTo>
                <a:close/>
              </a:path>
            </a:pathLst>
          </a:custGeom>
          <a:solidFill>
            <a:srgbClr val="006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550416" y="2734605"/>
            <a:ext cx="9909175" cy="394842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400"/>
              </a:lnSpc>
              <a:spcBef>
                <a:spcPts val="85"/>
              </a:spcBef>
            </a:pPr>
            <a:r>
              <a:rPr sz="8550" b="0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8550" b="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50" b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50" b="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50" b="0" dirty="0">
                <a:solidFill>
                  <a:srgbClr val="FFFFFF"/>
                </a:solidFill>
                <a:latin typeface="Arial"/>
                <a:cs typeface="Arial"/>
              </a:rPr>
              <a:t>promise</a:t>
            </a:r>
            <a:r>
              <a:rPr sz="8550" b="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50" b="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8550" b="0" dirty="0">
                <a:solidFill>
                  <a:srgbClr val="FFFFFF"/>
                </a:solidFill>
                <a:latin typeface="Arial"/>
                <a:cs typeface="Arial"/>
              </a:rPr>
              <a:t>turn</a:t>
            </a:r>
            <a:r>
              <a:rPr sz="8550" b="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50" b="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8550" b="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50" b="0" spc="-10" dirty="0">
                <a:solidFill>
                  <a:srgbClr val="FFFFFF"/>
                </a:solidFill>
                <a:latin typeface="Arial"/>
                <a:cs typeface="Arial"/>
              </a:rPr>
              <a:t>knowledge </a:t>
            </a:r>
            <a:r>
              <a:rPr sz="8550" b="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8550" b="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50" b="0" spc="-10" dirty="0">
                <a:solidFill>
                  <a:srgbClr val="FFFFFF"/>
                </a:solidFill>
                <a:latin typeface="Arial"/>
                <a:cs typeface="Arial"/>
              </a:rPr>
              <a:t>action.</a:t>
            </a:r>
            <a:endParaRPr sz="8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5523" y="2219860"/>
            <a:ext cx="9298940" cy="51212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-3810" algn="ctr">
              <a:lnSpc>
                <a:spcPct val="100000"/>
              </a:lnSpc>
              <a:spcBef>
                <a:spcPts val="110"/>
              </a:spcBef>
            </a:pPr>
            <a:r>
              <a:rPr sz="8350" dirty="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sz="8350" spc="-10" dirty="0">
                <a:solidFill>
                  <a:srgbClr val="FFFFFF"/>
                </a:solidFill>
                <a:latin typeface="Arial"/>
                <a:cs typeface="Arial"/>
              </a:rPr>
              <a:t>example </a:t>
            </a:r>
            <a:r>
              <a:rPr sz="8350" dirty="0">
                <a:solidFill>
                  <a:srgbClr val="FFFFFF"/>
                </a:solidFill>
                <a:latin typeface="Arial"/>
                <a:cs typeface="Arial"/>
              </a:rPr>
              <a:t>promises</a:t>
            </a:r>
            <a:r>
              <a:rPr sz="8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350" dirty="0">
                <a:solidFill>
                  <a:srgbClr val="FFFFFF"/>
                </a:solidFill>
                <a:latin typeface="Arial"/>
                <a:cs typeface="Arial"/>
              </a:rPr>
              <a:t>to get</a:t>
            </a:r>
            <a:r>
              <a:rPr sz="83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350" spc="-2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8350" dirty="0">
                <a:solidFill>
                  <a:srgbClr val="FFFFFF"/>
                </a:solidFill>
                <a:latin typeface="Arial"/>
                <a:cs typeface="Arial"/>
              </a:rPr>
              <a:t>thinking</a:t>
            </a:r>
            <a:r>
              <a:rPr sz="83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35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83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350" spc="-20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83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83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35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83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350" spc="-25" dirty="0">
                <a:solidFill>
                  <a:srgbClr val="FFFFFF"/>
                </a:solidFill>
                <a:latin typeface="Arial"/>
                <a:cs typeface="Arial"/>
              </a:rPr>
              <a:t>do.</a:t>
            </a:r>
            <a:endParaRPr sz="8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2127" y="2076072"/>
            <a:ext cx="9666605" cy="539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9595" marR="445770" indent="-123189">
              <a:lnSpc>
                <a:spcPct val="100000"/>
              </a:lnSpc>
              <a:spcBef>
                <a:spcPts val="95"/>
              </a:spcBef>
              <a:tabLst>
                <a:tab pos="3802379" algn="l"/>
              </a:tabLst>
            </a:pPr>
            <a:r>
              <a:rPr sz="880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8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800" spc="-20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8800" dirty="0">
                <a:solidFill>
                  <a:srgbClr val="FFFFFF"/>
                </a:solidFill>
                <a:latin typeface="Arial"/>
                <a:cs typeface="Arial"/>
              </a:rPr>
              <a:t>	five</a:t>
            </a:r>
            <a:r>
              <a:rPr sz="8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800" spc="-10" dirty="0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sz="880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88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800" dirty="0">
                <a:solidFill>
                  <a:srgbClr val="FFFFFF"/>
                </a:solidFill>
                <a:latin typeface="Arial"/>
                <a:cs typeface="Arial"/>
              </a:rPr>
              <a:t>scams</a:t>
            </a:r>
            <a:r>
              <a:rPr sz="88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800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8800">
              <a:latin typeface="Arial"/>
              <a:cs typeface="Arial"/>
            </a:endParaRPr>
          </a:p>
          <a:p>
            <a:pPr marL="1752600" marR="5080" indent="-1740535">
              <a:lnSpc>
                <a:spcPct val="100000"/>
              </a:lnSpc>
              <a:spcBef>
                <a:spcPts val="5"/>
              </a:spcBef>
            </a:pPr>
            <a:r>
              <a:rPr sz="8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88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800" dirty="0">
                <a:solidFill>
                  <a:srgbClr val="FFFFFF"/>
                </a:solidFill>
                <a:latin typeface="Arial"/>
                <a:cs typeface="Arial"/>
              </a:rPr>
              <a:t>Friends</a:t>
            </a:r>
            <a:r>
              <a:rPr sz="88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800" spc="-10" dirty="0">
                <a:solidFill>
                  <a:srgbClr val="FFFFFF"/>
                </a:solidFill>
                <a:latin typeface="Arial"/>
                <a:cs typeface="Arial"/>
              </a:rPr>
              <a:t>Against </a:t>
            </a:r>
            <a:r>
              <a:rPr sz="8800" dirty="0">
                <a:solidFill>
                  <a:srgbClr val="FFFFFF"/>
                </a:solidFill>
                <a:latin typeface="Arial"/>
                <a:cs typeface="Arial"/>
              </a:rPr>
              <a:t>Scams</a:t>
            </a:r>
            <a:r>
              <a:rPr sz="88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800" spc="-10" dirty="0">
                <a:solidFill>
                  <a:srgbClr val="FFFFFF"/>
                </a:solidFill>
                <a:latin typeface="Arial"/>
                <a:cs typeface="Arial"/>
              </a:rPr>
              <a:t>idea.</a:t>
            </a:r>
            <a:endParaRPr sz="8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9093" y="1819148"/>
            <a:ext cx="9805035" cy="6060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898650">
              <a:lnSpc>
                <a:spcPct val="100299"/>
              </a:lnSpc>
              <a:spcBef>
                <a:spcPts val="90"/>
              </a:spcBef>
            </a:pPr>
            <a:r>
              <a:rPr sz="7900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7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00" spc="-10" dirty="0">
                <a:solidFill>
                  <a:srgbClr val="FFFFFF"/>
                </a:solidFill>
                <a:latin typeface="Arial"/>
                <a:cs typeface="Arial"/>
              </a:rPr>
              <a:t>Encourage </a:t>
            </a:r>
            <a:r>
              <a:rPr sz="7900" dirty="0">
                <a:solidFill>
                  <a:srgbClr val="FFFFFF"/>
                </a:solidFill>
                <a:latin typeface="Arial"/>
                <a:cs typeface="Arial"/>
              </a:rPr>
              <a:t>someone</a:t>
            </a:r>
            <a:r>
              <a:rPr sz="7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7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00" dirty="0">
                <a:solidFill>
                  <a:srgbClr val="FFFFFF"/>
                </a:solidFill>
                <a:latin typeface="Arial"/>
                <a:cs typeface="Arial"/>
              </a:rPr>
              <a:t>know</a:t>
            </a:r>
            <a:r>
              <a:rPr sz="7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00" spc="-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7900">
              <a:latin typeface="Arial"/>
              <a:cs typeface="Arial"/>
            </a:endParaRPr>
          </a:p>
          <a:p>
            <a:pPr marL="1381125" marR="1371600" algn="ctr">
              <a:lnSpc>
                <a:spcPts val="9500"/>
              </a:lnSpc>
              <a:spcBef>
                <a:spcPts val="125"/>
              </a:spcBef>
            </a:pPr>
            <a:r>
              <a:rPr sz="79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7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7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00" spc="-10" dirty="0">
                <a:solidFill>
                  <a:srgbClr val="FFFFFF"/>
                </a:solidFill>
                <a:latin typeface="Arial"/>
                <a:cs typeface="Arial"/>
              </a:rPr>
              <a:t>Friends </a:t>
            </a:r>
            <a:r>
              <a:rPr sz="7900" dirty="0">
                <a:solidFill>
                  <a:srgbClr val="FFFFFF"/>
                </a:solidFill>
                <a:latin typeface="Arial"/>
                <a:cs typeface="Arial"/>
              </a:rPr>
              <a:t>Against</a:t>
            </a:r>
            <a:r>
              <a:rPr sz="7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00" spc="-10" dirty="0">
                <a:solidFill>
                  <a:srgbClr val="FFFFFF"/>
                </a:solidFill>
                <a:latin typeface="Arial"/>
                <a:cs typeface="Arial"/>
              </a:rPr>
              <a:t>Scams website.</a:t>
            </a:r>
            <a:endParaRPr sz="7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7963" y="1819148"/>
            <a:ext cx="10032365" cy="6060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00075" marR="510540" indent="-85090" algn="just">
              <a:lnSpc>
                <a:spcPct val="100299"/>
              </a:lnSpc>
              <a:spcBef>
                <a:spcPts val="90"/>
              </a:spcBef>
            </a:pPr>
            <a:r>
              <a:rPr sz="790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7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00" dirty="0">
                <a:solidFill>
                  <a:srgbClr val="FFFFFF"/>
                </a:solidFill>
                <a:latin typeface="Arial"/>
                <a:cs typeface="Arial"/>
              </a:rPr>
              <a:t>Look</a:t>
            </a:r>
            <a:r>
              <a:rPr sz="7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7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7900" spc="-10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7900" dirty="0">
                <a:solidFill>
                  <a:srgbClr val="FFFFFF"/>
                </a:solidFill>
                <a:latin typeface="Arial"/>
                <a:cs typeface="Arial"/>
              </a:rPr>
              <a:t>people.</a:t>
            </a:r>
            <a:r>
              <a:rPr sz="7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00" dirty="0">
                <a:solidFill>
                  <a:srgbClr val="FFFFFF"/>
                </a:solidFill>
                <a:latin typeface="Arial"/>
                <a:cs typeface="Arial"/>
              </a:rPr>
              <a:t>Talk</a:t>
            </a:r>
            <a:r>
              <a:rPr sz="7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7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7900" dirty="0">
                <a:solidFill>
                  <a:srgbClr val="FFFFFF"/>
                </a:solidFill>
                <a:latin typeface="Arial"/>
                <a:cs typeface="Arial"/>
              </a:rPr>
              <a:t>friends,</a:t>
            </a:r>
            <a:r>
              <a:rPr sz="7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7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00" spc="-10" dirty="0">
                <a:solidFill>
                  <a:srgbClr val="FFFFFF"/>
                </a:solidFill>
                <a:latin typeface="Arial"/>
                <a:cs typeface="Arial"/>
              </a:rPr>
              <a:t>family,</a:t>
            </a:r>
            <a:endParaRPr sz="7900">
              <a:latin typeface="Arial"/>
              <a:cs typeface="Arial"/>
            </a:endParaRPr>
          </a:p>
          <a:p>
            <a:pPr marL="3423285" marR="5080" indent="-3411220" algn="just">
              <a:lnSpc>
                <a:spcPts val="9500"/>
              </a:lnSpc>
              <a:spcBef>
                <a:spcPts val="125"/>
              </a:spcBef>
            </a:pPr>
            <a:r>
              <a:rPr sz="79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7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00" dirty="0">
                <a:solidFill>
                  <a:srgbClr val="FFFFFF"/>
                </a:solidFill>
                <a:latin typeface="Arial"/>
                <a:cs typeface="Arial"/>
              </a:rPr>
              <a:t>neighbours</a:t>
            </a:r>
            <a:r>
              <a:rPr sz="79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00" spc="-10" dirty="0">
                <a:solidFill>
                  <a:srgbClr val="FFFFFF"/>
                </a:solidFill>
                <a:latin typeface="Arial"/>
                <a:cs typeface="Arial"/>
              </a:rPr>
              <a:t>about scams!</a:t>
            </a:r>
            <a:endParaRPr sz="7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88424"/>
            <a:ext cx="12192000" cy="7417434"/>
          </a:xfrm>
          <a:custGeom>
            <a:avLst/>
            <a:gdLst/>
            <a:ahLst/>
            <a:cxnLst/>
            <a:rect l="l" t="t" r="r" b="b"/>
            <a:pathLst>
              <a:path w="12192000" h="7417434">
                <a:moveTo>
                  <a:pt x="10118115" y="0"/>
                </a:moveTo>
                <a:lnTo>
                  <a:pt x="0" y="0"/>
                </a:lnTo>
                <a:lnTo>
                  <a:pt x="0" y="7416812"/>
                </a:lnTo>
                <a:lnTo>
                  <a:pt x="10118115" y="7416812"/>
                </a:lnTo>
                <a:lnTo>
                  <a:pt x="12192000" y="3708412"/>
                </a:lnTo>
                <a:lnTo>
                  <a:pt x="10118115" y="0"/>
                </a:lnTo>
                <a:close/>
              </a:path>
            </a:pathLst>
          </a:custGeom>
          <a:solidFill>
            <a:srgbClr val="363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1737" y="2209294"/>
            <a:ext cx="8548370" cy="123952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4760"/>
              </a:lnSpc>
              <a:spcBef>
                <a:spcPts val="235"/>
              </a:spcBef>
            </a:pP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Why</a:t>
            </a:r>
            <a:r>
              <a:rPr sz="4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might</a:t>
            </a:r>
            <a:r>
              <a:rPr sz="4000" b="1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sz="40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become</a:t>
            </a:r>
            <a:r>
              <a:rPr sz="40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victim</a:t>
            </a:r>
            <a:r>
              <a:rPr sz="4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0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scam?</a:t>
            </a:r>
            <a:r>
              <a:rPr sz="4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Anyone</a:t>
            </a:r>
            <a:r>
              <a:rPr sz="4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4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4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scam</a:t>
            </a:r>
            <a:r>
              <a:rPr sz="4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victim…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6091" y="6363623"/>
            <a:ext cx="3061335" cy="1247140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315"/>
              </a:spcBef>
            </a:pPr>
            <a:r>
              <a:rPr sz="2400" b="1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Lonely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</a:pP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Scam</a:t>
            </a:r>
            <a:r>
              <a:rPr sz="19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victims</a:t>
            </a:r>
            <a:r>
              <a:rPr sz="19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often</a:t>
            </a:r>
            <a:r>
              <a:rPr sz="19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live</a:t>
            </a:r>
            <a:r>
              <a:rPr sz="19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sz="19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9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Arial"/>
                <a:cs typeface="Arial"/>
              </a:rPr>
              <a:t>want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6091" y="7875218"/>
            <a:ext cx="28848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criminals</a:t>
            </a:r>
            <a:r>
              <a:rPr sz="19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appear</a:t>
            </a:r>
            <a:r>
              <a:rPr sz="1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friendly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6091" y="8454563"/>
            <a:ext cx="273812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victim, so</a:t>
            </a:r>
            <a:r>
              <a:rPr sz="19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Arial"/>
                <a:cs typeface="Arial"/>
              </a:rPr>
              <a:t>trust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criminal.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851" y="6356705"/>
            <a:ext cx="3061970" cy="3143885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1375"/>
              </a:spcBef>
            </a:pPr>
            <a:r>
              <a:rPr sz="2400" b="1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Circumstances</a:t>
            </a:r>
            <a:endParaRPr sz="2400">
              <a:latin typeface="Arial"/>
              <a:cs typeface="Arial"/>
            </a:endParaRPr>
          </a:p>
          <a:p>
            <a:pPr marL="12700" marR="117475">
              <a:lnSpc>
                <a:spcPct val="100000"/>
              </a:lnSpc>
              <a:spcBef>
                <a:spcPts val="96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All of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things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could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becoming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scam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victim.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losing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job,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losing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moving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home.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deal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differently,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stressed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think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clearly.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17735" y="6323581"/>
            <a:ext cx="2550795" cy="1267460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1405"/>
              </a:spcBef>
            </a:pPr>
            <a:r>
              <a:rPr sz="2400" b="1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Pressure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30"/>
              </a:spcBef>
            </a:pP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criminals</a:t>
            </a:r>
            <a:r>
              <a:rPr sz="19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put</a:t>
            </a:r>
            <a:r>
              <a:rPr sz="19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Arial"/>
                <a:cs typeface="Arial"/>
              </a:rPr>
              <a:t>lots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9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pressure</a:t>
            </a:r>
            <a:r>
              <a:rPr sz="19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9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16091" y="7585545"/>
            <a:ext cx="57238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13735" algn="l"/>
              </a:tabLst>
            </a:pP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someone</a:t>
            </a:r>
            <a:r>
              <a:rPr sz="19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9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talk</a:t>
            </a:r>
            <a:r>
              <a:rPr sz="19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50" b="1" baseline="438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50" b="1" spc="-37" baseline="4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baseline="4385" dirty="0">
                <a:solidFill>
                  <a:srgbClr val="FFFFFF"/>
                </a:solidFill>
                <a:latin typeface="Arial"/>
                <a:cs typeface="Arial"/>
              </a:rPr>
              <a:t>respond</a:t>
            </a:r>
            <a:r>
              <a:rPr sz="2850" b="1" spc="-22" baseline="4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baseline="438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50" b="1" spc="-52" baseline="4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baseline="43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50" b="1" spc="-22" baseline="4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-15" baseline="4385" dirty="0">
                <a:solidFill>
                  <a:srgbClr val="FFFFFF"/>
                </a:solidFill>
                <a:latin typeface="Arial"/>
                <a:cs typeface="Arial"/>
              </a:rPr>
              <a:t>scam.</a:t>
            </a:r>
            <a:endParaRPr sz="2850" baseline="438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17735" y="7855641"/>
            <a:ext cx="23342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19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might</a:t>
            </a:r>
            <a:r>
              <a:rPr sz="19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9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rgbClr val="FFFFFF"/>
                </a:solidFill>
                <a:latin typeface="Arial"/>
                <a:cs typeface="Arial"/>
              </a:rPr>
              <a:t>too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6091" y="8164891"/>
            <a:ext cx="58820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13735" algn="l"/>
              </a:tabLst>
            </a:pP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build</a:t>
            </a:r>
            <a:r>
              <a:rPr sz="19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relationship</a:t>
            </a:r>
            <a:r>
              <a:rPr sz="1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50" b="1" baseline="4385" dirty="0">
                <a:solidFill>
                  <a:srgbClr val="FFFFFF"/>
                </a:solidFill>
                <a:latin typeface="Arial"/>
                <a:cs typeface="Arial"/>
              </a:rPr>
              <a:t>scared</a:t>
            </a:r>
            <a:r>
              <a:rPr sz="2850" b="1" spc="-30" baseline="4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baseline="438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50" b="1" spc="-67" baseline="4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50" b="1" spc="-15" baseline="4385" dirty="0">
                <a:solidFill>
                  <a:srgbClr val="FFFFFF"/>
                </a:solidFill>
                <a:latin typeface="Arial"/>
                <a:cs typeface="Arial"/>
              </a:rPr>
              <a:t>embarrassed</a:t>
            </a:r>
            <a:endParaRPr sz="2850" baseline="438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17735" y="8434986"/>
            <a:ext cx="2159635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9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talk</a:t>
            </a:r>
            <a:r>
              <a:rPr sz="19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9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someone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19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what’s happening.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0584" y="67056"/>
            <a:ext cx="3910965" cy="1530350"/>
            <a:chOff x="100584" y="67056"/>
            <a:chExt cx="3910965" cy="153035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84" y="67056"/>
              <a:ext cx="1051559" cy="15041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192" y="67056"/>
              <a:ext cx="3169919" cy="15041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76144" y="92964"/>
              <a:ext cx="1335023" cy="1504187"/>
            </a:xfrm>
            <a:prstGeom prst="rect">
              <a:avLst/>
            </a:prstGeom>
          </p:spPr>
        </p:pic>
      </p:grpSp>
      <p:sp>
        <p:nvSpPr>
          <p:cNvPr id="17" name="object 17" descr="$PPTXTitle"/>
          <p:cNvSpPr txBox="1">
            <a:spLocks noGrp="1"/>
          </p:cNvSpPr>
          <p:nvPr>
            <p:ph type="title"/>
          </p:nvPr>
        </p:nvSpPr>
        <p:spPr>
          <a:xfrm>
            <a:off x="510057" y="252853"/>
            <a:ext cx="30746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I</a:t>
            </a:r>
            <a:r>
              <a:rPr sz="5400" spc="-700" dirty="0"/>
              <a:t> </a:t>
            </a:r>
            <a:r>
              <a:rPr sz="5400" spc="-175" dirty="0"/>
              <a:t>wonder</a:t>
            </a:r>
            <a:r>
              <a:rPr sz="5400" b="0" spc="-175" dirty="0">
                <a:latin typeface="Calibri"/>
                <a:cs typeface="Calibri"/>
              </a:rPr>
              <a:t>…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4637" y="3658463"/>
            <a:ext cx="2794000" cy="273050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24637" y="3658463"/>
            <a:ext cx="2794000" cy="27305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3600">
              <a:latin typeface="Times New Roman"/>
              <a:cs typeface="Times New Roman"/>
            </a:endParaRPr>
          </a:p>
          <a:p>
            <a:pPr marL="46990">
              <a:lnSpc>
                <a:spcPct val="100000"/>
              </a:lnSpc>
            </a:pPr>
            <a:r>
              <a:rPr sz="3600" spc="-180" dirty="0">
                <a:solidFill>
                  <a:srgbClr val="FFFFFF"/>
                </a:solidFill>
                <a:latin typeface="Arial"/>
                <a:cs typeface="Arial"/>
              </a:rPr>
              <a:t>Circumstances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52145" y="3658463"/>
            <a:ext cx="2794000" cy="273050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952145" y="3658463"/>
            <a:ext cx="2794000" cy="27305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203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10"/>
              </a:spcBef>
            </a:pPr>
            <a:endParaRPr sz="4000">
              <a:latin typeface="Times New Roman"/>
              <a:cs typeface="Times New Roman"/>
            </a:endParaRPr>
          </a:p>
          <a:p>
            <a:pPr marL="478155">
              <a:lnSpc>
                <a:spcPct val="100000"/>
              </a:lnSpc>
              <a:spcBef>
                <a:spcPts val="5"/>
              </a:spcBef>
            </a:pPr>
            <a:r>
              <a:rPr sz="4000" spc="-95" dirty="0">
                <a:solidFill>
                  <a:srgbClr val="FFFFFF"/>
                </a:solidFill>
                <a:latin typeface="Arial"/>
                <a:cs typeface="Arial"/>
              </a:rPr>
              <a:t>Pressure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96652" y="3658463"/>
            <a:ext cx="2794000" cy="273050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696652" y="3658463"/>
            <a:ext cx="2794000" cy="27305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502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45"/>
              </a:spcBef>
            </a:pPr>
            <a:endParaRPr sz="4000">
              <a:latin typeface="Times New Roman"/>
              <a:cs typeface="Times New Roman"/>
            </a:endParaRPr>
          </a:p>
          <a:p>
            <a:pPr marL="675005">
              <a:lnSpc>
                <a:spcPct val="100000"/>
              </a:lnSpc>
            </a:pPr>
            <a:r>
              <a:rPr sz="4000" spc="-25" dirty="0">
                <a:solidFill>
                  <a:srgbClr val="FFFFFF"/>
                </a:solidFill>
                <a:latin typeface="Arial"/>
                <a:cs typeface="Arial"/>
              </a:rPr>
              <a:t>Lonely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88813"/>
            <a:ext cx="13004800" cy="1544955"/>
            <a:chOff x="0" y="88813"/>
            <a:chExt cx="13004800" cy="154495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324978"/>
              <a:ext cx="13004292" cy="30868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10" y="88813"/>
              <a:ext cx="228777" cy="2287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7114" y="1606549"/>
            <a:ext cx="10076180" cy="648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18110">
              <a:lnSpc>
                <a:spcPct val="100299"/>
              </a:lnSpc>
              <a:spcBef>
                <a:spcPts val="90"/>
              </a:spcBef>
            </a:pPr>
            <a:r>
              <a:rPr sz="8450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84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450" dirty="0">
                <a:solidFill>
                  <a:srgbClr val="FFFFFF"/>
                </a:solidFill>
                <a:latin typeface="Arial"/>
                <a:cs typeface="Arial"/>
              </a:rPr>
              <a:t>Could</a:t>
            </a:r>
            <a:r>
              <a:rPr sz="84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4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84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450" dirty="0">
                <a:solidFill>
                  <a:srgbClr val="FFFFFF"/>
                </a:solidFill>
                <a:latin typeface="Arial"/>
                <a:cs typeface="Arial"/>
              </a:rPr>
              <a:t>write </a:t>
            </a:r>
            <a:r>
              <a:rPr sz="845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8450" dirty="0">
                <a:solidFill>
                  <a:srgbClr val="FFFFFF"/>
                </a:solidFill>
                <a:latin typeface="Arial"/>
                <a:cs typeface="Arial"/>
              </a:rPr>
              <a:t>your local</a:t>
            </a:r>
            <a:r>
              <a:rPr sz="8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45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8450" spc="-25" dirty="0">
                <a:solidFill>
                  <a:srgbClr val="FFFFFF"/>
                </a:solidFill>
                <a:latin typeface="Arial"/>
                <a:cs typeface="Arial"/>
              </a:rPr>
              <a:t> of</a:t>
            </a:r>
            <a:endParaRPr sz="8450">
              <a:latin typeface="Arial"/>
              <a:cs typeface="Arial"/>
            </a:endParaRPr>
          </a:p>
          <a:p>
            <a:pPr marL="431165" marR="427355" indent="-2540" algn="ctr">
              <a:lnSpc>
                <a:spcPts val="10170"/>
              </a:lnSpc>
              <a:spcBef>
                <a:spcPts val="140"/>
              </a:spcBef>
            </a:pPr>
            <a:r>
              <a:rPr sz="8450" dirty="0">
                <a:solidFill>
                  <a:srgbClr val="FFFFFF"/>
                </a:solidFill>
                <a:latin typeface="Arial"/>
                <a:cs typeface="Arial"/>
              </a:rPr>
              <a:t>Parliament</a:t>
            </a:r>
            <a:r>
              <a:rPr sz="84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450" spc="-10" dirty="0">
                <a:solidFill>
                  <a:srgbClr val="FFFFFF"/>
                </a:solidFill>
                <a:latin typeface="Arial"/>
                <a:cs typeface="Arial"/>
              </a:rPr>
              <a:t>asking </a:t>
            </a:r>
            <a:r>
              <a:rPr sz="8450" dirty="0">
                <a:solidFill>
                  <a:srgbClr val="FFFFFF"/>
                </a:solidFill>
                <a:latin typeface="Arial"/>
                <a:cs typeface="Arial"/>
              </a:rPr>
              <a:t>them</a:t>
            </a:r>
            <a:r>
              <a:rPr sz="84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4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8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450" spc="-10" dirty="0">
                <a:solidFill>
                  <a:srgbClr val="FFFFFF"/>
                </a:solidFill>
                <a:latin typeface="Arial"/>
                <a:cs typeface="Arial"/>
              </a:rPr>
              <a:t>promote </a:t>
            </a:r>
            <a:r>
              <a:rPr sz="8450" dirty="0">
                <a:solidFill>
                  <a:srgbClr val="FFFFFF"/>
                </a:solidFill>
                <a:latin typeface="Arial"/>
                <a:cs typeface="Arial"/>
              </a:rPr>
              <a:t>scams</a:t>
            </a:r>
            <a:r>
              <a:rPr sz="84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450" spc="-10" dirty="0">
                <a:solidFill>
                  <a:srgbClr val="FFFFFF"/>
                </a:solidFill>
                <a:latin typeface="Arial"/>
                <a:cs typeface="Arial"/>
              </a:rPr>
              <a:t>awareness?</a:t>
            </a:r>
            <a:endParaRPr sz="8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292" y="0"/>
                </a:moveTo>
                <a:lnTo>
                  <a:pt x="0" y="0"/>
                </a:lnTo>
                <a:lnTo>
                  <a:pt x="0" y="9753600"/>
                </a:lnTo>
                <a:lnTo>
                  <a:pt x="13004292" y="9753600"/>
                </a:lnTo>
                <a:lnTo>
                  <a:pt x="13004292" y="0"/>
                </a:lnTo>
                <a:close/>
              </a:path>
            </a:pathLst>
          </a:custGeom>
          <a:solidFill>
            <a:srgbClr val="006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580869" y="3028990"/>
            <a:ext cx="9837420" cy="3075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25525">
              <a:lnSpc>
                <a:spcPct val="100000"/>
              </a:lnSpc>
              <a:spcBef>
                <a:spcPts val="105"/>
              </a:spcBef>
            </a:pPr>
            <a:r>
              <a:rPr sz="10000" b="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10000" b="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0" b="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0000" b="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0" b="0" spc="-2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0000" b="0" dirty="0">
                <a:solidFill>
                  <a:srgbClr val="FFFFFF"/>
                </a:solidFill>
                <a:latin typeface="Arial"/>
                <a:cs typeface="Arial"/>
              </a:rPr>
              <a:t>spread</a:t>
            </a:r>
            <a:r>
              <a:rPr sz="10000" b="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0" b="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0" b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0" b="0" spc="-10" dirty="0">
                <a:solidFill>
                  <a:srgbClr val="FFFFFF"/>
                </a:solidFill>
                <a:latin typeface="Arial"/>
                <a:cs typeface="Arial"/>
              </a:rPr>
              <a:t>word?</a:t>
            </a:r>
            <a:endParaRPr sz="10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501" y="8344751"/>
            <a:ext cx="2240388" cy="10796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79322" y="8306325"/>
            <a:ext cx="5072380" cy="1034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457960">
              <a:lnSpc>
                <a:spcPct val="106800"/>
              </a:lnSpc>
              <a:spcBef>
                <a:spcPts val="90"/>
              </a:spcBef>
            </a:pPr>
            <a:r>
              <a:rPr sz="3100" i="1" spc="-85" dirty="0">
                <a:latin typeface="Arial"/>
                <a:cs typeface="Arial"/>
              </a:rPr>
              <a:t>#ScamAware </a:t>
            </a:r>
            <a:r>
              <a:rPr sz="3100" i="1" spc="-195" dirty="0">
                <a:latin typeface="Arial"/>
                <a:cs typeface="Arial"/>
                <a:hlinkClick r:id="rId3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45710" y="8255787"/>
            <a:ext cx="1729436" cy="1116643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363221" y="716787"/>
            <a:ext cx="9487535" cy="806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100" dirty="0"/>
              <a:t>Thank</a:t>
            </a:r>
            <a:r>
              <a:rPr sz="5100" spc="-30" dirty="0"/>
              <a:t> </a:t>
            </a:r>
            <a:r>
              <a:rPr sz="5100" dirty="0"/>
              <a:t>you</a:t>
            </a:r>
            <a:r>
              <a:rPr sz="5100" spc="-15" dirty="0"/>
              <a:t> </a:t>
            </a:r>
            <a:r>
              <a:rPr sz="5100" dirty="0"/>
              <a:t>for</a:t>
            </a:r>
            <a:r>
              <a:rPr sz="5100" spc="-20" dirty="0"/>
              <a:t> </a:t>
            </a:r>
            <a:r>
              <a:rPr sz="5100" dirty="0"/>
              <a:t>joining</a:t>
            </a:r>
            <a:r>
              <a:rPr sz="5100" spc="-40" dirty="0"/>
              <a:t> </a:t>
            </a:r>
            <a:r>
              <a:rPr sz="5100" dirty="0"/>
              <a:t>us</a:t>
            </a:r>
            <a:r>
              <a:rPr sz="5100" spc="-5" dirty="0"/>
              <a:t> </a:t>
            </a:r>
            <a:r>
              <a:rPr sz="5100" spc="-10" dirty="0"/>
              <a:t>today</a:t>
            </a:r>
            <a:endParaRPr sz="5100"/>
          </a:p>
        </p:txBody>
      </p:sp>
      <p:sp>
        <p:nvSpPr>
          <p:cNvPr id="6" name="object 6"/>
          <p:cNvSpPr txBox="1"/>
          <p:nvPr/>
        </p:nvSpPr>
        <p:spPr>
          <a:xfrm>
            <a:off x="442468" y="4549142"/>
            <a:ext cx="117665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215" dirty="0">
                <a:solidFill>
                  <a:srgbClr val="006680"/>
                </a:solidFill>
                <a:latin typeface="Arial"/>
                <a:cs typeface="Arial"/>
                <a:hlinkClick r:id="rId5"/>
              </a:rPr>
              <a:t>www.FriendsAgainstScams.org.uk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7705" y="1976729"/>
            <a:ext cx="12529820" cy="3507740"/>
            <a:chOff x="237705" y="1976729"/>
            <a:chExt cx="12529820" cy="3507740"/>
          </a:xfrm>
        </p:grpSpPr>
        <p:sp>
          <p:nvSpPr>
            <p:cNvPr id="8" name="object 8"/>
            <p:cNvSpPr/>
            <p:nvPr/>
          </p:nvSpPr>
          <p:spPr>
            <a:xfrm>
              <a:off x="455167" y="5404614"/>
              <a:ext cx="11711940" cy="79375"/>
            </a:xfrm>
            <a:custGeom>
              <a:avLst/>
              <a:gdLst/>
              <a:ahLst/>
              <a:cxnLst/>
              <a:rect l="l" t="t" r="r" b="b"/>
              <a:pathLst>
                <a:path w="11711940" h="79375">
                  <a:moveTo>
                    <a:pt x="11711940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1711940" y="79248"/>
                  </a:lnTo>
                  <a:lnTo>
                    <a:pt x="11711940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705" y="1976729"/>
              <a:ext cx="12529388" cy="2974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493" y="2068483"/>
            <a:ext cx="11087100" cy="6819900"/>
          </a:xfrm>
          <a:custGeom>
            <a:avLst/>
            <a:gdLst/>
            <a:ahLst/>
            <a:cxnLst/>
            <a:rect l="l" t="t" r="r" b="b"/>
            <a:pathLst>
              <a:path w="11087100" h="6819900">
                <a:moveTo>
                  <a:pt x="10913198" y="0"/>
                </a:moveTo>
                <a:lnTo>
                  <a:pt x="173913" y="0"/>
                </a:lnTo>
                <a:lnTo>
                  <a:pt x="127680" y="6212"/>
                </a:lnTo>
                <a:lnTo>
                  <a:pt x="86136" y="23744"/>
                </a:lnTo>
                <a:lnTo>
                  <a:pt x="50938" y="50938"/>
                </a:lnTo>
                <a:lnTo>
                  <a:pt x="23744" y="86136"/>
                </a:lnTo>
                <a:lnTo>
                  <a:pt x="6212" y="127680"/>
                </a:lnTo>
                <a:lnTo>
                  <a:pt x="0" y="173913"/>
                </a:lnTo>
                <a:lnTo>
                  <a:pt x="0" y="6645909"/>
                </a:lnTo>
                <a:lnTo>
                  <a:pt x="6212" y="6692143"/>
                </a:lnTo>
                <a:lnTo>
                  <a:pt x="23744" y="6733687"/>
                </a:lnTo>
                <a:lnTo>
                  <a:pt x="50938" y="6768885"/>
                </a:lnTo>
                <a:lnTo>
                  <a:pt x="86136" y="6796079"/>
                </a:lnTo>
                <a:lnTo>
                  <a:pt x="127680" y="6813611"/>
                </a:lnTo>
                <a:lnTo>
                  <a:pt x="173913" y="6819823"/>
                </a:lnTo>
                <a:lnTo>
                  <a:pt x="10913198" y="6819823"/>
                </a:lnTo>
                <a:lnTo>
                  <a:pt x="10959431" y="6813611"/>
                </a:lnTo>
                <a:lnTo>
                  <a:pt x="11000973" y="6796079"/>
                </a:lnTo>
                <a:lnTo>
                  <a:pt x="11036168" y="6768885"/>
                </a:lnTo>
                <a:lnTo>
                  <a:pt x="11063358" y="6733687"/>
                </a:lnTo>
                <a:lnTo>
                  <a:pt x="11080888" y="6692143"/>
                </a:lnTo>
                <a:lnTo>
                  <a:pt x="11087100" y="6645909"/>
                </a:lnTo>
                <a:lnTo>
                  <a:pt x="11087100" y="173913"/>
                </a:lnTo>
                <a:lnTo>
                  <a:pt x="11080888" y="127680"/>
                </a:lnTo>
                <a:lnTo>
                  <a:pt x="11063358" y="86136"/>
                </a:lnTo>
                <a:lnTo>
                  <a:pt x="11036168" y="50938"/>
                </a:lnTo>
                <a:lnTo>
                  <a:pt x="11000973" y="23744"/>
                </a:lnTo>
                <a:lnTo>
                  <a:pt x="10959431" y="6212"/>
                </a:lnTo>
                <a:lnTo>
                  <a:pt x="10913198" y="0"/>
                </a:lnTo>
                <a:close/>
              </a:path>
            </a:pathLst>
          </a:custGeom>
          <a:solidFill>
            <a:srgbClr val="5D7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2429" y="2545248"/>
            <a:ext cx="930529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4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think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old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scam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victims?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0480" y="3855730"/>
            <a:ext cx="9963150" cy="4289425"/>
            <a:chOff x="1060480" y="3855730"/>
            <a:chExt cx="9963150" cy="4289425"/>
          </a:xfrm>
        </p:grpSpPr>
        <p:sp>
          <p:nvSpPr>
            <p:cNvPr id="5" name="object 5"/>
            <p:cNvSpPr/>
            <p:nvPr/>
          </p:nvSpPr>
          <p:spPr>
            <a:xfrm>
              <a:off x="1060475" y="3855732"/>
              <a:ext cx="6529705" cy="4289425"/>
            </a:xfrm>
            <a:custGeom>
              <a:avLst/>
              <a:gdLst/>
              <a:ahLst/>
              <a:cxnLst/>
              <a:rect l="l" t="t" r="r" b="b"/>
              <a:pathLst>
                <a:path w="6529705" h="4289425">
                  <a:moveTo>
                    <a:pt x="3096412" y="177800"/>
                  </a:moveTo>
                  <a:lnTo>
                    <a:pt x="3090062" y="130543"/>
                  </a:lnTo>
                  <a:lnTo>
                    <a:pt x="3072130" y="88061"/>
                  </a:lnTo>
                  <a:lnTo>
                    <a:pt x="3044329" y="52082"/>
                  </a:lnTo>
                  <a:lnTo>
                    <a:pt x="3008350" y="24282"/>
                  </a:lnTo>
                  <a:lnTo>
                    <a:pt x="2965881" y="6350"/>
                  </a:lnTo>
                  <a:lnTo>
                    <a:pt x="2918612" y="0"/>
                  </a:lnTo>
                  <a:lnTo>
                    <a:pt x="177800" y="0"/>
                  </a:lnTo>
                  <a:lnTo>
                    <a:pt x="130530" y="6350"/>
                  </a:lnTo>
                  <a:lnTo>
                    <a:pt x="88061" y="24282"/>
                  </a:lnTo>
                  <a:lnTo>
                    <a:pt x="52070" y="52082"/>
                  </a:lnTo>
                  <a:lnTo>
                    <a:pt x="24269" y="88061"/>
                  </a:lnTo>
                  <a:lnTo>
                    <a:pt x="6350" y="130543"/>
                  </a:lnTo>
                  <a:lnTo>
                    <a:pt x="0" y="177800"/>
                  </a:lnTo>
                  <a:lnTo>
                    <a:pt x="0" y="4111396"/>
                  </a:lnTo>
                  <a:lnTo>
                    <a:pt x="6350" y="4158665"/>
                  </a:lnTo>
                  <a:lnTo>
                    <a:pt x="24269" y="4201134"/>
                  </a:lnTo>
                  <a:lnTo>
                    <a:pt x="52070" y="4237126"/>
                  </a:lnTo>
                  <a:lnTo>
                    <a:pt x="88061" y="4264926"/>
                  </a:lnTo>
                  <a:lnTo>
                    <a:pt x="130530" y="4282846"/>
                  </a:lnTo>
                  <a:lnTo>
                    <a:pt x="177800" y="4289196"/>
                  </a:lnTo>
                  <a:lnTo>
                    <a:pt x="2918612" y="4289196"/>
                  </a:lnTo>
                  <a:lnTo>
                    <a:pt x="2965881" y="4282846"/>
                  </a:lnTo>
                  <a:lnTo>
                    <a:pt x="3008350" y="4264926"/>
                  </a:lnTo>
                  <a:lnTo>
                    <a:pt x="3044329" y="4237126"/>
                  </a:lnTo>
                  <a:lnTo>
                    <a:pt x="3072130" y="4201134"/>
                  </a:lnTo>
                  <a:lnTo>
                    <a:pt x="3090062" y="4158665"/>
                  </a:lnTo>
                  <a:lnTo>
                    <a:pt x="3096412" y="4111396"/>
                  </a:lnTo>
                  <a:lnTo>
                    <a:pt x="3096412" y="177800"/>
                  </a:lnTo>
                  <a:close/>
                </a:path>
                <a:path w="6529705" h="4289425">
                  <a:moveTo>
                    <a:pt x="6529552" y="177800"/>
                  </a:moveTo>
                  <a:lnTo>
                    <a:pt x="6523202" y="130543"/>
                  </a:lnTo>
                  <a:lnTo>
                    <a:pt x="6505270" y="88061"/>
                  </a:lnTo>
                  <a:lnTo>
                    <a:pt x="6477470" y="52082"/>
                  </a:lnTo>
                  <a:lnTo>
                    <a:pt x="6441491" y="24282"/>
                  </a:lnTo>
                  <a:lnTo>
                    <a:pt x="6399022" y="6350"/>
                  </a:lnTo>
                  <a:lnTo>
                    <a:pt x="6351752" y="0"/>
                  </a:lnTo>
                  <a:lnTo>
                    <a:pt x="3610940" y="0"/>
                  </a:lnTo>
                  <a:lnTo>
                    <a:pt x="3563670" y="6350"/>
                  </a:lnTo>
                  <a:lnTo>
                    <a:pt x="3521202" y="24282"/>
                  </a:lnTo>
                  <a:lnTo>
                    <a:pt x="3485210" y="52082"/>
                  </a:lnTo>
                  <a:lnTo>
                    <a:pt x="3457410" y="88061"/>
                  </a:lnTo>
                  <a:lnTo>
                    <a:pt x="3439490" y="130543"/>
                  </a:lnTo>
                  <a:lnTo>
                    <a:pt x="3433140" y="177800"/>
                  </a:lnTo>
                  <a:lnTo>
                    <a:pt x="3433140" y="4111396"/>
                  </a:lnTo>
                  <a:lnTo>
                    <a:pt x="3439490" y="4158665"/>
                  </a:lnTo>
                  <a:lnTo>
                    <a:pt x="3457410" y="4201134"/>
                  </a:lnTo>
                  <a:lnTo>
                    <a:pt x="3485210" y="4237126"/>
                  </a:lnTo>
                  <a:lnTo>
                    <a:pt x="3521202" y="4264926"/>
                  </a:lnTo>
                  <a:lnTo>
                    <a:pt x="3563670" y="4282846"/>
                  </a:lnTo>
                  <a:lnTo>
                    <a:pt x="3610940" y="4289196"/>
                  </a:lnTo>
                  <a:lnTo>
                    <a:pt x="6351752" y="4289196"/>
                  </a:lnTo>
                  <a:lnTo>
                    <a:pt x="6399022" y="4282846"/>
                  </a:lnTo>
                  <a:lnTo>
                    <a:pt x="6441491" y="4264926"/>
                  </a:lnTo>
                  <a:lnTo>
                    <a:pt x="6477470" y="4237126"/>
                  </a:lnTo>
                  <a:lnTo>
                    <a:pt x="6505270" y="4201134"/>
                  </a:lnTo>
                  <a:lnTo>
                    <a:pt x="6523202" y="4158665"/>
                  </a:lnTo>
                  <a:lnTo>
                    <a:pt x="6529552" y="4111396"/>
                  </a:lnTo>
                  <a:lnTo>
                    <a:pt x="6529552" y="177800"/>
                  </a:lnTo>
                  <a:close/>
                </a:path>
              </a:pathLst>
            </a:custGeom>
            <a:solidFill>
              <a:srgbClr val="363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6759" y="3855730"/>
              <a:ext cx="3096895" cy="4289425"/>
            </a:xfrm>
            <a:custGeom>
              <a:avLst/>
              <a:gdLst/>
              <a:ahLst/>
              <a:cxnLst/>
              <a:rect l="l" t="t" r="r" b="b"/>
              <a:pathLst>
                <a:path w="3096895" h="4289425">
                  <a:moveTo>
                    <a:pt x="2918612" y="0"/>
                  </a:moveTo>
                  <a:lnTo>
                    <a:pt x="177800" y="0"/>
                  </a:lnTo>
                  <a:lnTo>
                    <a:pt x="130533" y="6351"/>
                  </a:lnTo>
                  <a:lnTo>
                    <a:pt x="88060" y="24274"/>
                  </a:lnTo>
                  <a:lnTo>
                    <a:pt x="52076" y="52076"/>
                  </a:lnTo>
                  <a:lnTo>
                    <a:pt x="24274" y="88060"/>
                  </a:lnTo>
                  <a:lnTo>
                    <a:pt x="6351" y="130533"/>
                  </a:lnTo>
                  <a:lnTo>
                    <a:pt x="0" y="177800"/>
                  </a:lnTo>
                  <a:lnTo>
                    <a:pt x="0" y="4111396"/>
                  </a:lnTo>
                  <a:lnTo>
                    <a:pt x="6351" y="4158662"/>
                  </a:lnTo>
                  <a:lnTo>
                    <a:pt x="24274" y="4201135"/>
                  </a:lnTo>
                  <a:lnTo>
                    <a:pt x="52076" y="4237120"/>
                  </a:lnTo>
                  <a:lnTo>
                    <a:pt x="88060" y="4264921"/>
                  </a:lnTo>
                  <a:lnTo>
                    <a:pt x="130533" y="4282845"/>
                  </a:lnTo>
                  <a:lnTo>
                    <a:pt x="177800" y="4289196"/>
                  </a:lnTo>
                  <a:lnTo>
                    <a:pt x="2918612" y="4289196"/>
                  </a:lnTo>
                  <a:lnTo>
                    <a:pt x="2965878" y="4282845"/>
                  </a:lnTo>
                  <a:lnTo>
                    <a:pt x="3008351" y="4264921"/>
                  </a:lnTo>
                  <a:lnTo>
                    <a:pt x="3044336" y="4237120"/>
                  </a:lnTo>
                  <a:lnTo>
                    <a:pt x="3072137" y="4201135"/>
                  </a:lnTo>
                  <a:lnTo>
                    <a:pt x="3090061" y="4158662"/>
                  </a:lnTo>
                  <a:lnTo>
                    <a:pt x="3096412" y="4111396"/>
                  </a:lnTo>
                  <a:lnTo>
                    <a:pt x="3096412" y="177800"/>
                  </a:lnTo>
                  <a:lnTo>
                    <a:pt x="3090061" y="130533"/>
                  </a:lnTo>
                  <a:lnTo>
                    <a:pt x="3072137" y="88060"/>
                  </a:lnTo>
                  <a:lnTo>
                    <a:pt x="3044336" y="52076"/>
                  </a:lnTo>
                  <a:lnTo>
                    <a:pt x="3008351" y="24274"/>
                  </a:lnTo>
                  <a:lnTo>
                    <a:pt x="2965878" y="6351"/>
                  </a:lnTo>
                  <a:lnTo>
                    <a:pt x="2918612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12879" y="6570292"/>
            <a:ext cx="16332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indent="-9144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Even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young </a:t>
            </a:r>
            <a:r>
              <a:rPr sz="2400" dirty="0">
                <a:latin typeface="Arial"/>
                <a:cs typeface="Arial"/>
              </a:rPr>
              <a:t>people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get </a:t>
            </a:r>
            <a:r>
              <a:rPr sz="2400" spc="-10" dirty="0">
                <a:latin typeface="Arial"/>
                <a:cs typeface="Arial"/>
              </a:rPr>
              <a:t>scammed!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3974" y="5270272"/>
            <a:ext cx="122809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0" spc="-25" dirty="0">
                <a:solidFill>
                  <a:srgbClr val="FFFFFF"/>
                </a:solidFill>
                <a:latin typeface="Arial"/>
                <a:cs typeface="Arial"/>
              </a:rPr>
              <a:t>Yes</a:t>
            </a:r>
            <a:endParaRPr sz="5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21640" y="5307266"/>
            <a:ext cx="918844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0" spc="-2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endParaRPr sz="5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92255" y="4228868"/>
            <a:ext cx="2467610" cy="2021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4550">
              <a:lnSpc>
                <a:spcPct val="100000"/>
              </a:lnSpc>
              <a:spcBef>
                <a:spcPts val="95"/>
              </a:spcBef>
            </a:pPr>
            <a:r>
              <a:rPr sz="5500" spc="-25" dirty="0">
                <a:latin typeface="Arial"/>
                <a:cs typeface="Arial"/>
              </a:rPr>
              <a:t>No</a:t>
            </a:r>
            <a:endParaRPr sz="5500">
              <a:latin typeface="Arial"/>
              <a:cs typeface="Arial"/>
            </a:endParaRPr>
          </a:p>
          <a:p>
            <a:pPr marL="842644" marR="5080" indent="-830580">
              <a:lnSpc>
                <a:spcPct val="150000"/>
              </a:lnSpc>
              <a:spcBef>
                <a:spcPts val="480"/>
              </a:spcBef>
            </a:pPr>
            <a:r>
              <a:rPr sz="2400" dirty="0">
                <a:latin typeface="Arial"/>
                <a:cs typeface="Arial"/>
              </a:rPr>
              <a:t>Anybody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victim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644" y="138684"/>
            <a:ext cx="3249167" cy="1507235"/>
          </a:xfrm>
          <a:prstGeom prst="rect">
            <a:avLst/>
          </a:prstGeom>
        </p:spPr>
      </p:pic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609575" y="325059"/>
            <a:ext cx="24110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70" dirty="0"/>
              <a:t>Think…</a:t>
            </a:r>
            <a:endParaRPr sz="5400"/>
          </a:p>
        </p:txBody>
      </p:sp>
      <p:grpSp>
        <p:nvGrpSpPr>
          <p:cNvPr id="13" name="object 13"/>
          <p:cNvGrpSpPr/>
          <p:nvPr/>
        </p:nvGrpSpPr>
        <p:grpSpPr>
          <a:xfrm>
            <a:off x="0" y="88813"/>
            <a:ext cx="13004800" cy="1544955"/>
            <a:chOff x="0" y="88813"/>
            <a:chExt cx="13004800" cy="154495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24978"/>
              <a:ext cx="13004292" cy="3086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10" y="88813"/>
              <a:ext cx="228777" cy="2287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3625" y="1903266"/>
            <a:ext cx="11113135" cy="7540625"/>
            <a:chOff x="813625" y="1903266"/>
            <a:chExt cx="11113135" cy="7540625"/>
          </a:xfrm>
        </p:grpSpPr>
        <p:sp>
          <p:nvSpPr>
            <p:cNvPr id="3" name="object 3"/>
            <p:cNvSpPr/>
            <p:nvPr/>
          </p:nvSpPr>
          <p:spPr>
            <a:xfrm>
              <a:off x="813625" y="1903266"/>
              <a:ext cx="11113135" cy="7540625"/>
            </a:xfrm>
            <a:custGeom>
              <a:avLst/>
              <a:gdLst/>
              <a:ahLst/>
              <a:cxnLst/>
              <a:rect l="l" t="t" r="r" b="b"/>
              <a:pathLst>
                <a:path w="11113135" h="7540625">
                  <a:moveTo>
                    <a:pt x="10934319" y="0"/>
                  </a:moveTo>
                  <a:lnTo>
                    <a:pt x="178181" y="0"/>
                  </a:lnTo>
                  <a:lnTo>
                    <a:pt x="130815" y="6364"/>
                  </a:lnTo>
                  <a:lnTo>
                    <a:pt x="88252" y="24325"/>
                  </a:lnTo>
                  <a:lnTo>
                    <a:pt x="52190" y="52185"/>
                  </a:lnTo>
                  <a:lnTo>
                    <a:pt x="24328" y="88247"/>
                  </a:lnTo>
                  <a:lnTo>
                    <a:pt x="6365" y="130811"/>
                  </a:lnTo>
                  <a:lnTo>
                    <a:pt x="0" y="178180"/>
                  </a:lnTo>
                  <a:lnTo>
                    <a:pt x="0" y="7362189"/>
                  </a:lnTo>
                  <a:lnTo>
                    <a:pt x="6365" y="7409559"/>
                  </a:lnTo>
                  <a:lnTo>
                    <a:pt x="24328" y="7452123"/>
                  </a:lnTo>
                  <a:lnTo>
                    <a:pt x="52190" y="7488185"/>
                  </a:lnTo>
                  <a:lnTo>
                    <a:pt x="88252" y="7516045"/>
                  </a:lnTo>
                  <a:lnTo>
                    <a:pt x="130815" y="7534006"/>
                  </a:lnTo>
                  <a:lnTo>
                    <a:pt x="178181" y="7540371"/>
                  </a:lnTo>
                  <a:lnTo>
                    <a:pt x="10934319" y="7540371"/>
                  </a:lnTo>
                  <a:lnTo>
                    <a:pt x="10981689" y="7534006"/>
                  </a:lnTo>
                  <a:lnTo>
                    <a:pt x="11024256" y="7516045"/>
                  </a:lnTo>
                  <a:lnTo>
                    <a:pt x="11060320" y="7488185"/>
                  </a:lnTo>
                  <a:lnTo>
                    <a:pt x="11088183" y="7452123"/>
                  </a:lnTo>
                  <a:lnTo>
                    <a:pt x="11106147" y="7409559"/>
                  </a:lnTo>
                  <a:lnTo>
                    <a:pt x="11112512" y="7362189"/>
                  </a:lnTo>
                  <a:lnTo>
                    <a:pt x="11112512" y="178180"/>
                  </a:lnTo>
                  <a:lnTo>
                    <a:pt x="11106147" y="130811"/>
                  </a:lnTo>
                  <a:lnTo>
                    <a:pt x="11088183" y="88247"/>
                  </a:lnTo>
                  <a:lnTo>
                    <a:pt x="11060320" y="52185"/>
                  </a:lnTo>
                  <a:lnTo>
                    <a:pt x="11024256" y="24325"/>
                  </a:lnTo>
                  <a:lnTo>
                    <a:pt x="10981689" y="6364"/>
                  </a:lnTo>
                  <a:lnTo>
                    <a:pt x="10934319" y="0"/>
                  </a:lnTo>
                  <a:close/>
                </a:path>
              </a:pathLst>
            </a:custGeom>
            <a:solidFill>
              <a:srgbClr val="5D7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0629" y="2209115"/>
              <a:ext cx="10858500" cy="1904364"/>
            </a:xfrm>
            <a:custGeom>
              <a:avLst/>
              <a:gdLst/>
              <a:ahLst/>
              <a:cxnLst/>
              <a:rect l="l" t="t" r="r" b="b"/>
              <a:pathLst>
                <a:path w="10858500" h="1904364">
                  <a:moveTo>
                    <a:pt x="10680458" y="0"/>
                  </a:moveTo>
                  <a:lnTo>
                    <a:pt x="178041" y="0"/>
                  </a:lnTo>
                  <a:lnTo>
                    <a:pt x="130712" y="6359"/>
                  </a:lnTo>
                  <a:lnTo>
                    <a:pt x="88183" y="24306"/>
                  </a:lnTo>
                  <a:lnTo>
                    <a:pt x="52149" y="52144"/>
                  </a:lnTo>
                  <a:lnTo>
                    <a:pt x="24309" y="88177"/>
                  </a:lnTo>
                  <a:lnTo>
                    <a:pt x="6360" y="130708"/>
                  </a:lnTo>
                  <a:lnTo>
                    <a:pt x="0" y="178041"/>
                  </a:lnTo>
                  <a:lnTo>
                    <a:pt x="0" y="1725714"/>
                  </a:lnTo>
                  <a:lnTo>
                    <a:pt x="6360" y="1773047"/>
                  </a:lnTo>
                  <a:lnTo>
                    <a:pt x="24309" y="1815581"/>
                  </a:lnTo>
                  <a:lnTo>
                    <a:pt x="52149" y="1851617"/>
                  </a:lnTo>
                  <a:lnTo>
                    <a:pt x="88183" y="1879458"/>
                  </a:lnTo>
                  <a:lnTo>
                    <a:pt x="130712" y="1897407"/>
                  </a:lnTo>
                  <a:lnTo>
                    <a:pt x="178041" y="1903768"/>
                  </a:lnTo>
                  <a:lnTo>
                    <a:pt x="10680458" y="1903768"/>
                  </a:lnTo>
                  <a:lnTo>
                    <a:pt x="10727787" y="1897407"/>
                  </a:lnTo>
                  <a:lnTo>
                    <a:pt x="10770316" y="1879458"/>
                  </a:lnTo>
                  <a:lnTo>
                    <a:pt x="10806350" y="1851617"/>
                  </a:lnTo>
                  <a:lnTo>
                    <a:pt x="10834190" y="1815581"/>
                  </a:lnTo>
                  <a:lnTo>
                    <a:pt x="10852139" y="1773047"/>
                  </a:lnTo>
                  <a:lnTo>
                    <a:pt x="10858500" y="1725714"/>
                  </a:lnTo>
                  <a:lnTo>
                    <a:pt x="10858500" y="178041"/>
                  </a:lnTo>
                  <a:lnTo>
                    <a:pt x="10852139" y="130708"/>
                  </a:lnTo>
                  <a:lnTo>
                    <a:pt x="10834190" y="88177"/>
                  </a:lnTo>
                  <a:lnTo>
                    <a:pt x="10806350" y="52144"/>
                  </a:lnTo>
                  <a:lnTo>
                    <a:pt x="10770316" y="24306"/>
                  </a:lnTo>
                  <a:lnTo>
                    <a:pt x="10727787" y="6359"/>
                  </a:lnTo>
                  <a:lnTo>
                    <a:pt x="10680458" y="0"/>
                  </a:lnTo>
                  <a:close/>
                </a:path>
              </a:pathLst>
            </a:custGeom>
            <a:solidFill>
              <a:srgbClr val="363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172" y="80772"/>
            <a:ext cx="7328916" cy="1507235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643205" y="267595"/>
            <a:ext cx="64643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12565" algn="l"/>
              </a:tabLst>
            </a:pPr>
            <a:r>
              <a:rPr sz="5400" dirty="0"/>
              <a:t>What</a:t>
            </a:r>
            <a:r>
              <a:rPr sz="5400" spc="-110" dirty="0"/>
              <a:t> </a:t>
            </a:r>
            <a:r>
              <a:rPr sz="5400" dirty="0"/>
              <a:t>do</a:t>
            </a:r>
            <a:r>
              <a:rPr sz="5400" spc="-105" dirty="0"/>
              <a:t> </a:t>
            </a:r>
            <a:r>
              <a:rPr sz="5400" spc="-25" dirty="0"/>
              <a:t>we</a:t>
            </a:r>
            <a:r>
              <a:rPr sz="5400" dirty="0"/>
              <a:t>	</a:t>
            </a:r>
            <a:r>
              <a:rPr sz="5400" spc="-10" dirty="0"/>
              <a:t>know…</a:t>
            </a:r>
            <a:endParaRPr sz="5400"/>
          </a:p>
        </p:txBody>
      </p:sp>
      <p:sp>
        <p:nvSpPr>
          <p:cNvPr id="7" name="object 7"/>
          <p:cNvSpPr txBox="1"/>
          <p:nvPr/>
        </p:nvSpPr>
        <p:spPr>
          <a:xfrm>
            <a:off x="1859409" y="2411784"/>
            <a:ext cx="7613650" cy="6242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4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4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4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4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4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get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targeted</a:t>
            </a:r>
            <a:r>
              <a:rPr sz="4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4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scams?</a:t>
            </a:r>
            <a:endParaRPr sz="4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40"/>
              </a:spcBef>
            </a:pPr>
            <a:endParaRPr sz="4000" dirty="0">
              <a:latin typeface="Arial"/>
              <a:cs typeface="Arial"/>
            </a:endParaRPr>
          </a:p>
          <a:p>
            <a:pPr marL="1193800">
              <a:lnSpc>
                <a:spcPct val="100000"/>
              </a:lnSpc>
            </a:pPr>
            <a:r>
              <a:rPr sz="5000" b="1" spc="-10" dirty="0">
                <a:solidFill>
                  <a:srgbClr val="FFFFFF"/>
                </a:solidFill>
                <a:latin typeface="Arial"/>
                <a:cs typeface="Arial"/>
              </a:rPr>
              <a:t>Hundreds</a:t>
            </a:r>
            <a:endParaRPr sz="5000" dirty="0">
              <a:latin typeface="Arial"/>
              <a:cs typeface="Arial"/>
            </a:endParaRPr>
          </a:p>
          <a:p>
            <a:pPr marL="1295400" marR="3036570" indent="-114935">
              <a:lnSpc>
                <a:spcPct val="218800"/>
              </a:lnSpc>
              <a:spcBef>
                <a:spcPts val="365"/>
              </a:spcBef>
            </a:pPr>
            <a:r>
              <a:rPr sz="5000" b="1" spc="-10" dirty="0">
                <a:solidFill>
                  <a:srgbClr val="FFFFFF"/>
                </a:solidFill>
                <a:latin typeface="Arial"/>
                <a:cs typeface="Arial"/>
              </a:rPr>
              <a:t>Thousands Millions</a:t>
            </a:r>
            <a:endParaRPr sz="50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35926" y="7675840"/>
            <a:ext cx="1460500" cy="1461135"/>
            <a:chOff x="1435926" y="7675840"/>
            <a:chExt cx="1460500" cy="1461135"/>
          </a:xfrm>
        </p:grpSpPr>
        <p:sp>
          <p:nvSpPr>
            <p:cNvPr id="9" name="object 9"/>
            <p:cNvSpPr/>
            <p:nvPr/>
          </p:nvSpPr>
          <p:spPr>
            <a:xfrm>
              <a:off x="1435926" y="7675840"/>
              <a:ext cx="1460500" cy="1461135"/>
            </a:xfrm>
            <a:custGeom>
              <a:avLst/>
              <a:gdLst/>
              <a:ahLst/>
              <a:cxnLst/>
              <a:rect l="l" t="t" r="r" b="b"/>
              <a:pathLst>
                <a:path w="1460500" h="1461134">
                  <a:moveTo>
                    <a:pt x="730250" y="0"/>
                  </a:moveTo>
                  <a:lnTo>
                    <a:pt x="682236" y="1553"/>
                  </a:lnTo>
                  <a:lnTo>
                    <a:pt x="635051" y="6151"/>
                  </a:lnTo>
                  <a:lnTo>
                    <a:pt x="588793" y="13696"/>
                  </a:lnTo>
                  <a:lnTo>
                    <a:pt x="543555" y="24092"/>
                  </a:lnTo>
                  <a:lnTo>
                    <a:pt x="499436" y="37243"/>
                  </a:lnTo>
                  <a:lnTo>
                    <a:pt x="456531" y="53053"/>
                  </a:lnTo>
                  <a:lnTo>
                    <a:pt x="414936" y="71425"/>
                  </a:lnTo>
                  <a:lnTo>
                    <a:pt x="374747" y="92263"/>
                  </a:lnTo>
                  <a:lnTo>
                    <a:pt x="336062" y="115471"/>
                  </a:lnTo>
                  <a:lnTo>
                    <a:pt x="298975" y="140952"/>
                  </a:lnTo>
                  <a:lnTo>
                    <a:pt x="263584" y="168611"/>
                  </a:lnTo>
                  <a:lnTo>
                    <a:pt x="229985" y="198351"/>
                  </a:lnTo>
                  <a:lnTo>
                    <a:pt x="198273" y="230075"/>
                  </a:lnTo>
                  <a:lnTo>
                    <a:pt x="168545" y="263688"/>
                  </a:lnTo>
                  <a:lnTo>
                    <a:pt x="140897" y="299093"/>
                  </a:lnTo>
                  <a:lnTo>
                    <a:pt x="115425" y="336195"/>
                  </a:lnTo>
                  <a:lnTo>
                    <a:pt x="92227" y="374896"/>
                  </a:lnTo>
                  <a:lnTo>
                    <a:pt x="71397" y="415100"/>
                  </a:lnTo>
                  <a:lnTo>
                    <a:pt x="53032" y="456712"/>
                  </a:lnTo>
                  <a:lnTo>
                    <a:pt x="37229" y="499634"/>
                  </a:lnTo>
                  <a:lnTo>
                    <a:pt x="24083" y="543771"/>
                  </a:lnTo>
                  <a:lnTo>
                    <a:pt x="13691" y="589027"/>
                  </a:lnTo>
                  <a:lnTo>
                    <a:pt x="6149" y="635305"/>
                  </a:lnTo>
                  <a:lnTo>
                    <a:pt x="1553" y="682508"/>
                  </a:lnTo>
                  <a:lnTo>
                    <a:pt x="0" y="730542"/>
                  </a:lnTo>
                  <a:lnTo>
                    <a:pt x="1553" y="778575"/>
                  </a:lnTo>
                  <a:lnTo>
                    <a:pt x="6149" y="825778"/>
                  </a:lnTo>
                  <a:lnTo>
                    <a:pt x="13691" y="872056"/>
                  </a:lnTo>
                  <a:lnTo>
                    <a:pt x="24083" y="917312"/>
                  </a:lnTo>
                  <a:lnTo>
                    <a:pt x="37229" y="961449"/>
                  </a:lnTo>
                  <a:lnTo>
                    <a:pt x="53032" y="1004372"/>
                  </a:lnTo>
                  <a:lnTo>
                    <a:pt x="71397" y="1045983"/>
                  </a:lnTo>
                  <a:lnTo>
                    <a:pt x="92227" y="1086188"/>
                  </a:lnTo>
                  <a:lnTo>
                    <a:pt x="115425" y="1124889"/>
                  </a:lnTo>
                  <a:lnTo>
                    <a:pt x="140897" y="1161990"/>
                  </a:lnTo>
                  <a:lnTo>
                    <a:pt x="168545" y="1197395"/>
                  </a:lnTo>
                  <a:lnTo>
                    <a:pt x="198273" y="1231008"/>
                  </a:lnTo>
                  <a:lnTo>
                    <a:pt x="229985" y="1262733"/>
                  </a:lnTo>
                  <a:lnTo>
                    <a:pt x="263584" y="1292472"/>
                  </a:lnTo>
                  <a:lnTo>
                    <a:pt x="298975" y="1320131"/>
                  </a:lnTo>
                  <a:lnTo>
                    <a:pt x="336062" y="1345613"/>
                  </a:lnTo>
                  <a:lnTo>
                    <a:pt x="374747" y="1368820"/>
                  </a:lnTo>
                  <a:lnTo>
                    <a:pt x="414936" y="1389659"/>
                  </a:lnTo>
                  <a:lnTo>
                    <a:pt x="456531" y="1408030"/>
                  </a:lnTo>
                  <a:lnTo>
                    <a:pt x="499436" y="1423840"/>
                  </a:lnTo>
                  <a:lnTo>
                    <a:pt x="543555" y="1436991"/>
                  </a:lnTo>
                  <a:lnTo>
                    <a:pt x="588793" y="1447387"/>
                  </a:lnTo>
                  <a:lnTo>
                    <a:pt x="635051" y="1454932"/>
                  </a:lnTo>
                  <a:lnTo>
                    <a:pt x="682236" y="1459530"/>
                  </a:lnTo>
                  <a:lnTo>
                    <a:pt x="730250" y="1461084"/>
                  </a:lnTo>
                  <a:lnTo>
                    <a:pt x="778265" y="1459530"/>
                  </a:lnTo>
                  <a:lnTo>
                    <a:pt x="825450" y="1454932"/>
                  </a:lnTo>
                  <a:lnTo>
                    <a:pt x="871710" y="1447387"/>
                  </a:lnTo>
                  <a:lnTo>
                    <a:pt x="916948" y="1436991"/>
                  </a:lnTo>
                  <a:lnTo>
                    <a:pt x="961068" y="1423840"/>
                  </a:lnTo>
                  <a:lnTo>
                    <a:pt x="1003974" y="1408030"/>
                  </a:lnTo>
                  <a:lnTo>
                    <a:pt x="1045569" y="1389659"/>
                  </a:lnTo>
                  <a:lnTo>
                    <a:pt x="1085757" y="1368820"/>
                  </a:lnTo>
                  <a:lnTo>
                    <a:pt x="1124443" y="1345613"/>
                  </a:lnTo>
                  <a:lnTo>
                    <a:pt x="1161529" y="1320131"/>
                  </a:lnTo>
                  <a:lnTo>
                    <a:pt x="1196920" y="1292472"/>
                  </a:lnTo>
                  <a:lnTo>
                    <a:pt x="1230519" y="1262733"/>
                  </a:lnTo>
                  <a:lnTo>
                    <a:pt x="1262231" y="1231008"/>
                  </a:lnTo>
                  <a:lnTo>
                    <a:pt x="1291959" y="1197395"/>
                  </a:lnTo>
                  <a:lnTo>
                    <a:pt x="1319606" y="1161990"/>
                  </a:lnTo>
                  <a:lnTo>
                    <a:pt x="1345077" y="1124889"/>
                  </a:lnTo>
                  <a:lnTo>
                    <a:pt x="1368275" y="1086188"/>
                  </a:lnTo>
                  <a:lnTo>
                    <a:pt x="1389104" y="1045983"/>
                  </a:lnTo>
                  <a:lnTo>
                    <a:pt x="1407469" y="1004372"/>
                  </a:lnTo>
                  <a:lnTo>
                    <a:pt x="1423272" y="961449"/>
                  </a:lnTo>
                  <a:lnTo>
                    <a:pt x="1436417" y="917312"/>
                  </a:lnTo>
                  <a:lnTo>
                    <a:pt x="1446809" y="872056"/>
                  </a:lnTo>
                  <a:lnTo>
                    <a:pt x="1454351" y="825778"/>
                  </a:lnTo>
                  <a:lnTo>
                    <a:pt x="1458946" y="778575"/>
                  </a:lnTo>
                  <a:lnTo>
                    <a:pt x="1460500" y="730542"/>
                  </a:lnTo>
                  <a:lnTo>
                    <a:pt x="1458946" y="682508"/>
                  </a:lnTo>
                  <a:lnTo>
                    <a:pt x="1454351" y="635305"/>
                  </a:lnTo>
                  <a:lnTo>
                    <a:pt x="1446809" y="589027"/>
                  </a:lnTo>
                  <a:lnTo>
                    <a:pt x="1436417" y="543771"/>
                  </a:lnTo>
                  <a:lnTo>
                    <a:pt x="1423272" y="499634"/>
                  </a:lnTo>
                  <a:lnTo>
                    <a:pt x="1407469" y="456712"/>
                  </a:lnTo>
                  <a:lnTo>
                    <a:pt x="1389104" y="415100"/>
                  </a:lnTo>
                  <a:lnTo>
                    <a:pt x="1368275" y="374896"/>
                  </a:lnTo>
                  <a:lnTo>
                    <a:pt x="1345077" y="336195"/>
                  </a:lnTo>
                  <a:lnTo>
                    <a:pt x="1319606" y="299093"/>
                  </a:lnTo>
                  <a:lnTo>
                    <a:pt x="1291959" y="263688"/>
                  </a:lnTo>
                  <a:lnTo>
                    <a:pt x="1262231" y="230075"/>
                  </a:lnTo>
                  <a:lnTo>
                    <a:pt x="1230519" y="198351"/>
                  </a:lnTo>
                  <a:lnTo>
                    <a:pt x="1196920" y="168611"/>
                  </a:lnTo>
                  <a:lnTo>
                    <a:pt x="1161529" y="140952"/>
                  </a:lnTo>
                  <a:lnTo>
                    <a:pt x="1124443" y="115471"/>
                  </a:lnTo>
                  <a:lnTo>
                    <a:pt x="1085757" y="92263"/>
                  </a:lnTo>
                  <a:lnTo>
                    <a:pt x="1045569" y="71425"/>
                  </a:lnTo>
                  <a:lnTo>
                    <a:pt x="1003974" y="53053"/>
                  </a:lnTo>
                  <a:lnTo>
                    <a:pt x="961068" y="37243"/>
                  </a:lnTo>
                  <a:lnTo>
                    <a:pt x="916948" y="24092"/>
                  </a:lnTo>
                  <a:lnTo>
                    <a:pt x="871710" y="13696"/>
                  </a:lnTo>
                  <a:lnTo>
                    <a:pt x="825450" y="6151"/>
                  </a:lnTo>
                  <a:lnTo>
                    <a:pt x="778265" y="1553"/>
                  </a:lnTo>
                  <a:lnTo>
                    <a:pt x="730250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21833" y="8063202"/>
              <a:ext cx="706755" cy="682625"/>
            </a:xfrm>
            <a:custGeom>
              <a:avLst/>
              <a:gdLst/>
              <a:ahLst/>
              <a:cxnLst/>
              <a:rect l="l" t="t" r="r" b="b"/>
              <a:pathLst>
                <a:path w="706755" h="682625">
                  <a:moveTo>
                    <a:pt x="702551" y="0"/>
                  </a:moveTo>
                  <a:lnTo>
                    <a:pt x="660222" y="4673"/>
                  </a:lnTo>
                  <a:lnTo>
                    <a:pt x="611263" y="13843"/>
                  </a:lnTo>
                  <a:lnTo>
                    <a:pt x="569861" y="26238"/>
                  </a:lnTo>
                  <a:lnTo>
                    <a:pt x="527900" y="49834"/>
                  </a:lnTo>
                  <a:lnTo>
                    <a:pt x="476389" y="102489"/>
                  </a:lnTo>
                  <a:lnTo>
                    <a:pt x="414769" y="175653"/>
                  </a:lnTo>
                  <a:lnTo>
                    <a:pt x="369176" y="234111"/>
                  </a:lnTo>
                  <a:lnTo>
                    <a:pt x="333298" y="282282"/>
                  </a:lnTo>
                  <a:lnTo>
                    <a:pt x="306578" y="319443"/>
                  </a:lnTo>
                  <a:lnTo>
                    <a:pt x="279996" y="357492"/>
                  </a:lnTo>
                  <a:lnTo>
                    <a:pt x="237020" y="421081"/>
                  </a:lnTo>
                  <a:lnTo>
                    <a:pt x="209448" y="460489"/>
                  </a:lnTo>
                  <a:lnTo>
                    <a:pt x="180606" y="496544"/>
                  </a:lnTo>
                  <a:lnTo>
                    <a:pt x="173304" y="501510"/>
                  </a:lnTo>
                  <a:lnTo>
                    <a:pt x="170230" y="500786"/>
                  </a:lnTo>
                  <a:lnTo>
                    <a:pt x="133705" y="430377"/>
                  </a:lnTo>
                  <a:lnTo>
                    <a:pt x="128041" y="418388"/>
                  </a:lnTo>
                  <a:lnTo>
                    <a:pt x="106591" y="393623"/>
                  </a:lnTo>
                  <a:lnTo>
                    <a:pt x="97205" y="394030"/>
                  </a:lnTo>
                  <a:lnTo>
                    <a:pt x="44221" y="410171"/>
                  </a:lnTo>
                  <a:lnTo>
                    <a:pt x="6807" y="435711"/>
                  </a:lnTo>
                  <a:lnTo>
                    <a:pt x="0" y="464477"/>
                  </a:lnTo>
                  <a:lnTo>
                    <a:pt x="3365" y="487946"/>
                  </a:lnTo>
                  <a:lnTo>
                    <a:pt x="15824" y="537095"/>
                  </a:lnTo>
                  <a:lnTo>
                    <a:pt x="30187" y="581050"/>
                  </a:lnTo>
                  <a:lnTo>
                    <a:pt x="49415" y="627862"/>
                  </a:lnTo>
                  <a:lnTo>
                    <a:pt x="69888" y="665276"/>
                  </a:lnTo>
                  <a:lnTo>
                    <a:pt x="113753" y="682472"/>
                  </a:lnTo>
                  <a:lnTo>
                    <a:pt x="128625" y="682599"/>
                  </a:lnTo>
                  <a:lnTo>
                    <a:pt x="144462" y="681367"/>
                  </a:lnTo>
                  <a:lnTo>
                    <a:pt x="184823" y="668274"/>
                  </a:lnTo>
                  <a:lnTo>
                    <a:pt x="218871" y="634873"/>
                  </a:lnTo>
                  <a:lnTo>
                    <a:pt x="234302" y="608139"/>
                  </a:lnTo>
                  <a:lnTo>
                    <a:pt x="265963" y="558241"/>
                  </a:lnTo>
                  <a:lnTo>
                    <a:pt x="307657" y="496328"/>
                  </a:lnTo>
                  <a:lnTo>
                    <a:pt x="352501" y="433527"/>
                  </a:lnTo>
                  <a:lnTo>
                    <a:pt x="400507" y="369760"/>
                  </a:lnTo>
                  <a:lnTo>
                    <a:pt x="451637" y="305028"/>
                  </a:lnTo>
                  <a:lnTo>
                    <a:pt x="536956" y="202958"/>
                  </a:lnTo>
                  <a:lnTo>
                    <a:pt x="594093" y="138201"/>
                  </a:lnTo>
                  <a:lnTo>
                    <a:pt x="653529" y="73571"/>
                  </a:lnTo>
                  <a:lnTo>
                    <a:pt x="706310" y="18300"/>
                  </a:lnTo>
                  <a:lnTo>
                    <a:pt x="702551" y="0"/>
                  </a:lnTo>
                  <a:close/>
                </a:path>
              </a:pathLst>
            </a:custGeom>
            <a:solidFill>
              <a:srgbClr val="6FBE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88813"/>
            <a:ext cx="13004800" cy="1544955"/>
            <a:chOff x="0" y="88813"/>
            <a:chExt cx="13004800" cy="154495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24978"/>
              <a:ext cx="13004292" cy="3086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10" y="88813"/>
              <a:ext cx="228777" cy="2287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3625" y="1903266"/>
            <a:ext cx="11113135" cy="7540625"/>
            <a:chOff x="813625" y="1903266"/>
            <a:chExt cx="11113135" cy="7540625"/>
          </a:xfrm>
        </p:grpSpPr>
        <p:sp>
          <p:nvSpPr>
            <p:cNvPr id="3" name="object 3"/>
            <p:cNvSpPr/>
            <p:nvPr/>
          </p:nvSpPr>
          <p:spPr>
            <a:xfrm>
              <a:off x="813625" y="1903266"/>
              <a:ext cx="11113135" cy="7540625"/>
            </a:xfrm>
            <a:custGeom>
              <a:avLst/>
              <a:gdLst/>
              <a:ahLst/>
              <a:cxnLst/>
              <a:rect l="l" t="t" r="r" b="b"/>
              <a:pathLst>
                <a:path w="11113135" h="7540625">
                  <a:moveTo>
                    <a:pt x="10934319" y="0"/>
                  </a:moveTo>
                  <a:lnTo>
                    <a:pt x="178181" y="0"/>
                  </a:lnTo>
                  <a:lnTo>
                    <a:pt x="130815" y="6364"/>
                  </a:lnTo>
                  <a:lnTo>
                    <a:pt x="88252" y="24325"/>
                  </a:lnTo>
                  <a:lnTo>
                    <a:pt x="52190" y="52185"/>
                  </a:lnTo>
                  <a:lnTo>
                    <a:pt x="24328" y="88247"/>
                  </a:lnTo>
                  <a:lnTo>
                    <a:pt x="6365" y="130811"/>
                  </a:lnTo>
                  <a:lnTo>
                    <a:pt x="0" y="178180"/>
                  </a:lnTo>
                  <a:lnTo>
                    <a:pt x="0" y="7362189"/>
                  </a:lnTo>
                  <a:lnTo>
                    <a:pt x="6365" y="7409559"/>
                  </a:lnTo>
                  <a:lnTo>
                    <a:pt x="24328" y="7452123"/>
                  </a:lnTo>
                  <a:lnTo>
                    <a:pt x="52190" y="7488185"/>
                  </a:lnTo>
                  <a:lnTo>
                    <a:pt x="88252" y="7516045"/>
                  </a:lnTo>
                  <a:lnTo>
                    <a:pt x="130815" y="7534006"/>
                  </a:lnTo>
                  <a:lnTo>
                    <a:pt x="178181" y="7540371"/>
                  </a:lnTo>
                  <a:lnTo>
                    <a:pt x="10934319" y="7540371"/>
                  </a:lnTo>
                  <a:lnTo>
                    <a:pt x="10981689" y="7534006"/>
                  </a:lnTo>
                  <a:lnTo>
                    <a:pt x="11024256" y="7516045"/>
                  </a:lnTo>
                  <a:lnTo>
                    <a:pt x="11060320" y="7488185"/>
                  </a:lnTo>
                  <a:lnTo>
                    <a:pt x="11088183" y="7452123"/>
                  </a:lnTo>
                  <a:lnTo>
                    <a:pt x="11106147" y="7409559"/>
                  </a:lnTo>
                  <a:lnTo>
                    <a:pt x="11112512" y="7362189"/>
                  </a:lnTo>
                  <a:lnTo>
                    <a:pt x="11112512" y="178180"/>
                  </a:lnTo>
                  <a:lnTo>
                    <a:pt x="11106147" y="130811"/>
                  </a:lnTo>
                  <a:lnTo>
                    <a:pt x="11088183" y="88247"/>
                  </a:lnTo>
                  <a:lnTo>
                    <a:pt x="11060320" y="52185"/>
                  </a:lnTo>
                  <a:lnTo>
                    <a:pt x="11024256" y="24325"/>
                  </a:lnTo>
                  <a:lnTo>
                    <a:pt x="10981689" y="6364"/>
                  </a:lnTo>
                  <a:lnTo>
                    <a:pt x="10934319" y="0"/>
                  </a:lnTo>
                  <a:close/>
                </a:path>
              </a:pathLst>
            </a:custGeom>
            <a:solidFill>
              <a:srgbClr val="5D7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0629" y="2209115"/>
              <a:ext cx="10858500" cy="1904364"/>
            </a:xfrm>
            <a:custGeom>
              <a:avLst/>
              <a:gdLst/>
              <a:ahLst/>
              <a:cxnLst/>
              <a:rect l="l" t="t" r="r" b="b"/>
              <a:pathLst>
                <a:path w="10858500" h="1904364">
                  <a:moveTo>
                    <a:pt x="10680458" y="0"/>
                  </a:moveTo>
                  <a:lnTo>
                    <a:pt x="178041" y="0"/>
                  </a:lnTo>
                  <a:lnTo>
                    <a:pt x="130712" y="6359"/>
                  </a:lnTo>
                  <a:lnTo>
                    <a:pt x="88183" y="24306"/>
                  </a:lnTo>
                  <a:lnTo>
                    <a:pt x="52149" y="52144"/>
                  </a:lnTo>
                  <a:lnTo>
                    <a:pt x="24309" y="88177"/>
                  </a:lnTo>
                  <a:lnTo>
                    <a:pt x="6360" y="130708"/>
                  </a:lnTo>
                  <a:lnTo>
                    <a:pt x="0" y="178041"/>
                  </a:lnTo>
                  <a:lnTo>
                    <a:pt x="0" y="1725714"/>
                  </a:lnTo>
                  <a:lnTo>
                    <a:pt x="6360" y="1773047"/>
                  </a:lnTo>
                  <a:lnTo>
                    <a:pt x="24309" y="1815581"/>
                  </a:lnTo>
                  <a:lnTo>
                    <a:pt x="52149" y="1851617"/>
                  </a:lnTo>
                  <a:lnTo>
                    <a:pt x="88183" y="1879458"/>
                  </a:lnTo>
                  <a:lnTo>
                    <a:pt x="130712" y="1897407"/>
                  </a:lnTo>
                  <a:lnTo>
                    <a:pt x="178041" y="1903768"/>
                  </a:lnTo>
                  <a:lnTo>
                    <a:pt x="10680458" y="1903768"/>
                  </a:lnTo>
                  <a:lnTo>
                    <a:pt x="10727787" y="1897407"/>
                  </a:lnTo>
                  <a:lnTo>
                    <a:pt x="10770316" y="1879458"/>
                  </a:lnTo>
                  <a:lnTo>
                    <a:pt x="10806350" y="1851617"/>
                  </a:lnTo>
                  <a:lnTo>
                    <a:pt x="10834190" y="1815581"/>
                  </a:lnTo>
                  <a:lnTo>
                    <a:pt x="10852139" y="1773047"/>
                  </a:lnTo>
                  <a:lnTo>
                    <a:pt x="10858500" y="1725714"/>
                  </a:lnTo>
                  <a:lnTo>
                    <a:pt x="10858500" y="178041"/>
                  </a:lnTo>
                  <a:lnTo>
                    <a:pt x="10852139" y="130708"/>
                  </a:lnTo>
                  <a:lnTo>
                    <a:pt x="10834190" y="88177"/>
                  </a:lnTo>
                  <a:lnTo>
                    <a:pt x="10806350" y="52144"/>
                  </a:lnTo>
                  <a:lnTo>
                    <a:pt x="10770316" y="24306"/>
                  </a:lnTo>
                  <a:lnTo>
                    <a:pt x="10727787" y="6359"/>
                  </a:lnTo>
                  <a:lnTo>
                    <a:pt x="10680458" y="0"/>
                  </a:lnTo>
                  <a:close/>
                </a:path>
              </a:pathLst>
            </a:custGeom>
            <a:solidFill>
              <a:srgbClr val="363E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33172" y="80772"/>
            <a:ext cx="5614670" cy="1507490"/>
            <a:chOff x="233172" y="80772"/>
            <a:chExt cx="5614670" cy="15074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172" y="80772"/>
              <a:ext cx="4928615" cy="15072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71772" y="80772"/>
              <a:ext cx="1575815" cy="1507235"/>
            </a:xfrm>
            <a:prstGeom prst="rect">
              <a:avLst/>
            </a:prstGeom>
          </p:spPr>
        </p:pic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643205" y="267595"/>
            <a:ext cx="47498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5400" spc="-20" dirty="0"/>
              <a:t>Have</a:t>
            </a:r>
            <a:r>
              <a:rPr sz="5400" dirty="0"/>
              <a:t>	a</a:t>
            </a:r>
            <a:r>
              <a:rPr sz="5400" spc="-15" dirty="0"/>
              <a:t> </a:t>
            </a:r>
            <a:r>
              <a:rPr sz="5400" spc="-10" dirty="0"/>
              <a:t>think…</a:t>
            </a:r>
            <a:endParaRPr sz="5400"/>
          </a:p>
        </p:txBody>
      </p:sp>
      <p:sp>
        <p:nvSpPr>
          <p:cNvPr id="9" name="object 9"/>
          <p:cNvSpPr txBox="1"/>
          <p:nvPr/>
        </p:nvSpPr>
        <p:spPr>
          <a:xfrm>
            <a:off x="1647323" y="2209115"/>
            <a:ext cx="9274677" cy="65559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95"/>
              </a:spcBef>
            </a:pPr>
            <a:r>
              <a:rPr lang="en-GB" sz="4000" b="1" dirty="0">
                <a:solidFill>
                  <a:srgbClr val="FFFFFF"/>
                </a:solidFill>
                <a:latin typeface="Arial"/>
                <a:cs typeface="Arial"/>
              </a:rPr>
              <a:t>What % of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people targeted by scams didn’t </a:t>
            </a:r>
            <a:r>
              <a:rPr lang="en-GB" sz="4000" b="1" dirty="0">
                <a:solidFill>
                  <a:srgbClr val="FFFFFF"/>
                </a:solidFill>
                <a:latin typeface="Arial"/>
                <a:cs typeface="Arial"/>
              </a:rPr>
              <a:t>feel able to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 tell a friend or family member?</a:t>
            </a:r>
            <a:endParaRPr sz="4000" dirty="0">
              <a:latin typeface="Arial"/>
              <a:cs typeface="Arial"/>
            </a:endParaRPr>
          </a:p>
          <a:p>
            <a:pPr marL="1405255">
              <a:lnSpc>
                <a:spcPct val="100000"/>
              </a:lnSpc>
              <a:spcBef>
                <a:spcPts val="3304"/>
              </a:spcBef>
            </a:pPr>
            <a:r>
              <a:rPr sz="5000" b="1" spc="-25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5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39"/>
              </a:spcBef>
            </a:pPr>
            <a:endParaRPr sz="5000" dirty="0">
              <a:latin typeface="Arial"/>
              <a:cs typeface="Arial"/>
            </a:endParaRPr>
          </a:p>
          <a:p>
            <a:pPr marL="1392555">
              <a:lnSpc>
                <a:spcPct val="100000"/>
              </a:lnSpc>
            </a:pPr>
            <a:r>
              <a:rPr sz="5000" b="1" spc="-25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endParaRPr sz="5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75"/>
              </a:spcBef>
            </a:pPr>
            <a:endParaRPr sz="5000" dirty="0">
              <a:latin typeface="Arial"/>
              <a:cs typeface="Arial"/>
            </a:endParaRPr>
          </a:p>
          <a:p>
            <a:pPr marL="1507490">
              <a:lnSpc>
                <a:spcPct val="100000"/>
              </a:lnSpc>
              <a:spcBef>
                <a:spcPts val="5"/>
              </a:spcBef>
            </a:pPr>
            <a:r>
              <a:rPr sz="5000" b="1" spc="-25" dirty="0">
                <a:solidFill>
                  <a:srgbClr val="FFFFFF"/>
                </a:solidFill>
                <a:latin typeface="Arial"/>
                <a:cs typeface="Arial"/>
              </a:rPr>
              <a:t>66%</a:t>
            </a:r>
            <a:endParaRPr sz="50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35926" y="7675840"/>
            <a:ext cx="1460500" cy="1461135"/>
            <a:chOff x="1435926" y="7675840"/>
            <a:chExt cx="1460500" cy="1461135"/>
          </a:xfrm>
        </p:grpSpPr>
        <p:sp>
          <p:nvSpPr>
            <p:cNvPr id="11" name="object 11"/>
            <p:cNvSpPr/>
            <p:nvPr/>
          </p:nvSpPr>
          <p:spPr>
            <a:xfrm>
              <a:off x="1435926" y="7675840"/>
              <a:ext cx="1460500" cy="1461135"/>
            </a:xfrm>
            <a:custGeom>
              <a:avLst/>
              <a:gdLst/>
              <a:ahLst/>
              <a:cxnLst/>
              <a:rect l="l" t="t" r="r" b="b"/>
              <a:pathLst>
                <a:path w="1460500" h="1461134">
                  <a:moveTo>
                    <a:pt x="730250" y="0"/>
                  </a:moveTo>
                  <a:lnTo>
                    <a:pt x="682236" y="1553"/>
                  </a:lnTo>
                  <a:lnTo>
                    <a:pt x="635051" y="6151"/>
                  </a:lnTo>
                  <a:lnTo>
                    <a:pt x="588793" y="13696"/>
                  </a:lnTo>
                  <a:lnTo>
                    <a:pt x="543555" y="24092"/>
                  </a:lnTo>
                  <a:lnTo>
                    <a:pt x="499436" y="37243"/>
                  </a:lnTo>
                  <a:lnTo>
                    <a:pt x="456531" y="53053"/>
                  </a:lnTo>
                  <a:lnTo>
                    <a:pt x="414936" y="71425"/>
                  </a:lnTo>
                  <a:lnTo>
                    <a:pt x="374747" y="92263"/>
                  </a:lnTo>
                  <a:lnTo>
                    <a:pt x="336062" y="115471"/>
                  </a:lnTo>
                  <a:lnTo>
                    <a:pt x="298975" y="140952"/>
                  </a:lnTo>
                  <a:lnTo>
                    <a:pt x="263584" y="168611"/>
                  </a:lnTo>
                  <a:lnTo>
                    <a:pt x="229985" y="198351"/>
                  </a:lnTo>
                  <a:lnTo>
                    <a:pt x="198273" y="230075"/>
                  </a:lnTo>
                  <a:lnTo>
                    <a:pt x="168545" y="263688"/>
                  </a:lnTo>
                  <a:lnTo>
                    <a:pt x="140897" y="299093"/>
                  </a:lnTo>
                  <a:lnTo>
                    <a:pt x="115425" y="336195"/>
                  </a:lnTo>
                  <a:lnTo>
                    <a:pt x="92227" y="374896"/>
                  </a:lnTo>
                  <a:lnTo>
                    <a:pt x="71397" y="415100"/>
                  </a:lnTo>
                  <a:lnTo>
                    <a:pt x="53032" y="456712"/>
                  </a:lnTo>
                  <a:lnTo>
                    <a:pt x="37229" y="499634"/>
                  </a:lnTo>
                  <a:lnTo>
                    <a:pt x="24083" y="543771"/>
                  </a:lnTo>
                  <a:lnTo>
                    <a:pt x="13691" y="589027"/>
                  </a:lnTo>
                  <a:lnTo>
                    <a:pt x="6149" y="635305"/>
                  </a:lnTo>
                  <a:lnTo>
                    <a:pt x="1553" y="682508"/>
                  </a:lnTo>
                  <a:lnTo>
                    <a:pt x="0" y="730542"/>
                  </a:lnTo>
                  <a:lnTo>
                    <a:pt x="1553" y="778575"/>
                  </a:lnTo>
                  <a:lnTo>
                    <a:pt x="6149" y="825778"/>
                  </a:lnTo>
                  <a:lnTo>
                    <a:pt x="13691" y="872056"/>
                  </a:lnTo>
                  <a:lnTo>
                    <a:pt x="24083" y="917312"/>
                  </a:lnTo>
                  <a:lnTo>
                    <a:pt x="37229" y="961449"/>
                  </a:lnTo>
                  <a:lnTo>
                    <a:pt x="53032" y="1004372"/>
                  </a:lnTo>
                  <a:lnTo>
                    <a:pt x="71397" y="1045983"/>
                  </a:lnTo>
                  <a:lnTo>
                    <a:pt x="92227" y="1086188"/>
                  </a:lnTo>
                  <a:lnTo>
                    <a:pt x="115425" y="1124889"/>
                  </a:lnTo>
                  <a:lnTo>
                    <a:pt x="140897" y="1161990"/>
                  </a:lnTo>
                  <a:lnTo>
                    <a:pt x="168545" y="1197395"/>
                  </a:lnTo>
                  <a:lnTo>
                    <a:pt x="198273" y="1231008"/>
                  </a:lnTo>
                  <a:lnTo>
                    <a:pt x="229985" y="1262733"/>
                  </a:lnTo>
                  <a:lnTo>
                    <a:pt x="263584" y="1292472"/>
                  </a:lnTo>
                  <a:lnTo>
                    <a:pt x="298975" y="1320131"/>
                  </a:lnTo>
                  <a:lnTo>
                    <a:pt x="336062" y="1345613"/>
                  </a:lnTo>
                  <a:lnTo>
                    <a:pt x="374747" y="1368820"/>
                  </a:lnTo>
                  <a:lnTo>
                    <a:pt x="414936" y="1389659"/>
                  </a:lnTo>
                  <a:lnTo>
                    <a:pt x="456531" y="1408030"/>
                  </a:lnTo>
                  <a:lnTo>
                    <a:pt x="499436" y="1423840"/>
                  </a:lnTo>
                  <a:lnTo>
                    <a:pt x="543555" y="1436991"/>
                  </a:lnTo>
                  <a:lnTo>
                    <a:pt x="588793" y="1447387"/>
                  </a:lnTo>
                  <a:lnTo>
                    <a:pt x="635051" y="1454932"/>
                  </a:lnTo>
                  <a:lnTo>
                    <a:pt x="682236" y="1459530"/>
                  </a:lnTo>
                  <a:lnTo>
                    <a:pt x="730250" y="1461084"/>
                  </a:lnTo>
                  <a:lnTo>
                    <a:pt x="778265" y="1459530"/>
                  </a:lnTo>
                  <a:lnTo>
                    <a:pt x="825450" y="1454932"/>
                  </a:lnTo>
                  <a:lnTo>
                    <a:pt x="871710" y="1447387"/>
                  </a:lnTo>
                  <a:lnTo>
                    <a:pt x="916948" y="1436991"/>
                  </a:lnTo>
                  <a:lnTo>
                    <a:pt x="961068" y="1423840"/>
                  </a:lnTo>
                  <a:lnTo>
                    <a:pt x="1003974" y="1408030"/>
                  </a:lnTo>
                  <a:lnTo>
                    <a:pt x="1045569" y="1389659"/>
                  </a:lnTo>
                  <a:lnTo>
                    <a:pt x="1085757" y="1368820"/>
                  </a:lnTo>
                  <a:lnTo>
                    <a:pt x="1124443" y="1345613"/>
                  </a:lnTo>
                  <a:lnTo>
                    <a:pt x="1161529" y="1320131"/>
                  </a:lnTo>
                  <a:lnTo>
                    <a:pt x="1196920" y="1292472"/>
                  </a:lnTo>
                  <a:lnTo>
                    <a:pt x="1230519" y="1262733"/>
                  </a:lnTo>
                  <a:lnTo>
                    <a:pt x="1262231" y="1231008"/>
                  </a:lnTo>
                  <a:lnTo>
                    <a:pt x="1291959" y="1197395"/>
                  </a:lnTo>
                  <a:lnTo>
                    <a:pt x="1319606" y="1161990"/>
                  </a:lnTo>
                  <a:lnTo>
                    <a:pt x="1345077" y="1124889"/>
                  </a:lnTo>
                  <a:lnTo>
                    <a:pt x="1368275" y="1086188"/>
                  </a:lnTo>
                  <a:lnTo>
                    <a:pt x="1389104" y="1045983"/>
                  </a:lnTo>
                  <a:lnTo>
                    <a:pt x="1407469" y="1004372"/>
                  </a:lnTo>
                  <a:lnTo>
                    <a:pt x="1423272" y="961449"/>
                  </a:lnTo>
                  <a:lnTo>
                    <a:pt x="1436417" y="917312"/>
                  </a:lnTo>
                  <a:lnTo>
                    <a:pt x="1446809" y="872056"/>
                  </a:lnTo>
                  <a:lnTo>
                    <a:pt x="1454351" y="825778"/>
                  </a:lnTo>
                  <a:lnTo>
                    <a:pt x="1458946" y="778575"/>
                  </a:lnTo>
                  <a:lnTo>
                    <a:pt x="1460500" y="730542"/>
                  </a:lnTo>
                  <a:lnTo>
                    <a:pt x="1458946" y="682508"/>
                  </a:lnTo>
                  <a:lnTo>
                    <a:pt x="1454351" y="635305"/>
                  </a:lnTo>
                  <a:lnTo>
                    <a:pt x="1446809" y="589027"/>
                  </a:lnTo>
                  <a:lnTo>
                    <a:pt x="1436417" y="543771"/>
                  </a:lnTo>
                  <a:lnTo>
                    <a:pt x="1423272" y="499634"/>
                  </a:lnTo>
                  <a:lnTo>
                    <a:pt x="1407469" y="456712"/>
                  </a:lnTo>
                  <a:lnTo>
                    <a:pt x="1389104" y="415100"/>
                  </a:lnTo>
                  <a:lnTo>
                    <a:pt x="1368275" y="374896"/>
                  </a:lnTo>
                  <a:lnTo>
                    <a:pt x="1345077" y="336195"/>
                  </a:lnTo>
                  <a:lnTo>
                    <a:pt x="1319606" y="299093"/>
                  </a:lnTo>
                  <a:lnTo>
                    <a:pt x="1291959" y="263688"/>
                  </a:lnTo>
                  <a:lnTo>
                    <a:pt x="1262231" y="230075"/>
                  </a:lnTo>
                  <a:lnTo>
                    <a:pt x="1230519" y="198351"/>
                  </a:lnTo>
                  <a:lnTo>
                    <a:pt x="1196920" y="168611"/>
                  </a:lnTo>
                  <a:lnTo>
                    <a:pt x="1161529" y="140952"/>
                  </a:lnTo>
                  <a:lnTo>
                    <a:pt x="1124443" y="115471"/>
                  </a:lnTo>
                  <a:lnTo>
                    <a:pt x="1085757" y="92263"/>
                  </a:lnTo>
                  <a:lnTo>
                    <a:pt x="1045569" y="71425"/>
                  </a:lnTo>
                  <a:lnTo>
                    <a:pt x="1003974" y="53053"/>
                  </a:lnTo>
                  <a:lnTo>
                    <a:pt x="961068" y="37243"/>
                  </a:lnTo>
                  <a:lnTo>
                    <a:pt x="916948" y="24092"/>
                  </a:lnTo>
                  <a:lnTo>
                    <a:pt x="871710" y="13696"/>
                  </a:lnTo>
                  <a:lnTo>
                    <a:pt x="825450" y="6151"/>
                  </a:lnTo>
                  <a:lnTo>
                    <a:pt x="778265" y="1553"/>
                  </a:lnTo>
                  <a:lnTo>
                    <a:pt x="730250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21833" y="8063202"/>
              <a:ext cx="706755" cy="682625"/>
            </a:xfrm>
            <a:custGeom>
              <a:avLst/>
              <a:gdLst/>
              <a:ahLst/>
              <a:cxnLst/>
              <a:rect l="l" t="t" r="r" b="b"/>
              <a:pathLst>
                <a:path w="706755" h="682625">
                  <a:moveTo>
                    <a:pt x="702551" y="0"/>
                  </a:moveTo>
                  <a:lnTo>
                    <a:pt x="660222" y="4673"/>
                  </a:lnTo>
                  <a:lnTo>
                    <a:pt x="611263" y="13843"/>
                  </a:lnTo>
                  <a:lnTo>
                    <a:pt x="569861" y="26238"/>
                  </a:lnTo>
                  <a:lnTo>
                    <a:pt x="527900" y="49834"/>
                  </a:lnTo>
                  <a:lnTo>
                    <a:pt x="476389" y="102489"/>
                  </a:lnTo>
                  <a:lnTo>
                    <a:pt x="414769" y="175653"/>
                  </a:lnTo>
                  <a:lnTo>
                    <a:pt x="369176" y="234111"/>
                  </a:lnTo>
                  <a:lnTo>
                    <a:pt x="333298" y="282282"/>
                  </a:lnTo>
                  <a:lnTo>
                    <a:pt x="306578" y="319443"/>
                  </a:lnTo>
                  <a:lnTo>
                    <a:pt x="279996" y="357492"/>
                  </a:lnTo>
                  <a:lnTo>
                    <a:pt x="237020" y="421081"/>
                  </a:lnTo>
                  <a:lnTo>
                    <a:pt x="209448" y="460489"/>
                  </a:lnTo>
                  <a:lnTo>
                    <a:pt x="180606" y="496544"/>
                  </a:lnTo>
                  <a:lnTo>
                    <a:pt x="173304" y="501510"/>
                  </a:lnTo>
                  <a:lnTo>
                    <a:pt x="170230" y="500786"/>
                  </a:lnTo>
                  <a:lnTo>
                    <a:pt x="133705" y="430377"/>
                  </a:lnTo>
                  <a:lnTo>
                    <a:pt x="128041" y="418388"/>
                  </a:lnTo>
                  <a:lnTo>
                    <a:pt x="106591" y="393623"/>
                  </a:lnTo>
                  <a:lnTo>
                    <a:pt x="97205" y="394030"/>
                  </a:lnTo>
                  <a:lnTo>
                    <a:pt x="44221" y="410171"/>
                  </a:lnTo>
                  <a:lnTo>
                    <a:pt x="6807" y="435711"/>
                  </a:lnTo>
                  <a:lnTo>
                    <a:pt x="0" y="464477"/>
                  </a:lnTo>
                  <a:lnTo>
                    <a:pt x="3365" y="487946"/>
                  </a:lnTo>
                  <a:lnTo>
                    <a:pt x="15824" y="537095"/>
                  </a:lnTo>
                  <a:lnTo>
                    <a:pt x="30187" y="581050"/>
                  </a:lnTo>
                  <a:lnTo>
                    <a:pt x="49415" y="627862"/>
                  </a:lnTo>
                  <a:lnTo>
                    <a:pt x="69888" y="665276"/>
                  </a:lnTo>
                  <a:lnTo>
                    <a:pt x="113753" y="682472"/>
                  </a:lnTo>
                  <a:lnTo>
                    <a:pt x="128625" y="682599"/>
                  </a:lnTo>
                  <a:lnTo>
                    <a:pt x="144462" y="681367"/>
                  </a:lnTo>
                  <a:lnTo>
                    <a:pt x="184823" y="668274"/>
                  </a:lnTo>
                  <a:lnTo>
                    <a:pt x="218871" y="634873"/>
                  </a:lnTo>
                  <a:lnTo>
                    <a:pt x="234302" y="608139"/>
                  </a:lnTo>
                  <a:lnTo>
                    <a:pt x="265963" y="558241"/>
                  </a:lnTo>
                  <a:lnTo>
                    <a:pt x="307657" y="496328"/>
                  </a:lnTo>
                  <a:lnTo>
                    <a:pt x="352501" y="433527"/>
                  </a:lnTo>
                  <a:lnTo>
                    <a:pt x="400507" y="369760"/>
                  </a:lnTo>
                  <a:lnTo>
                    <a:pt x="451637" y="305028"/>
                  </a:lnTo>
                  <a:lnTo>
                    <a:pt x="536956" y="202958"/>
                  </a:lnTo>
                  <a:lnTo>
                    <a:pt x="594093" y="138201"/>
                  </a:lnTo>
                  <a:lnTo>
                    <a:pt x="653529" y="73571"/>
                  </a:lnTo>
                  <a:lnTo>
                    <a:pt x="706310" y="18300"/>
                  </a:lnTo>
                  <a:lnTo>
                    <a:pt x="702551" y="0"/>
                  </a:lnTo>
                  <a:close/>
                </a:path>
              </a:pathLst>
            </a:custGeom>
            <a:solidFill>
              <a:srgbClr val="6FBE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88813"/>
            <a:ext cx="13004800" cy="1544955"/>
            <a:chOff x="0" y="88813"/>
            <a:chExt cx="13004800" cy="154495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324978"/>
              <a:ext cx="13004292" cy="3086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10" y="88813"/>
              <a:ext cx="228777" cy="2287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2" y="1915999"/>
            <a:ext cx="11087100" cy="1562100"/>
          </a:xfrm>
          <a:custGeom>
            <a:avLst/>
            <a:gdLst/>
            <a:ahLst/>
            <a:cxnLst/>
            <a:rect l="l" t="t" r="r" b="b"/>
            <a:pathLst>
              <a:path w="11087100" h="1562100">
                <a:moveTo>
                  <a:pt x="10909300" y="0"/>
                </a:moveTo>
                <a:lnTo>
                  <a:pt x="177800" y="0"/>
                </a:lnTo>
                <a:lnTo>
                  <a:pt x="130533" y="6351"/>
                </a:lnTo>
                <a:lnTo>
                  <a:pt x="88060" y="24274"/>
                </a:lnTo>
                <a:lnTo>
                  <a:pt x="52076" y="52076"/>
                </a:lnTo>
                <a:lnTo>
                  <a:pt x="24274" y="88060"/>
                </a:lnTo>
                <a:lnTo>
                  <a:pt x="6351" y="130533"/>
                </a:lnTo>
                <a:lnTo>
                  <a:pt x="0" y="177800"/>
                </a:lnTo>
                <a:lnTo>
                  <a:pt x="0" y="1384300"/>
                </a:lnTo>
                <a:lnTo>
                  <a:pt x="6351" y="1431566"/>
                </a:lnTo>
                <a:lnTo>
                  <a:pt x="24274" y="1474039"/>
                </a:lnTo>
                <a:lnTo>
                  <a:pt x="52076" y="1510023"/>
                </a:lnTo>
                <a:lnTo>
                  <a:pt x="88060" y="1537825"/>
                </a:lnTo>
                <a:lnTo>
                  <a:pt x="130533" y="1555748"/>
                </a:lnTo>
                <a:lnTo>
                  <a:pt x="177800" y="1562100"/>
                </a:lnTo>
                <a:lnTo>
                  <a:pt x="10909300" y="1562100"/>
                </a:lnTo>
                <a:lnTo>
                  <a:pt x="10956566" y="1555748"/>
                </a:lnTo>
                <a:lnTo>
                  <a:pt x="10999039" y="1537825"/>
                </a:lnTo>
                <a:lnTo>
                  <a:pt x="11035023" y="1510023"/>
                </a:lnTo>
                <a:lnTo>
                  <a:pt x="11062825" y="1474039"/>
                </a:lnTo>
                <a:lnTo>
                  <a:pt x="11080748" y="1431566"/>
                </a:lnTo>
                <a:lnTo>
                  <a:pt x="11087100" y="1384300"/>
                </a:lnTo>
                <a:lnTo>
                  <a:pt x="11087100" y="177800"/>
                </a:lnTo>
                <a:lnTo>
                  <a:pt x="11080748" y="130533"/>
                </a:lnTo>
                <a:lnTo>
                  <a:pt x="11062825" y="88060"/>
                </a:lnTo>
                <a:lnTo>
                  <a:pt x="11035023" y="52076"/>
                </a:lnTo>
                <a:lnTo>
                  <a:pt x="10999039" y="24274"/>
                </a:lnTo>
                <a:lnTo>
                  <a:pt x="10956566" y="6351"/>
                </a:lnTo>
                <a:lnTo>
                  <a:pt x="10909300" y="0"/>
                </a:lnTo>
                <a:close/>
              </a:path>
            </a:pathLst>
          </a:custGeom>
          <a:solidFill>
            <a:srgbClr val="363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08431" y="99060"/>
            <a:ext cx="4977765" cy="1507490"/>
            <a:chOff x="408431" y="99060"/>
            <a:chExt cx="4977765" cy="15074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431" y="99060"/>
              <a:ext cx="1918716" cy="15072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7131" y="99060"/>
              <a:ext cx="1053083" cy="15072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0199" y="99060"/>
              <a:ext cx="3785615" cy="1507235"/>
            </a:xfrm>
            <a:prstGeom prst="rect">
              <a:avLst/>
            </a:prstGeom>
          </p:spPr>
        </p:pic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819128" y="284981"/>
            <a:ext cx="41122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6095" algn="l"/>
              </a:tabLst>
            </a:pPr>
            <a:r>
              <a:rPr sz="5400" spc="-10" dirty="0"/>
              <a:t>Let's</a:t>
            </a:r>
            <a:r>
              <a:rPr sz="5400" dirty="0"/>
              <a:t>	</a:t>
            </a:r>
            <a:r>
              <a:rPr sz="5400" spc="-10" dirty="0"/>
              <a:t>think…</a:t>
            </a:r>
            <a:endParaRPr sz="5400"/>
          </a:p>
        </p:txBody>
      </p:sp>
      <p:sp>
        <p:nvSpPr>
          <p:cNvPr id="8" name="object 8"/>
          <p:cNvSpPr/>
          <p:nvPr/>
        </p:nvSpPr>
        <p:spPr>
          <a:xfrm>
            <a:off x="552483" y="4363736"/>
            <a:ext cx="3096895" cy="4289425"/>
          </a:xfrm>
          <a:custGeom>
            <a:avLst/>
            <a:gdLst/>
            <a:ahLst/>
            <a:cxnLst/>
            <a:rect l="l" t="t" r="r" b="b"/>
            <a:pathLst>
              <a:path w="3096895" h="4289425">
                <a:moveTo>
                  <a:pt x="2918612" y="0"/>
                </a:moveTo>
                <a:lnTo>
                  <a:pt x="177800" y="0"/>
                </a:lnTo>
                <a:lnTo>
                  <a:pt x="130533" y="6351"/>
                </a:lnTo>
                <a:lnTo>
                  <a:pt x="88060" y="24274"/>
                </a:lnTo>
                <a:lnTo>
                  <a:pt x="52076" y="52076"/>
                </a:lnTo>
                <a:lnTo>
                  <a:pt x="24274" y="88060"/>
                </a:lnTo>
                <a:lnTo>
                  <a:pt x="6351" y="130533"/>
                </a:lnTo>
                <a:lnTo>
                  <a:pt x="0" y="177800"/>
                </a:lnTo>
                <a:lnTo>
                  <a:pt x="0" y="4111409"/>
                </a:lnTo>
                <a:lnTo>
                  <a:pt x="6351" y="4158674"/>
                </a:lnTo>
                <a:lnTo>
                  <a:pt x="24274" y="4201144"/>
                </a:lnTo>
                <a:lnTo>
                  <a:pt x="52076" y="4237126"/>
                </a:lnTo>
                <a:lnTo>
                  <a:pt x="88060" y="4264924"/>
                </a:lnTo>
                <a:lnTo>
                  <a:pt x="130533" y="4282846"/>
                </a:lnTo>
                <a:lnTo>
                  <a:pt x="177800" y="4289196"/>
                </a:lnTo>
                <a:lnTo>
                  <a:pt x="2918612" y="4289196"/>
                </a:lnTo>
                <a:lnTo>
                  <a:pt x="2965878" y="4282846"/>
                </a:lnTo>
                <a:lnTo>
                  <a:pt x="3008351" y="4264924"/>
                </a:lnTo>
                <a:lnTo>
                  <a:pt x="3044336" y="4237126"/>
                </a:lnTo>
                <a:lnTo>
                  <a:pt x="3072137" y="4201144"/>
                </a:lnTo>
                <a:lnTo>
                  <a:pt x="3090061" y="4158674"/>
                </a:lnTo>
                <a:lnTo>
                  <a:pt x="3096412" y="4111409"/>
                </a:lnTo>
                <a:lnTo>
                  <a:pt x="3096412" y="177800"/>
                </a:lnTo>
                <a:lnTo>
                  <a:pt x="3090061" y="130533"/>
                </a:lnTo>
                <a:lnTo>
                  <a:pt x="3072137" y="88060"/>
                </a:lnTo>
                <a:lnTo>
                  <a:pt x="3044336" y="52076"/>
                </a:lnTo>
                <a:lnTo>
                  <a:pt x="3008351" y="24274"/>
                </a:lnTo>
                <a:lnTo>
                  <a:pt x="2965878" y="6351"/>
                </a:lnTo>
                <a:lnTo>
                  <a:pt x="2918612" y="0"/>
                </a:lnTo>
                <a:close/>
              </a:path>
            </a:pathLst>
          </a:custGeom>
          <a:solidFill>
            <a:srgbClr val="5D7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47092" y="5559172"/>
            <a:ext cx="131826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0" spc="-20" dirty="0">
                <a:solidFill>
                  <a:srgbClr val="FFFFFF"/>
                </a:solidFill>
                <a:latin typeface="Impact"/>
                <a:cs typeface="Impact"/>
              </a:rPr>
              <a:t>True</a:t>
            </a:r>
            <a:endParaRPr sz="5500">
              <a:latin typeface="Impact"/>
              <a:cs typeface="Impac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18977" y="4363736"/>
            <a:ext cx="3096895" cy="4289425"/>
          </a:xfrm>
          <a:custGeom>
            <a:avLst/>
            <a:gdLst/>
            <a:ahLst/>
            <a:cxnLst/>
            <a:rect l="l" t="t" r="r" b="b"/>
            <a:pathLst>
              <a:path w="3096895" h="4289425">
                <a:moveTo>
                  <a:pt x="2918612" y="0"/>
                </a:moveTo>
                <a:lnTo>
                  <a:pt x="177800" y="0"/>
                </a:lnTo>
                <a:lnTo>
                  <a:pt x="130533" y="6351"/>
                </a:lnTo>
                <a:lnTo>
                  <a:pt x="88060" y="24274"/>
                </a:lnTo>
                <a:lnTo>
                  <a:pt x="52076" y="52076"/>
                </a:lnTo>
                <a:lnTo>
                  <a:pt x="24274" y="88060"/>
                </a:lnTo>
                <a:lnTo>
                  <a:pt x="6351" y="130533"/>
                </a:lnTo>
                <a:lnTo>
                  <a:pt x="0" y="177800"/>
                </a:lnTo>
                <a:lnTo>
                  <a:pt x="0" y="4111409"/>
                </a:lnTo>
                <a:lnTo>
                  <a:pt x="6351" y="4158674"/>
                </a:lnTo>
                <a:lnTo>
                  <a:pt x="24274" y="4201144"/>
                </a:lnTo>
                <a:lnTo>
                  <a:pt x="52076" y="4237126"/>
                </a:lnTo>
                <a:lnTo>
                  <a:pt x="88060" y="4264924"/>
                </a:lnTo>
                <a:lnTo>
                  <a:pt x="130533" y="4282846"/>
                </a:lnTo>
                <a:lnTo>
                  <a:pt x="177800" y="4289196"/>
                </a:lnTo>
                <a:lnTo>
                  <a:pt x="2918612" y="4289196"/>
                </a:lnTo>
                <a:lnTo>
                  <a:pt x="2965878" y="4282846"/>
                </a:lnTo>
                <a:lnTo>
                  <a:pt x="3008351" y="4264924"/>
                </a:lnTo>
                <a:lnTo>
                  <a:pt x="3044336" y="4237126"/>
                </a:lnTo>
                <a:lnTo>
                  <a:pt x="3072137" y="4201144"/>
                </a:lnTo>
                <a:lnTo>
                  <a:pt x="3090061" y="4158674"/>
                </a:lnTo>
                <a:lnTo>
                  <a:pt x="3096412" y="4111409"/>
                </a:lnTo>
                <a:lnTo>
                  <a:pt x="3096412" y="177800"/>
                </a:lnTo>
                <a:lnTo>
                  <a:pt x="3090061" y="130533"/>
                </a:lnTo>
                <a:lnTo>
                  <a:pt x="3072137" y="88060"/>
                </a:lnTo>
                <a:lnTo>
                  <a:pt x="3044336" y="52076"/>
                </a:lnTo>
                <a:lnTo>
                  <a:pt x="3008351" y="24274"/>
                </a:lnTo>
                <a:lnTo>
                  <a:pt x="2965878" y="6351"/>
                </a:lnTo>
                <a:lnTo>
                  <a:pt x="2918612" y="0"/>
                </a:lnTo>
                <a:close/>
              </a:path>
            </a:pathLst>
          </a:custGeom>
          <a:solidFill>
            <a:srgbClr val="5D7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92881" y="5580330"/>
            <a:ext cx="153162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0" spc="-10" dirty="0">
                <a:solidFill>
                  <a:srgbClr val="FFFFFF"/>
                </a:solidFill>
                <a:latin typeface="Impact"/>
                <a:cs typeface="Impact"/>
              </a:rPr>
              <a:t>False</a:t>
            </a:r>
            <a:endParaRPr sz="5500">
              <a:latin typeface="Impact"/>
              <a:cs typeface="Impac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85470" y="4363730"/>
            <a:ext cx="3096895" cy="4289425"/>
          </a:xfrm>
          <a:custGeom>
            <a:avLst/>
            <a:gdLst/>
            <a:ahLst/>
            <a:cxnLst/>
            <a:rect l="l" t="t" r="r" b="b"/>
            <a:pathLst>
              <a:path w="3096895" h="4289425">
                <a:moveTo>
                  <a:pt x="2918612" y="0"/>
                </a:moveTo>
                <a:lnTo>
                  <a:pt x="177800" y="0"/>
                </a:lnTo>
                <a:lnTo>
                  <a:pt x="130533" y="6351"/>
                </a:lnTo>
                <a:lnTo>
                  <a:pt x="88060" y="24274"/>
                </a:lnTo>
                <a:lnTo>
                  <a:pt x="52076" y="52076"/>
                </a:lnTo>
                <a:lnTo>
                  <a:pt x="24274" y="88060"/>
                </a:lnTo>
                <a:lnTo>
                  <a:pt x="6351" y="130533"/>
                </a:lnTo>
                <a:lnTo>
                  <a:pt x="0" y="177800"/>
                </a:lnTo>
                <a:lnTo>
                  <a:pt x="0" y="4111409"/>
                </a:lnTo>
                <a:lnTo>
                  <a:pt x="6351" y="4158675"/>
                </a:lnTo>
                <a:lnTo>
                  <a:pt x="24274" y="4201148"/>
                </a:lnTo>
                <a:lnTo>
                  <a:pt x="52076" y="4237132"/>
                </a:lnTo>
                <a:lnTo>
                  <a:pt x="88060" y="4264934"/>
                </a:lnTo>
                <a:lnTo>
                  <a:pt x="130533" y="4282857"/>
                </a:lnTo>
                <a:lnTo>
                  <a:pt x="177800" y="4289209"/>
                </a:lnTo>
                <a:lnTo>
                  <a:pt x="2918612" y="4289209"/>
                </a:lnTo>
                <a:lnTo>
                  <a:pt x="2965878" y="4282857"/>
                </a:lnTo>
                <a:lnTo>
                  <a:pt x="3008351" y="4264934"/>
                </a:lnTo>
                <a:lnTo>
                  <a:pt x="3044336" y="4237132"/>
                </a:lnTo>
                <a:lnTo>
                  <a:pt x="3072137" y="4201148"/>
                </a:lnTo>
                <a:lnTo>
                  <a:pt x="3090061" y="4158675"/>
                </a:lnTo>
                <a:lnTo>
                  <a:pt x="3096412" y="4111409"/>
                </a:lnTo>
                <a:lnTo>
                  <a:pt x="3096412" y="177800"/>
                </a:lnTo>
                <a:lnTo>
                  <a:pt x="3090061" y="130533"/>
                </a:lnTo>
                <a:lnTo>
                  <a:pt x="3072137" y="88060"/>
                </a:lnTo>
                <a:lnTo>
                  <a:pt x="3044336" y="52076"/>
                </a:lnTo>
                <a:lnTo>
                  <a:pt x="3008351" y="24274"/>
                </a:lnTo>
                <a:lnTo>
                  <a:pt x="2965878" y="6351"/>
                </a:lnTo>
                <a:lnTo>
                  <a:pt x="2918612" y="0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790277" y="5085292"/>
            <a:ext cx="246761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5880" algn="ctr">
              <a:lnSpc>
                <a:spcPct val="100000"/>
              </a:lnSpc>
              <a:spcBef>
                <a:spcPts val="95"/>
              </a:spcBef>
            </a:pPr>
            <a:r>
              <a:rPr sz="5500" spc="-10" dirty="0">
                <a:latin typeface="Impact"/>
                <a:cs typeface="Impact"/>
              </a:rPr>
              <a:t>False</a:t>
            </a:r>
            <a:endParaRPr sz="5500">
              <a:latin typeface="Impact"/>
              <a:cs typeface="Impact"/>
            </a:endParaRPr>
          </a:p>
          <a:p>
            <a:pPr marL="12700" marR="5080" algn="ctr">
              <a:lnSpc>
                <a:spcPct val="100000"/>
              </a:lnSpc>
              <a:spcBef>
                <a:spcPts val="2050"/>
              </a:spcBef>
            </a:pPr>
            <a:r>
              <a:rPr sz="2400" dirty="0">
                <a:latin typeface="Arial"/>
                <a:cs typeface="Arial"/>
              </a:rPr>
              <a:t>Anybody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scam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victim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no </a:t>
            </a:r>
            <a:r>
              <a:rPr sz="2400" dirty="0">
                <a:latin typeface="Arial"/>
                <a:cs typeface="Arial"/>
              </a:rPr>
              <a:t>matter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how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much </a:t>
            </a:r>
            <a:r>
              <a:rPr sz="2400" dirty="0">
                <a:latin typeface="Arial"/>
                <a:cs typeface="Arial"/>
              </a:rPr>
              <a:t>money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have!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97698" y="6694702"/>
            <a:ext cx="1207770" cy="1325880"/>
          </a:xfrm>
          <a:custGeom>
            <a:avLst/>
            <a:gdLst/>
            <a:ahLst/>
            <a:cxnLst/>
            <a:rect l="l" t="t" r="r" b="b"/>
            <a:pathLst>
              <a:path w="1207770" h="1325879">
                <a:moveTo>
                  <a:pt x="489027" y="0"/>
                </a:moveTo>
                <a:lnTo>
                  <a:pt x="439167" y="36209"/>
                </a:lnTo>
                <a:lnTo>
                  <a:pt x="419890" y="70191"/>
                </a:lnTo>
                <a:lnTo>
                  <a:pt x="407512" y="113771"/>
                </a:lnTo>
                <a:lnTo>
                  <a:pt x="405893" y="167792"/>
                </a:lnTo>
                <a:lnTo>
                  <a:pt x="413334" y="210844"/>
                </a:lnTo>
                <a:lnTo>
                  <a:pt x="426117" y="248518"/>
                </a:lnTo>
                <a:lnTo>
                  <a:pt x="441717" y="282462"/>
                </a:lnTo>
                <a:lnTo>
                  <a:pt x="457610" y="314323"/>
                </a:lnTo>
                <a:lnTo>
                  <a:pt x="471270" y="345751"/>
                </a:lnTo>
                <a:lnTo>
                  <a:pt x="480174" y="378395"/>
                </a:lnTo>
                <a:lnTo>
                  <a:pt x="481796" y="413901"/>
                </a:lnTo>
                <a:lnTo>
                  <a:pt x="473613" y="453920"/>
                </a:lnTo>
                <a:lnTo>
                  <a:pt x="453099" y="500100"/>
                </a:lnTo>
                <a:lnTo>
                  <a:pt x="412289" y="495919"/>
                </a:lnTo>
                <a:lnTo>
                  <a:pt x="378028" y="496322"/>
                </a:lnTo>
                <a:lnTo>
                  <a:pt x="331725" y="502925"/>
                </a:lnTo>
                <a:lnTo>
                  <a:pt x="254788" y="517347"/>
                </a:lnTo>
                <a:lnTo>
                  <a:pt x="182850" y="527876"/>
                </a:lnTo>
                <a:lnTo>
                  <a:pt x="128749" y="532255"/>
                </a:lnTo>
                <a:lnTo>
                  <a:pt x="86280" y="537451"/>
                </a:lnTo>
                <a:lnTo>
                  <a:pt x="49239" y="550430"/>
                </a:lnTo>
                <a:lnTo>
                  <a:pt x="16405" y="577133"/>
                </a:lnTo>
                <a:lnTo>
                  <a:pt x="0" y="647142"/>
                </a:lnTo>
                <a:lnTo>
                  <a:pt x="13419" y="682843"/>
                </a:lnTo>
                <a:lnTo>
                  <a:pt x="39249" y="713938"/>
                </a:lnTo>
                <a:lnTo>
                  <a:pt x="75985" y="736625"/>
                </a:lnTo>
                <a:lnTo>
                  <a:pt x="44981" y="764007"/>
                </a:lnTo>
                <a:lnTo>
                  <a:pt x="24941" y="798097"/>
                </a:lnTo>
                <a:lnTo>
                  <a:pt x="18448" y="835579"/>
                </a:lnTo>
                <a:lnTo>
                  <a:pt x="28088" y="873138"/>
                </a:lnTo>
                <a:lnTo>
                  <a:pt x="56447" y="907459"/>
                </a:lnTo>
                <a:lnTo>
                  <a:pt x="106110" y="935228"/>
                </a:lnTo>
                <a:lnTo>
                  <a:pt x="77699" y="971840"/>
                </a:lnTo>
                <a:lnTo>
                  <a:pt x="61698" y="1009464"/>
                </a:lnTo>
                <a:lnTo>
                  <a:pt x="59237" y="1045910"/>
                </a:lnTo>
                <a:lnTo>
                  <a:pt x="71447" y="1078987"/>
                </a:lnTo>
                <a:lnTo>
                  <a:pt x="99458" y="1106505"/>
                </a:lnTo>
                <a:lnTo>
                  <a:pt x="144400" y="1126274"/>
                </a:lnTo>
                <a:lnTo>
                  <a:pt x="119478" y="1164301"/>
                </a:lnTo>
                <a:lnTo>
                  <a:pt x="124126" y="1236291"/>
                </a:lnTo>
                <a:lnTo>
                  <a:pt x="177970" y="1283447"/>
                </a:lnTo>
                <a:lnTo>
                  <a:pt x="214542" y="1290434"/>
                </a:lnTo>
                <a:lnTo>
                  <a:pt x="309204" y="1290015"/>
                </a:lnTo>
                <a:lnTo>
                  <a:pt x="391113" y="1288825"/>
                </a:lnTo>
                <a:lnTo>
                  <a:pt x="461424" y="1286969"/>
                </a:lnTo>
                <a:lnTo>
                  <a:pt x="521291" y="1284547"/>
                </a:lnTo>
                <a:lnTo>
                  <a:pt x="571868" y="1281664"/>
                </a:lnTo>
                <a:lnTo>
                  <a:pt x="614310" y="1278421"/>
                </a:lnTo>
                <a:lnTo>
                  <a:pt x="679404" y="1271268"/>
                </a:lnTo>
                <a:lnTo>
                  <a:pt x="725804" y="1263909"/>
                </a:lnTo>
                <a:lnTo>
                  <a:pt x="762746" y="1257167"/>
                </a:lnTo>
                <a:lnTo>
                  <a:pt x="780555" y="1254284"/>
                </a:lnTo>
                <a:lnTo>
                  <a:pt x="799461" y="1251862"/>
                </a:lnTo>
                <a:lnTo>
                  <a:pt x="820619" y="1250005"/>
                </a:lnTo>
                <a:lnTo>
                  <a:pt x="845183" y="1248816"/>
                </a:lnTo>
                <a:lnTo>
                  <a:pt x="874307" y="1248397"/>
                </a:lnTo>
                <a:lnTo>
                  <a:pt x="1009600" y="1260450"/>
                </a:lnTo>
                <a:lnTo>
                  <a:pt x="1114907" y="1286967"/>
                </a:lnTo>
                <a:lnTo>
                  <a:pt x="1183226" y="1313484"/>
                </a:lnTo>
                <a:lnTo>
                  <a:pt x="1207555" y="1325537"/>
                </a:lnTo>
                <a:lnTo>
                  <a:pt x="1207555" y="725944"/>
                </a:lnTo>
                <a:lnTo>
                  <a:pt x="1108506" y="697688"/>
                </a:lnTo>
                <a:lnTo>
                  <a:pt x="1046286" y="677300"/>
                </a:lnTo>
                <a:lnTo>
                  <a:pt x="994613" y="654907"/>
                </a:lnTo>
                <a:lnTo>
                  <a:pt x="927203" y="620636"/>
                </a:lnTo>
                <a:lnTo>
                  <a:pt x="870791" y="580567"/>
                </a:lnTo>
                <a:lnTo>
                  <a:pt x="842130" y="543394"/>
                </a:lnTo>
                <a:lnTo>
                  <a:pt x="813385" y="487080"/>
                </a:lnTo>
                <a:lnTo>
                  <a:pt x="784721" y="405841"/>
                </a:lnTo>
                <a:lnTo>
                  <a:pt x="758506" y="342473"/>
                </a:lnTo>
                <a:lnTo>
                  <a:pt x="726070" y="296093"/>
                </a:lnTo>
                <a:lnTo>
                  <a:pt x="690857" y="261823"/>
                </a:lnTo>
                <a:lnTo>
                  <a:pt x="656310" y="234783"/>
                </a:lnTo>
                <a:lnTo>
                  <a:pt x="625872" y="210095"/>
                </a:lnTo>
                <a:lnTo>
                  <a:pt x="584858" y="151669"/>
                </a:lnTo>
                <a:lnTo>
                  <a:pt x="565130" y="110883"/>
                </a:lnTo>
                <a:lnTo>
                  <a:pt x="545715" y="66897"/>
                </a:lnTo>
                <a:lnTo>
                  <a:pt x="528524" y="26085"/>
                </a:lnTo>
                <a:lnTo>
                  <a:pt x="521714" y="14955"/>
                </a:lnTo>
                <a:lnTo>
                  <a:pt x="512291" y="6756"/>
                </a:lnTo>
                <a:lnTo>
                  <a:pt x="501110" y="1700"/>
                </a:lnTo>
                <a:lnTo>
                  <a:pt x="48902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29553" y="6803647"/>
            <a:ext cx="1205865" cy="1339850"/>
          </a:xfrm>
          <a:custGeom>
            <a:avLst/>
            <a:gdLst/>
            <a:ahLst/>
            <a:cxnLst/>
            <a:rect l="l" t="t" r="r" b="b"/>
            <a:pathLst>
              <a:path w="1205865" h="1339850">
                <a:moveTo>
                  <a:pt x="12026" y="0"/>
                </a:moveTo>
                <a:lnTo>
                  <a:pt x="0" y="599465"/>
                </a:lnTo>
                <a:lnTo>
                  <a:pt x="98451" y="629709"/>
                </a:lnTo>
                <a:lnTo>
                  <a:pt x="160245" y="651343"/>
                </a:lnTo>
                <a:lnTo>
                  <a:pt x="211462" y="674765"/>
                </a:lnTo>
                <a:lnTo>
                  <a:pt x="278180" y="710374"/>
                </a:lnTo>
                <a:lnTo>
                  <a:pt x="333770" y="751578"/>
                </a:lnTo>
                <a:lnTo>
                  <a:pt x="361676" y="789319"/>
                </a:lnTo>
                <a:lnTo>
                  <a:pt x="389282" y="846195"/>
                </a:lnTo>
                <a:lnTo>
                  <a:pt x="416306" y="927989"/>
                </a:lnTo>
                <a:lnTo>
                  <a:pt x="441249" y="991874"/>
                </a:lnTo>
                <a:lnTo>
                  <a:pt x="472750" y="1038897"/>
                </a:lnTo>
                <a:lnTo>
                  <a:pt x="507269" y="1073867"/>
                </a:lnTo>
                <a:lnTo>
                  <a:pt x="541268" y="1101594"/>
                </a:lnTo>
                <a:lnTo>
                  <a:pt x="571207" y="1126887"/>
                </a:lnTo>
                <a:lnTo>
                  <a:pt x="611040" y="1186128"/>
                </a:lnTo>
                <a:lnTo>
                  <a:pt x="629943" y="1227302"/>
                </a:lnTo>
                <a:lnTo>
                  <a:pt x="648473" y="1271668"/>
                </a:lnTo>
                <a:lnTo>
                  <a:pt x="664845" y="1312811"/>
                </a:lnTo>
                <a:lnTo>
                  <a:pt x="671427" y="1324072"/>
                </a:lnTo>
                <a:lnTo>
                  <a:pt x="680683" y="1332458"/>
                </a:lnTo>
                <a:lnTo>
                  <a:pt x="691760" y="1337739"/>
                </a:lnTo>
                <a:lnTo>
                  <a:pt x="703808" y="1339684"/>
                </a:lnTo>
                <a:lnTo>
                  <a:pt x="711134" y="1339136"/>
                </a:lnTo>
                <a:lnTo>
                  <a:pt x="754380" y="1304485"/>
                </a:lnTo>
                <a:lnTo>
                  <a:pt x="774338" y="1270895"/>
                </a:lnTo>
                <a:lnTo>
                  <a:pt x="787590" y="1227570"/>
                </a:lnTo>
                <a:lnTo>
                  <a:pt x="790295" y="1173594"/>
                </a:lnTo>
                <a:lnTo>
                  <a:pt x="783721" y="1130402"/>
                </a:lnTo>
                <a:lnTo>
                  <a:pt x="771697" y="1092480"/>
                </a:lnTo>
                <a:lnTo>
                  <a:pt x="756782" y="1058231"/>
                </a:lnTo>
                <a:lnTo>
                  <a:pt x="741532" y="1026056"/>
                </a:lnTo>
                <a:lnTo>
                  <a:pt x="728504" y="994359"/>
                </a:lnTo>
                <a:lnTo>
                  <a:pt x="720257" y="961542"/>
                </a:lnTo>
                <a:lnTo>
                  <a:pt x="719347" y="926008"/>
                </a:lnTo>
                <a:lnTo>
                  <a:pt x="728332" y="886158"/>
                </a:lnTo>
                <a:lnTo>
                  <a:pt x="749769" y="840397"/>
                </a:lnTo>
                <a:lnTo>
                  <a:pt x="790484" y="845397"/>
                </a:lnTo>
                <a:lnTo>
                  <a:pt x="824744" y="845683"/>
                </a:lnTo>
                <a:lnTo>
                  <a:pt x="871167" y="840011"/>
                </a:lnTo>
                <a:lnTo>
                  <a:pt x="948372" y="827138"/>
                </a:lnTo>
                <a:lnTo>
                  <a:pt x="1020509" y="818056"/>
                </a:lnTo>
                <a:lnTo>
                  <a:pt x="1074689" y="814766"/>
                </a:lnTo>
                <a:lnTo>
                  <a:pt x="1117254" y="810427"/>
                </a:lnTo>
                <a:lnTo>
                  <a:pt x="1154544" y="798195"/>
                </a:lnTo>
                <a:lnTo>
                  <a:pt x="1187910" y="772156"/>
                </a:lnTo>
                <a:lnTo>
                  <a:pt x="1205720" y="702486"/>
                </a:lnTo>
                <a:lnTo>
                  <a:pt x="1193021" y="666520"/>
                </a:lnTo>
                <a:lnTo>
                  <a:pt x="1167824" y="634911"/>
                </a:lnTo>
                <a:lnTo>
                  <a:pt x="1131557" y="611492"/>
                </a:lnTo>
                <a:lnTo>
                  <a:pt x="1163098" y="584740"/>
                </a:lnTo>
                <a:lnTo>
                  <a:pt x="1183816" y="551060"/>
                </a:lnTo>
                <a:lnTo>
                  <a:pt x="1191059" y="513716"/>
                </a:lnTo>
                <a:lnTo>
                  <a:pt x="1182176" y="475971"/>
                </a:lnTo>
                <a:lnTo>
                  <a:pt x="1154514" y="441087"/>
                </a:lnTo>
                <a:lnTo>
                  <a:pt x="1105420" y="412330"/>
                </a:lnTo>
                <a:lnTo>
                  <a:pt x="1134557" y="376294"/>
                </a:lnTo>
                <a:lnTo>
                  <a:pt x="1151309" y="338996"/>
                </a:lnTo>
                <a:lnTo>
                  <a:pt x="1154501" y="302606"/>
                </a:lnTo>
                <a:lnTo>
                  <a:pt x="1142958" y="269291"/>
                </a:lnTo>
                <a:lnTo>
                  <a:pt x="1115504" y="241220"/>
                </a:lnTo>
                <a:lnTo>
                  <a:pt x="1070965" y="220560"/>
                </a:lnTo>
                <a:lnTo>
                  <a:pt x="1096642" y="183039"/>
                </a:lnTo>
                <a:lnTo>
                  <a:pt x="1093438" y="110966"/>
                </a:lnTo>
                <a:lnTo>
                  <a:pt x="1040551" y="62735"/>
                </a:lnTo>
                <a:lnTo>
                  <a:pt x="909474" y="53536"/>
                </a:lnTo>
                <a:lnTo>
                  <a:pt x="827557" y="53082"/>
                </a:lnTo>
                <a:lnTo>
                  <a:pt x="757223" y="53527"/>
                </a:lnTo>
                <a:lnTo>
                  <a:pt x="697319" y="54747"/>
                </a:lnTo>
                <a:lnTo>
                  <a:pt x="646694" y="56616"/>
                </a:lnTo>
                <a:lnTo>
                  <a:pt x="604196" y="59007"/>
                </a:lnTo>
                <a:lnTo>
                  <a:pt x="538972" y="64853"/>
                </a:lnTo>
                <a:lnTo>
                  <a:pt x="492435" y="71279"/>
                </a:lnTo>
                <a:lnTo>
                  <a:pt x="455367" y="77279"/>
                </a:lnTo>
                <a:lnTo>
                  <a:pt x="437506" y="79804"/>
                </a:lnTo>
                <a:lnTo>
                  <a:pt x="418556" y="81846"/>
                </a:lnTo>
                <a:lnTo>
                  <a:pt x="397367" y="83277"/>
                </a:lnTo>
                <a:lnTo>
                  <a:pt x="372786" y="83973"/>
                </a:lnTo>
                <a:lnTo>
                  <a:pt x="343662" y="83807"/>
                </a:lnTo>
                <a:lnTo>
                  <a:pt x="208637" y="69046"/>
                </a:lnTo>
                <a:lnTo>
                  <a:pt x="103882" y="40422"/>
                </a:lnTo>
                <a:lnTo>
                  <a:pt x="36109" y="12539"/>
                </a:lnTo>
                <a:lnTo>
                  <a:pt x="12026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81935" y="2288129"/>
            <a:ext cx="6345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90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40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90" dirty="0">
                <a:solidFill>
                  <a:srgbClr val="FFFFFF"/>
                </a:solidFill>
                <a:latin typeface="Arial"/>
                <a:cs typeface="Arial"/>
              </a:rPr>
              <a:t>scam</a:t>
            </a:r>
            <a:r>
              <a:rPr sz="40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04" dirty="0">
                <a:solidFill>
                  <a:srgbClr val="FFFFFF"/>
                </a:solidFill>
                <a:latin typeface="Arial"/>
                <a:cs typeface="Arial"/>
              </a:rPr>
              <a:t>victims</a:t>
            </a:r>
            <a:r>
              <a:rPr sz="4000" b="1" spc="-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6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40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90" dirty="0">
                <a:solidFill>
                  <a:srgbClr val="FFFFFF"/>
                </a:solidFill>
                <a:latin typeface="Arial"/>
                <a:cs typeface="Arial"/>
              </a:rPr>
              <a:t>rich…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88813"/>
            <a:ext cx="13004800" cy="1544955"/>
            <a:chOff x="0" y="88813"/>
            <a:chExt cx="13004800" cy="154495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324978"/>
              <a:ext cx="13004292" cy="3086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10" y="88813"/>
              <a:ext cx="228777" cy="2287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175" y="175425"/>
            <a:ext cx="12652375" cy="9375775"/>
            <a:chOff x="188175" y="175425"/>
            <a:chExt cx="12652375" cy="93757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501" y="8344751"/>
              <a:ext cx="2240388" cy="10796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45710" y="8255787"/>
              <a:ext cx="1729436" cy="11166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411807" y="6308356"/>
              <a:ext cx="1945639" cy="1945639"/>
            </a:xfrm>
            <a:custGeom>
              <a:avLst/>
              <a:gdLst/>
              <a:ahLst/>
              <a:cxnLst/>
              <a:rect l="l" t="t" r="r" b="b"/>
              <a:pathLst>
                <a:path w="1945640" h="1945640">
                  <a:moveTo>
                    <a:pt x="972794" y="0"/>
                  </a:moveTo>
                  <a:lnTo>
                    <a:pt x="924242" y="1190"/>
                  </a:lnTo>
                  <a:lnTo>
                    <a:pt x="876306" y="4724"/>
                  </a:lnTo>
                  <a:lnTo>
                    <a:pt x="829041" y="10547"/>
                  </a:lnTo>
                  <a:lnTo>
                    <a:pt x="782505" y="18602"/>
                  </a:lnTo>
                  <a:lnTo>
                    <a:pt x="736752" y="28834"/>
                  </a:lnTo>
                  <a:lnTo>
                    <a:pt x="691838" y="41187"/>
                  </a:lnTo>
                  <a:lnTo>
                    <a:pt x="647819" y="55605"/>
                  </a:lnTo>
                  <a:lnTo>
                    <a:pt x="604750" y="72032"/>
                  </a:lnTo>
                  <a:lnTo>
                    <a:pt x="562688" y="90413"/>
                  </a:lnTo>
                  <a:lnTo>
                    <a:pt x="521688" y="110693"/>
                  </a:lnTo>
                  <a:lnTo>
                    <a:pt x="481806" y="132814"/>
                  </a:lnTo>
                  <a:lnTo>
                    <a:pt x="443097" y="156722"/>
                  </a:lnTo>
                  <a:lnTo>
                    <a:pt x="405617" y="182361"/>
                  </a:lnTo>
                  <a:lnTo>
                    <a:pt x="369423" y="209676"/>
                  </a:lnTo>
                  <a:lnTo>
                    <a:pt x="334569" y="238609"/>
                  </a:lnTo>
                  <a:lnTo>
                    <a:pt x="301112" y="269106"/>
                  </a:lnTo>
                  <a:lnTo>
                    <a:pt x="269106" y="301112"/>
                  </a:lnTo>
                  <a:lnTo>
                    <a:pt x="238609" y="334569"/>
                  </a:lnTo>
                  <a:lnTo>
                    <a:pt x="209676" y="369423"/>
                  </a:lnTo>
                  <a:lnTo>
                    <a:pt x="182361" y="405617"/>
                  </a:lnTo>
                  <a:lnTo>
                    <a:pt x="156722" y="443097"/>
                  </a:lnTo>
                  <a:lnTo>
                    <a:pt x="132814" y="481806"/>
                  </a:lnTo>
                  <a:lnTo>
                    <a:pt x="110693" y="521688"/>
                  </a:lnTo>
                  <a:lnTo>
                    <a:pt x="90413" y="562688"/>
                  </a:lnTo>
                  <a:lnTo>
                    <a:pt x="72032" y="604750"/>
                  </a:lnTo>
                  <a:lnTo>
                    <a:pt x="55605" y="647819"/>
                  </a:lnTo>
                  <a:lnTo>
                    <a:pt x="41187" y="691838"/>
                  </a:lnTo>
                  <a:lnTo>
                    <a:pt x="28834" y="736752"/>
                  </a:lnTo>
                  <a:lnTo>
                    <a:pt x="18602" y="782505"/>
                  </a:lnTo>
                  <a:lnTo>
                    <a:pt x="10547" y="829041"/>
                  </a:lnTo>
                  <a:lnTo>
                    <a:pt x="4724" y="876306"/>
                  </a:lnTo>
                  <a:lnTo>
                    <a:pt x="1190" y="924242"/>
                  </a:lnTo>
                  <a:lnTo>
                    <a:pt x="0" y="972794"/>
                  </a:lnTo>
                  <a:lnTo>
                    <a:pt x="1190" y="1021346"/>
                  </a:lnTo>
                  <a:lnTo>
                    <a:pt x="4724" y="1069283"/>
                  </a:lnTo>
                  <a:lnTo>
                    <a:pt x="10547" y="1116547"/>
                  </a:lnTo>
                  <a:lnTo>
                    <a:pt x="18602" y="1163083"/>
                  </a:lnTo>
                  <a:lnTo>
                    <a:pt x="28834" y="1208836"/>
                  </a:lnTo>
                  <a:lnTo>
                    <a:pt x="41187" y="1253750"/>
                  </a:lnTo>
                  <a:lnTo>
                    <a:pt x="55605" y="1297770"/>
                  </a:lnTo>
                  <a:lnTo>
                    <a:pt x="72032" y="1340838"/>
                  </a:lnTo>
                  <a:lnTo>
                    <a:pt x="90413" y="1382900"/>
                  </a:lnTo>
                  <a:lnTo>
                    <a:pt x="110693" y="1423900"/>
                  </a:lnTo>
                  <a:lnTo>
                    <a:pt x="132814" y="1463783"/>
                  </a:lnTo>
                  <a:lnTo>
                    <a:pt x="156722" y="1502491"/>
                  </a:lnTo>
                  <a:lnTo>
                    <a:pt x="182361" y="1539971"/>
                  </a:lnTo>
                  <a:lnTo>
                    <a:pt x="209676" y="1576165"/>
                  </a:lnTo>
                  <a:lnTo>
                    <a:pt x="238609" y="1611019"/>
                  </a:lnTo>
                  <a:lnTo>
                    <a:pt x="269106" y="1644477"/>
                  </a:lnTo>
                  <a:lnTo>
                    <a:pt x="301112" y="1676482"/>
                  </a:lnTo>
                  <a:lnTo>
                    <a:pt x="334569" y="1706979"/>
                  </a:lnTo>
                  <a:lnTo>
                    <a:pt x="369423" y="1735913"/>
                  </a:lnTo>
                  <a:lnTo>
                    <a:pt x="405617" y="1763227"/>
                  </a:lnTo>
                  <a:lnTo>
                    <a:pt x="443097" y="1788866"/>
                  </a:lnTo>
                  <a:lnTo>
                    <a:pt x="481806" y="1812774"/>
                  </a:lnTo>
                  <a:lnTo>
                    <a:pt x="521688" y="1834896"/>
                  </a:lnTo>
                  <a:lnTo>
                    <a:pt x="562688" y="1855175"/>
                  </a:lnTo>
                  <a:lnTo>
                    <a:pt x="604750" y="1873556"/>
                  </a:lnTo>
                  <a:lnTo>
                    <a:pt x="647819" y="1889984"/>
                  </a:lnTo>
                  <a:lnTo>
                    <a:pt x="691838" y="1904402"/>
                  </a:lnTo>
                  <a:lnTo>
                    <a:pt x="736752" y="1916754"/>
                  </a:lnTo>
                  <a:lnTo>
                    <a:pt x="782505" y="1926986"/>
                  </a:lnTo>
                  <a:lnTo>
                    <a:pt x="829041" y="1935041"/>
                  </a:lnTo>
                  <a:lnTo>
                    <a:pt x="876306" y="1940864"/>
                  </a:lnTo>
                  <a:lnTo>
                    <a:pt x="924242" y="1944398"/>
                  </a:lnTo>
                  <a:lnTo>
                    <a:pt x="972794" y="1945589"/>
                  </a:lnTo>
                  <a:lnTo>
                    <a:pt x="1021348" y="1944398"/>
                  </a:lnTo>
                  <a:lnTo>
                    <a:pt x="1069285" y="1940864"/>
                  </a:lnTo>
                  <a:lnTo>
                    <a:pt x="1116550" y="1935041"/>
                  </a:lnTo>
                  <a:lnTo>
                    <a:pt x="1163087" y="1926986"/>
                  </a:lnTo>
                  <a:lnTo>
                    <a:pt x="1208841" y="1916754"/>
                  </a:lnTo>
                  <a:lnTo>
                    <a:pt x="1253756" y="1904402"/>
                  </a:lnTo>
                  <a:lnTo>
                    <a:pt x="1297776" y="1889984"/>
                  </a:lnTo>
                  <a:lnTo>
                    <a:pt x="1340845" y="1873556"/>
                  </a:lnTo>
                  <a:lnTo>
                    <a:pt x="1382908" y="1855175"/>
                  </a:lnTo>
                  <a:lnTo>
                    <a:pt x="1423909" y="1834896"/>
                  </a:lnTo>
                  <a:lnTo>
                    <a:pt x="1463792" y="1812774"/>
                  </a:lnTo>
                  <a:lnTo>
                    <a:pt x="1502501" y="1788866"/>
                  </a:lnTo>
                  <a:lnTo>
                    <a:pt x="1539981" y="1763227"/>
                  </a:lnTo>
                  <a:lnTo>
                    <a:pt x="1576176" y="1735913"/>
                  </a:lnTo>
                  <a:lnTo>
                    <a:pt x="1611030" y="1706979"/>
                  </a:lnTo>
                  <a:lnTo>
                    <a:pt x="1644488" y="1676482"/>
                  </a:lnTo>
                  <a:lnTo>
                    <a:pt x="1676493" y="1644477"/>
                  </a:lnTo>
                  <a:lnTo>
                    <a:pt x="1706990" y="1611019"/>
                  </a:lnTo>
                  <a:lnTo>
                    <a:pt x="1735924" y="1576165"/>
                  </a:lnTo>
                  <a:lnTo>
                    <a:pt x="1763239" y="1539971"/>
                  </a:lnTo>
                  <a:lnTo>
                    <a:pt x="1788878" y="1502491"/>
                  </a:lnTo>
                  <a:lnTo>
                    <a:pt x="1812786" y="1463783"/>
                  </a:lnTo>
                  <a:lnTo>
                    <a:pt x="1834908" y="1423900"/>
                  </a:lnTo>
                  <a:lnTo>
                    <a:pt x="1855187" y="1382900"/>
                  </a:lnTo>
                  <a:lnTo>
                    <a:pt x="1873569" y="1340838"/>
                  </a:lnTo>
                  <a:lnTo>
                    <a:pt x="1889996" y="1297770"/>
                  </a:lnTo>
                  <a:lnTo>
                    <a:pt x="1904414" y="1253750"/>
                  </a:lnTo>
                  <a:lnTo>
                    <a:pt x="1916767" y="1208836"/>
                  </a:lnTo>
                  <a:lnTo>
                    <a:pt x="1926999" y="1163083"/>
                  </a:lnTo>
                  <a:lnTo>
                    <a:pt x="1935054" y="1116547"/>
                  </a:lnTo>
                  <a:lnTo>
                    <a:pt x="1940876" y="1069283"/>
                  </a:lnTo>
                  <a:lnTo>
                    <a:pt x="1944411" y="1021346"/>
                  </a:lnTo>
                  <a:lnTo>
                    <a:pt x="1945601" y="972794"/>
                  </a:lnTo>
                  <a:lnTo>
                    <a:pt x="1944411" y="924242"/>
                  </a:lnTo>
                  <a:lnTo>
                    <a:pt x="1940876" y="876306"/>
                  </a:lnTo>
                  <a:lnTo>
                    <a:pt x="1935054" y="829041"/>
                  </a:lnTo>
                  <a:lnTo>
                    <a:pt x="1926999" y="782505"/>
                  </a:lnTo>
                  <a:lnTo>
                    <a:pt x="1916767" y="736752"/>
                  </a:lnTo>
                  <a:lnTo>
                    <a:pt x="1904414" y="691838"/>
                  </a:lnTo>
                  <a:lnTo>
                    <a:pt x="1889996" y="647819"/>
                  </a:lnTo>
                  <a:lnTo>
                    <a:pt x="1873569" y="604750"/>
                  </a:lnTo>
                  <a:lnTo>
                    <a:pt x="1855187" y="562688"/>
                  </a:lnTo>
                  <a:lnTo>
                    <a:pt x="1834908" y="521688"/>
                  </a:lnTo>
                  <a:lnTo>
                    <a:pt x="1812786" y="481806"/>
                  </a:lnTo>
                  <a:lnTo>
                    <a:pt x="1788878" y="443097"/>
                  </a:lnTo>
                  <a:lnTo>
                    <a:pt x="1763239" y="405617"/>
                  </a:lnTo>
                  <a:lnTo>
                    <a:pt x="1735924" y="369423"/>
                  </a:lnTo>
                  <a:lnTo>
                    <a:pt x="1706990" y="334569"/>
                  </a:lnTo>
                  <a:lnTo>
                    <a:pt x="1676493" y="301112"/>
                  </a:lnTo>
                  <a:lnTo>
                    <a:pt x="1644488" y="269106"/>
                  </a:lnTo>
                  <a:lnTo>
                    <a:pt x="1611030" y="238609"/>
                  </a:lnTo>
                  <a:lnTo>
                    <a:pt x="1576176" y="209676"/>
                  </a:lnTo>
                  <a:lnTo>
                    <a:pt x="1539981" y="182361"/>
                  </a:lnTo>
                  <a:lnTo>
                    <a:pt x="1502501" y="156722"/>
                  </a:lnTo>
                  <a:lnTo>
                    <a:pt x="1463792" y="132814"/>
                  </a:lnTo>
                  <a:lnTo>
                    <a:pt x="1423909" y="110693"/>
                  </a:lnTo>
                  <a:lnTo>
                    <a:pt x="1382908" y="90413"/>
                  </a:lnTo>
                  <a:lnTo>
                    <a:pt x="1340845" y="72032"/>
                  </a:lnTo>
                  <a:lnTo>
                    <a:pt x="1297776" y="55605"/>
                  </a:lnTo>
                  <a:lnTo>
                    <a:pt x="1253756" y="41187"/>
                  </a:lnTo>
                  <a:lnTo>
                    <a:pt x="1208841" y="28834"/>
                  </a:lnTo>
                  <a:lnTo>
                    <a:pt x="1163087" y="18602"/>
                  </a:lnTo>
                  <a:lnTo>
                    <a:pt x="1116550" y="10547"/>
                  </a:lnTo>
                  <a:lnTo>
                    <a:pt x="1069285" y="4724"/>
                  </a:lnTo>
                  <a:lnTo>
                    <a:pt x="1021348" y="1190"/>
                  </a:lnTo>
                  <a:lnTo>
                    <a:pt x="972794" y="0"/>
                  </a:lnTo>
                  <a:close/>
                </a:path>
              </a:pathLst>
            </a:custGeom>
            <a:solidFill>
              <a:srgbClr val="006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928231" y="7132273"/>
            <a:ext cx="93916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65" dirty="0">
                <a:solidFill>
                  <a:srgbClr val="FFFFFF"/>
                </a:solidFill>
                <a:latin typeface="Arial"/>
                <a:cs typeface="Arial"/>
              </a:rPr>
              <a:t>Trusteasily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0237" y="2331899"/>
            <a:ext cx="7806108" cy="58846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11261" y="3168411"/>
            <a:ext cx="1014094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65" dirty="0">
                <a:solidFill>
                  <a:srgbClr val="FFFFFF"/>
                </a:solidFill>
                <a:latin typeface="Arial"/>
                <a:cs typeface="Arial"/>
              </a:rPr>
              <a:t>Healthissue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3622" y="3155818"/>
            <a:ext cx="4298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35" dirty="0">
                <a:solidFill>
                  <a:srgbClr val="FFFFFF"/>
                </a:solidFill>
                <a:latin typeface="Arial"/>
                <a:cs typeface="Arial"/>
              </a:rPr>
              <a:t>Debt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19280" y="2331899"/>
            <a:ext cx="1945639" cy="1945639"/>
          </a:xfrm>
          <a:custGeom>
            <a:avLst/>
            <a:gdLst/>
            <a:ahLst/>
            <a:cxnLst/>
            <a:rect l="l" t="t" r="r" b="b"/>
            <a:pathLst>
              <a:path w="1945640" h="1945639">
                <a:moveTo>
                  <a:pt x="972794" y="0"/>
                </a:moveTo>
                <a:lnTo>
                  <a:pt x="924242" y="1190"/>
                </a:lnTo>
                <a:lnTo>
                  <a:pt x="876306" y="4724"/>
                </a:lnTo>
                <a:lnTo>
                  <a:pt x="829041" y="10547"/>
                </a:lnTo>
                <a:lnTo>
                  <a:pt x="782505" y="18602"/>
                </a:lnTo>
                <a:lnTo>
                  <a:pt x="736752" y="28834"/>
                </a:lnTo>
                <a:lnTo>
                  <a:pt x="691838" y="41187"/>
                </a:lnTo>
                <a:lnTo>
                  <a:pt x="647819" y="55605"/>
                </a:lnTo>
                <a:lnTo>
                  <a:pt x="604750" y="72032"/>
                </a:lnTo>
                <a:lnTo>
                  <a:pt x="562688" y="90413"/>
                </a:lnTo>
                <a:lnTo>
                  <a:pt x="521688" y="110693"/>
                </a:lnTo>
                <a:lnTo>
                  <a:pt x="481806" y="132814"/>
                </a:lnTo>
                <a:lnTo>
                  <a:pt x="443097" y="156722"/>
                </a:lnTo>
                <a:lnTo>
                  <a:pt x="405617" y="182361"/>
                </a:lnTo>
                <a:lnTo>
                  <a:pt x="369423" y="209676"/>
                </a:lnTo>
                <a:lnTo>
                  <a:pt x="334569" y="238609"/>
                </a:lnTo>
                <a:lnTo>
                  <a:pt x="301112" y="269106"/>
                </a:lnTo>
                <a:lnTo>
                  <a:pt x="269106" y="301112"/>
                </a:lnTo>
                <a:lnTo>
                  <a:pt x="238609" y="334569"/>
                </a:lnTo>
                <a:lnTo>
                  <a:pt x="209676" y="369423"/>
                </a:lnTo>
                <a:lnTo>
                  <a:pt x="182361" y="405617"/>
                </a:lnTo>
                <a:lnTo>
                  <a:pt x="156722" y="443097"/>
                </a:lnTo>
                <a:lnTo>
                  <a:pt x="132814" y="481806"/>
                </a:lnTo>
                <a:lnTo>
                  <a:pt x="110693" y="521688"/>
                </a:lnTo>
                <a:lnTo>
                  <a:pt x="90413" y="562688"/>
                </a:lnTo>
                <a:lnTo>
                  <a:pt x="72032" y="604750"/>
                </a:lnTo>
                <a:lnTo>
                  <a:pt x="55605" y="647819"/>
                </a:lnTo>
                <a:lnTo>
                  <a:pt x="41187" y="691838"/>
                </a:lnTo>
                <a:lnTo>
                  <a:pt x="28834" y="736752"/>
                </a:lnTo>
                <a:lnTo>
                  <a:pt x="18602" y="782505"/>
                </a:lnTo>
                <a:lnTo>
                  <a:pt x="10547" y="829041"/>
                </a:lnTo>
                <a:lnTo>
                  <a:pt x="4724" y="876306"/>
                </a:lnTo>
                <a:lnTo>
                  <a:pt x="1190" y="924242"/>
                </a:lnTo>
                <a:lnTo>
                  <a:pt x="0" y="972794"/>
                </a:lnTo>
                <a:lnTo>
                  <a:pt x="1190" y="1021346"/>
                </a:lnTo>
                <a:lnTo>
                  <a:pt x="4724" y="1069283"/>
                </a:lnTo>
                <a:lnTo>
                  <a:pt x="10547" y="1116547"/>
                </a:lnTo>
                <a:lnTo>
                  <a:pt x="18602" y="1163083"/>
                </a:lnTo>
                <a:lnTo>
                  <a:pt x="28834" y="1208836"/>
                </a:lnTo>
                <a:lnTo>
                  <a:pt x="41187" y="1253750"/>
                </a:lnTo>
                <a:lnTo>
                  <a:pt x="55605" y="1297770"/>
                </a:lnTo>
                <a:lnTo>
                  <a:pt x="72032" y="1340838"/>
                </a:lnTo>
                <a:lnTo>
                  <a:pt x="90413" y="1382900"/>
                </a:lnTo>
                <a:lnTo>
                  <a:pt x="110693" y="1423900"/>
                </a:lnTo>
                <a:lnTo>
                  <a:pt x="132814" y="1463783"/>
                </a:lnTo>
                <a:lnTo>
                  <a:pt x="156722" y="1502491"/>
                </a:lnTo>
                <a:lnTo>
                  <a:pt x="182361" y="1539971"/>
                </a:lnTo>
                <a:lnTo>
                  <a:pt x="209676" y="1576165"/>
                </a:lnTo>
                <a:lnTo>
                  <a:pt x="238609" y="1611019"/>
                </a:lnTo>
                <a:lnTo>
                  <a:pt x="269106" y="1644477"/>
                </a:lnTo>
                <a:lnTo>
                  <a:pt x="301112" y="1676482"/>
                </a:lnTo>
                <a:lnTo>
                  <a:pt x="334569" y="1706979"/>
                </a:lnTo>
                <a:lnTo>
                  <a:pt x="369423" y="1735913"/>
                </a:lnTo>
                <a:lnTo>
                  <a:pt x="405617" y="1763227"/>
                </a:lnTo>
                <a:lnTo>
                  <a:pt x="443097" y="1788866"/>
                </a:lnTo>
                <a:lnTo>
                  <a:pt x="481806" y="1812774"/>
                </a:lnTo>
                <a:lnTo>
                  <a:pt x="521688" y="1834896"/>
                </a:lnTo>
                <a:lnTo>
                  <a:pt x="562688" y="1855175"/>
                </a:lnTo>
                <a:lnTo>
                  <a:pt x="604750" y="1873556"/>
                </a:lnTo>
                <a:lnTo>
                  <a:pt x="647819" y="1889984"/>
                </a:lnTo>
                <a:lnTo>
                  <a:pt x="691838" y="1904402"/>
                </a:lnTo>
                <a:lnTo>
                  <a:pt x="736752" y="1916754"/>
                </a:lnTo>
                <a:lnTo>
                  <a:pt x="782505" y="1926986"/>
                </a:lnTo>
                <a:lnTo>
                  <a:pt x="829041" y="1935041"/>
                </a:lnTo>
                <a:lnTo>
                  <a:pt x="876306" y="1940864"/>
                </a:lnTo>
                <a:lnTo>
                  <a:pt x="924242" y="1944398"/>
                </a:lnTo>
                <a:lnTo>
                  <a:pt x="972794" y="1945589"/>
                </a:lnTo>
                <a:lnTo>
                  <a:pt x="1021348" y="1944398"/>
                </a:lnTo>
                <a:lnTo>
                  <a:pt x="1069285" y="1940864"/>
                </a:lnTo>
                <a:lnTo>
                  <a:pt x="1116550" y="1935041"/>
                </a:lnTo>
                <a:lnTo>
                  <a:pt x="1163087" y="1926986"/>
                </a:lnTo>
                <a:lnTo>
                  <a:pt x="1208841" y="1916754"/>
                </a:lnTo>
                <a:lnTo>
                  <a:pt x="1253756" y="1904402"/>
                </a:lnTo>
                <a:lnTo>
                  <a:pt x="1297776" y="1889984"/>
                </a:lnTo>
                <a:lnTo>
                  <a:pt x="1340845" y="1873556"/>
                </a:lnTo>
                <a:lnTo>
                  <a:pt x="1382908" y="1855175"/>
                </a:lnTo>
                <a:lnTo>
                  <a:pt x="1423909" y="1834896"/>
                </a:lnTo>
                <a:lnTo>
                  <a:pt x="1463792" y="1812774"/>
                </a:lnTo>
                <a:lnTo>
                  <a:pt x="1502501" y="1788866"/>
                </a:lnTo>
                <a:lnTo>
                  <a:pt x="1539981" y="1763227"/>
                </a:lnTo>
                <a:lnTo>
                  <a:pt x="1576176" y="1735913"/>
                </a:lnTo>
                <a:lnTo>
                  <a:pt x="1611030" y="1706979"/>
                </a:lnTo>
                <a:lnTo>
                  <a:pt x="1644488" y="1676482"/>
                </a:lnTo>
                <a:lnTo>
                  <a:pt x="1676493" y="1644477"/>
                </a:lnTo>
                <a:lnTo>
                  <a:pt x="1706990" y="1611019"/>
                </a:lnTo>
                <a:lnTo>
                  <a:pt x="1735924" y="1576165"/>
                </a:lnTo>
                <a:lnTo>
                  <a:pt x="1763239" y="1539971"/>
                </a:lnTo>
                <a:lnTo>
                  <a:pt x="1788878" y="1502491"/>
                </a:lnTo>
                <a:lnTo>
                  <a:pt x="1812786" y="1463783"/>
                </a:lnTo>
                <a:lnTo>
                  <a:pt x="1834908" y="1423900"/>
                </a:lnTo>
                <a:lnTo>
                  <a:pt x="1855187" y="1382900"/>
                </a:lnTo>
                <a:lnTo>
                  <a:pt x="1873569" y="1340838"/>
                </a:lnTo>
                <a:lnTo>
                  <a:pt x="1889996" y="1297770"/>
                </a:lnTo>
                <a:lnTo>
                  <a:pt x="1904414" y="1253750"/>
                </a:lnTo>
                <a:lnTo>
                  <a:pt x="1916767" y="1208836"/>
                </a:lnTo>
                <a:lnTo>
                  <a:pt x="1926999" y="1163083"/>
                </a:lnTo>
                <a:lnTo>
                  <a:pt x="1935054" y="1116547"/>
                </a:lnTo>
                <a:lnTo>
                  <a:pt x="1940876" y="1069283"/>
                </a:lnTo>
                <a:lnTo>
                  <a:pt x="1944411" y="1021346"/>
                </a:lnTo>
                <a:lnTo>
                  <a:pt x="1945601" y="972794"/>
                </a:lnTo>
                <a:lnTo>
                  <a:pt x="1944411" y="924242"/>
                </a:lnTo>
                <a:lnTo>
                  <a:pt x="1940876" y="876306"/>
                </a:lnTo>
                <a:lnTo>
                  <a:pt x="1935054" y="829041"/>
                </a:lnTo>
                <a:lnTo>
                  <a:pt x="1926999" y="782505"/>
                </a:lnTo>
                <a:lnTo>
                  <a:pt x="1916767" y="736752"/>
                </a:lnTo>
                <a:lnTo>
                  <a:pt x="1904414" y="691838"/>
                </a:lnTo>
                <a:lnTo>
                  <a:pt x="1889996" y="647819"/>
                </a:lnTo>
                <a:lnTo>
                  <a:pt x="1873569" y="604750"/>
                </a:lnTo>
                <a:lnTo>
                  <a:pt x="1855187" y="562688"/>
                </a:lnTo>
                <a:lnTo>
                  <a:pt x="1834908" y="521688"/>
                </a:lnTo>
                <a:lnTo>
                  <a:pt x="1812786" y="481806"/>
                </a:lnTo>
                <a:lnTo>
                  <a:pt x="1788878" y="443097"/>
                </a:lnTo>
                <a:lnTo>
                  <a:pt x="1763239" y="405617"/>
                </a:lnTo>
                <a:lnTo>
                  <a:pt x="1735924" y="369423"/>
                </a:lnTo>
                <a:lnTo>
                  <a:pt x="1706990" y="334569"/>
                </a:lnTo>
                <a:lnTo>
                  <a:pt x="1676493" y="301112"/>
                </a:lnTo>
                <a:lnTo>
                  <a:pt x="1644488" y="269106"/>
                </a:lnTo>
                <a:lnTo>
                  <a:pt x="1611030" y="238609"/>
                </a:lnTo>
                <a:lnTo>
                  <a:pt x="1576176" y="209676"/>
                </a:lnTo>
                <a:lnTo>
                  <a:pt x="1539981" y="182361"/>
                </a:lnTo>
                <a:lnTo>
                  <a:pt x="1502501" y="156722"/>
                </a:lnTo>
                <a:lnTo>
                  <a:pt x="1463792" y="132814"/>
                </a:lnTo>
                <a:lnTo>
                  <a:pt x="1423909" y="110693"/>
                </a:lnTo>
                <a:lnTo>
                  <a:pt x="1382908" y="90413"/>
                </a:lnTo>
                <a:lnTo>
                  <a:pt x="1340845" y="72032"/>
                </a:lnTo>
                <a:lnTo>
                  <a:pt x="1297776" y="55605"/>
                </a:lnTo>
                <a:lnTo>
                  <a:pt x="1253756" y="41187"/>
                </a:lnTo>
                <a:lnTo>
                  <a:pt x="1208841" y="28834"/>
                </a:lnTo>
                <a:lnTo>
                  <a:pt x="1163087" y="18602"/>
                </a:lnTo>
                <a:lnTo>
                  <a:pt x="1116550" y="10547"/>
                </a:lnTo>
                <a:lnTo>
                  <a:pt x="1069285" y="4724"/>
                </a:lnTo>
                <a:lnTo>
                  <a:pt x="1021348" y="1190"/>
                </a:lnTo>
                <a:lnTo>
                  <a:pt x="972794" y="0"/>
                </a:lnTo>
                <a:close/>
              </a:path>
            </a:pathLst>
          </a:custGeom>
          <a:solidFill>
            <a:srgbClr val="006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968185" y="3189017"/>
            <a:ext cx="87376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1700" b="1" spc="-195" dirty="0">
                <a:solidFill>
                  <a:srgbClr val="FFFFFF"/>
                </a:solidFill>
                <a:latin typeface="Arial"/>
                <a:cs typeface="Arial"/>
              </a:rPr>
              <a:t>Vulnerable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39577" y="5123181"/>
            <a:ext cx="42545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55" dirty="0">
                <a:solidFill>
                  <a:srgbClr val="FFFFFF"/>
                </a:solidFill>
                <a:latin typeface="Arial"/>
                <a:cs typeface="Arial"/>
              </a:rPr>
              <a:t>Grief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82049" y="5169634"/>
            <a:ext cx="56832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1700" b="1" spc="-185" dirty="0">
                <a:solidFill>
                  <a:srgbClr val="FFFFFF"/>
                </a:solidFill>
                <a:latin typeface="Arial"/>
                <a:cs typeface="Arial"/>
              </a:rPr>
              <a:t>Lonely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79829" y="4306737"/>
            <a:ext cx="1945639" cy="1945639"/>
          </a:xfrm>
          <a:custGeom>
            <a:avLst/>
            <a:gdLst/>
            <a:ahLst/>
            <a:cxnLst/>
            <a:rect l="l" t="t" r="r" b="b"/>
            <a:pathLst>
              <a:path w="1945640" h="1945639">
                <a:moveTo>
                  <a:pt x="972794" y="0"/>
                </a:moveTo>
                <a:lnTo>
                  <a:pt x="924242" y="1190"/>
                </a:lnTo>
                <a:lnTo>
                  <a:pt x="876306" y="4724"/>
                </a:lnTo>
                <a:lnTo>
                  <a:pt x="829041" y="10547"/>
                </a:lnTo>
                <a:lnTo>
                  <a:pt x="782505" y="18602"/>
                </a:lnTo>
                <a:lnTo>
                  <a:pt x="736752" y="28834"/>
                </a:lnTo>
                <a:lnTo>
                  <a:pt x="691838" y="41187"/>
                </a:lnTo>
                <a:lnTo>
                  <a:pt x="647819" y="55605"/>
                </a:lnTo>
                <a:lnTo>
                  <a:pt x="604750" y="72032"/>
                </a:lnTo>
                <a:lnTo>
                  <a:pt x="562688" y="90413"/>
                </a:lnTo>
                <a:lnTo>
                  <a:pt x="521688" y="110693"/>
                </a:lnTo>
                <a:lnTo>
                  <a:pt x="481806" y="132814"/>
                </a:lnTo>
                <a:lnTo>
                  <a:pt x="443097" y="156722"/>
                </a:lnTo>
                <a:lnTo>
                  <a:pt x="405617" y="182361"/>
                </a:lnTo>
                <a:lnTo>
                  <a:pt x="369423" y="209676"/>
                </a:lnTo>
                <a:lnTo>
                  <a:pt x="334569" y="238609"/>
                </a:lnTo>
                <a:lnTo>
                  <a:pt x="301112" y="269106"/>
                </a:lnTo>
                <a:lnTo>
                  <a:pt x="269106" y="301112"/>
                </a:lnTo>
                <a:lnTo>
                  <a:pt x="238609" y="334569"/>
                </a:lnTo>
                <a:lnTo>
                  <a:pt x="209676" y="369423"/>
                </a:lnTo>
                <a:lnTo>
                  <a:pt x="182361" y="405617"/>
                </a:lnTo>
                <a:lnTo>
                  <a:pt x="156722" y="443097"/>
                </a:lnTo>
                <a:lnTo>
                  <a:pt x="132814" y="481806"/>
                </a:lnTo>
                <a:lnTo>
                  <a:pt x="110693" y="521688"/>
                </a:lnTo>
                <a:lnTo>
                  <a:pt x="90413" y="562688"/>
                </a:lnTo>
                <a:lnTo>
                  <a:pt x="72032" y="604750"/>
                </a:lnTo>
                <a:lnTo>
                  <a:pt x="55605" y="647819"/>
                </a:lnTo>
                <a:lnTo>
                  <a:pt x="41187" y="691838"/>
                </a:lnTo>
                <a:lnTo>
                  <a:pt x="28834" y="736752"/>
                </a:lnTo>
                <a:lnTo>
                  <a:pt x="18602" y="782505"/>
                </a:lnTo>
                <a:lnTo>
                  <a:pt x="10547" y="829041"/>
                </a:lnTo>
                <a:lnTo>
                  <a:pt x="4724" y="876306"/>
                </a:lnTo>
                <a:lnTo>
                  <a:pt x="1190" y="924242"/>
                </a:lnTo>
                <a:lnTo>
                  <a:pt x="0" y="972794"/>
                </a:lnTo>
                <a:lnTo>
                  <a:pt x="1190" y="1021346"/>
                </a:lnTo>
                <a:lnTo>
                  <a:pt x="4724" y="1069283"/>
                </a:lnTo>
                <a:lnTo>
                  <a:pt x="10547" y="1116547"/>
                </a:lnTo>
                <a:lnTo>
                  <a:pt x="18602" y="1163083"/>
                </a:lnTo>
                <a:lnTo>
                  <a:pt x="28834" y="1208836"/>
                </a:lnTo>
                <a:lnTo>
                  <a:pt x="41187" y="1253750"/>
                </a:lnTo>
                <a:lnTo>
                  <a:pt x="55605" y="1297770"/>
                </a:lnTo>
                <a:lnTo>
                  <a:pt x="72032" y="1340838"/>
                </a:lnTo>
                <a:lnTo>
                  <a:pt x="90413" y="1382900"/>
                </a:lnTo>
                <a:lnTo>
                  <a:pt x="110693" y="1423900"/>
                </a:lnTo>
                <a:lnTo>
                  <a:pt x="132814" y="1463783"/>
                </a:lnTo>
                <a:lnTo>
                  <a:pt x="156722" y="1502491"/>
                </a:lnTo>
                <a:lnTo>
                  <a:pt x="182361" y="1539971"/>
                </a:lnTo>
                <a:lnTo>
                  <a:pt x="209676" y="1576165"/>
                </a:lnTo>
                <a:lnTo>
                  <a:pt x="238609" y="1611019"/>
                </a:lnTo>
                <a:lnTo>
                  <a:pt x="269106" y="1644477"/>
                </a:lnTo>
                <a:lnTo>
                  <a:pt x="301112" y="1676482"/>
                </a:lnTo>
                <a:lnTo>
                  <a:pt x="334569" y="1706979"/>
                </a:lnTo>
                <a:lnTo>
                  <a:pt x="369423" y="1735913"/>
                </a:lnTo>
                <a:lnTo>
                  <a:pt x="405617" y="1763227"/>
                </a:lnTo>
                <a:lnTo>
                  <a:pt x="443097" y="1788866"/>
                </a:lnTo>
                <a:lnTo>
                  <a:pt x="481806" y="1812774"/>
                </a:lnTo>
                <a:lnTo>
                  <a:pt x="521688" y="1834896"/>
                </a:lnTo>
                <a:lnTo>
                  <a:pt x="562688" y="1855175"/>
                </a:lnTo>
                <a:lnTo>
                  <a:pt x="604750" y="1873556"/>
                </a:lnTo>
                <a:lnTo>
                  <a:pt x="647819" y="1889984"/>
                </a:lnTo>
                <a:lnTo>
                  <a:pt x="691838" y="1904402"/>
                </a:lnTo>
                <a:lnTo>
                  <a:pt x="736752" y="1916754"/>
                </a:lnTo>
                <a:lnTo>
                  <a:pt x="782505" y="1926986"/>
                </a:lnTo>
                <a:lnTo>
                  <a:pt x="829041" y="1935041"/>
                </a:lnTo>
                <a:lnTo>
                  <a:pt x="876306" y="1940864"/>
                </a:lnTo>
                <a:lnTo>
                  <a:pt x="924242" y="1944398"/>
                </a:lnTo>
                <a:lnTo>
                  <a:pt x="972794" y="1945589"/>
                </a:lnTo>
                <a:lnTo>
                  <a:pt x="1021348" y="1944398"/>
                </a:lnTo>
                <a:lnTo>
                  <a:pt x="1069285" y="1940864"/>
                </a:lnTo>
                <a:lnTo>
                  <a:pt x="1116550" y="1935041"/>
                </a:lnTo>
                <a:lnTo>
                  <a:pt x="1163087" y="1926986"/>
                </a:lnTo>
                <a:lnTo>
                  <a:pt x="1208841" y="1916754"/>
                </a:lnTo>
                <a:lnTo>
                  <a:pt x="1253756" y="1904402"/>
                </a:lnTo>
                <a:lnTo>
                  <a:pt x="1297776" y="1889984"/>
                </a:lnTo>
                <a:lnTo>
                  <a:pt x="1340845" y="1873556"/>
                </a:lnTo>
                <a:lnTo>
                  <a:pt x="1382908" y="1855175"/>
                </a:lnTo>
                <a:lnTo>
                  <a:pt x="1423909" y="1834896"/>
                </a:lnTo>
                <a:lnTo>
                  <a:pt x="1463792" y="1812774"/>
                </a:lnTo>
                <a:lnTo>
                  <a:pt x="1502501" y="1788866"/>
                </a:lnTo>
                <a:lnTo>
                  <a:pt x="1539981" y="1763227"/>
                </a:lnTo>
                <a:lnTo>
                  <a:pt x="1576176" y="1735913"/>
                </a:lnTo>
                <a:lnTo>
                  <a:pt x="1611030" y="1706979"/>
                </a:lnTo>
                <a:lnTo>
                  <a:pt x="1644488" y="1676482"/>
                </a:lnTo>
                <a:lnTo>
                  <a:pt x="1676493" y="1644477"/>
                </a:lnTo>
                <a:lnTo>
                  <a:pt x="1706990" y="1611019"/>
                </a:lnTo>
                <a:lnTo>
                  <a:pt x="1735924" y="1576165"/>
                </a:lnTo>
                <a:lnTo>
                  <a:pt x="1763239" y="1539971"/>
                </a:lnTo>
                <a:lnTo>
                  <a:pt x="1788878" y="1502491"/>
                </a:lnTo>
                <a:lnTo>
                  <a:pt x="1812786" y="1463783"/>
                </a:lnTo>
                <a:lnTo>
                  <a:pt x="1834908" y="1423900"/>
                </a:lnTo>
                <a:lnTo>
                  <a:pt x="1855187" y="1382900"/>
                </a:lnTo>
                <a:lnTo>
                  <a:pt x="1873569" y="1340838"/>
                </a:lnTo>
                <a:lnTo>
                  <a:pt x="1889996" y="1297770"/>
                </a:lnTo>
                <a:lnTo>
                  <a:pt x="1904414" y="1253750"/>
                </a:lnTo>
                <a:lnTo>
                  <a:pt x="1916767" y="1208836"/>
                </a:lnTo>
                <a:lnTo>
                  <a:pt x="1926999" y="1163083"/>
                </a:lnTo>
                <a:lnTo>
                  <a:pt x="1935054" y="1116547"/>
                </a:lnTo>
                <a:lnTo>
                  <a:pt x="1940876" y="1069283"/>
                </a:lnTo>
                <a:lnTo>
                  <a:pt x="1944411" y="1021346"/>
                </a:lnTo>
                <a:lnTo>
                  <a:pt x="1945601" y="972794"/>
                </a:lnTo>
                <a:lnTo>
                  <a:pt x="1944411" y="924242"/>
                </a:lnTo>
                <a:lnTo>
                  <a:pt x="1940876" y="876306"/>
                </a:lnTo>
                <a:lnTo>
                  <a:pt x="1935054" y="829041"/>
                </a:lnTo>
                <a:lnTo>
                  <a:pt x="1926999" y="782505"/>
                </a:lnTo>
                <a:lnTo>
                  <a:pt x="1916767" y="736752"/>
                </a:lnTo>
                <a:lnTo>
                  <a:pt x="1904414" y="691838"/>
                </a:lnTo>
                <a:lnTo>
                  <a:pt x="1889996" y="647819"/>
                </a:lnTo>
                <a:lnTo>
                  <a:pt x="1873569" y="604750"/>
                </a:lnTo>
                <a:lnTo>
                  <a:pt x="1855187" y="562688"/>
                </a:lnTo>
                <a:lnTo>
                  <a:pt x="1834908" y="521688"/>
                </a:lnTo>
                <a:lnTo>
                  <a:pt x="1812786" y="481806"/>
                </a:lnTo>
                <a:lnTo>
                  <a:pt x="1788878" y="443097"/>
                </a:lnTo>
                <a:lnTo>
                  <a:pt x="1763239" y="405617"/>
                </a:lnTo>
                <a:lnTo>
                  <a:pt x="1735924" y="369423"/>
                </a:lnTo>
                <a:lnTo>
                  <a:pt x="1706990" y="334569"/>
                </a:lnTo>
                <a:lnTo>
                  <a:pt x="1676493" y="301112"/>
                </a:lnTo>
                <a:lnTo>
                  <a:pt x="1644488" y="269106"/>
                </a:lnTo>
                <a:lnTo>
                  <a:pt x="1611030" y="238609"/>
                </a:lnTo>
                <a:lnTo>
                  <a:pt x="1576176" y="209676"/>
                </a:lnTo>
                <a:lnTo>
                  <a:pt x="1539981" y="182361"/>
                </a:lnTo>
                <a:lnTo>
                  <a:pt x="1502501" y="156722"/>
                </a:lnTo>
                <a:lnTo>
                  <a:pt x="1463792" y="132814"/>
                </a:lnTo>
                <a:lnTo>
                  <a:pt x="1423909" y="110693"/>
                </a:lnTo>
                <a:lnTo>
                  <a:pt x="1382908" y="90413"/>
                </a:lnTo>
                <a:lnTo>
                  <a:pt x="1340845" y="72032"/>
                </a:lnTo>
                <a:lnTo>
                  <a:pt x="1297776" y="55605"/>
                </a:lnTo>
                <a:lnTo>
                  <a:pt x="1253756" y="41187"/>
                </a:lnTo>
                <a:lnTo>
                  <a:pt x="1208841" y="28834"/>
                </a:lnTo>
                <a:lnTo>
                  <a:pt x="1163087" y="18602"/>
                </a:lnTo>
                <a:lnTo>
                  <a:pt x="1116550" y="10547"/>
                </a:lnTo>
                <a:lnTo>
                  <a:pt x="1069285" y="4724"/>
                </a:lnTo>
                <a:lnTo>
                  <a:pt x="1021348" y="1190"/>
                </a:lnTo>
                <a:lnTo>
                  <a:pt x="972794" y="0"/>
                </a:lnTo>
                <a:close/>
              </a:path>
            </a:pathLst>
          </a:custGeom>
          <a:solidFill>
            <a:srgbClr val="006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992774" y="5163856"/>
            <a:ext cx="74612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1700" b="1" spc="-190" dirty="0">
                <a:solidFill>
                  <a:srgbClr val="FFFFFF"/>
                </a:solidFill>
                <a:latin typeface="Arial"/>
                <a:cs typeface="Arial"/>
              </a:rPr>
              <a:t>Pressure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9381" y="6819834"/>
            <a:ext cx="1120140" cy="806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54965">
              <a:lnSpc>
                <a:spcPct val="100600"/>
              </a:lnSpc>
              <a:spcBef>
                <a:spcPts val="90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Low </a:t>
            </a:r>
            <a:r>
              <a:rPr sz="1700" b="1" spc="-175" dirty="0">
                <a:solidFill>
                  <a:srgbClr val="FFFFFF"/>
                </a:solidFill>
                <a:latin typeface="Arial"/>
                <a:cs typeface="Arial"/>
              </a:rPr>
              <a:t>knowledgeof moneysafety</a:t>
            </a:r>
            <a:endParaRPr sz="1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15937" y="6998023"/>
            <a:ext cx="96710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1700" b="1" spc="-170" dirty="0">
                <a:solidFill>
                  <a:srgbClr val="FFFFFF"/>
                </a:solidFill>
                <a:latin typeface="Arial"/>
                <a:cs typeface="Arial"/>
              </a:rPr>
              <a:t>Targetedby</a:t>
            </a:r>
            <a:endParaRPr sz="1700">
              <a:latin typeface="Arial"/>
              <a:cs typeface="Arial"/>
            </a:endParaRPr>
          </a:p>
          <a:p>
            <a:pPr marL="111125">
              <a:lnSpc>
                <a:spcPct val="100000"/>
              </a:lnSpc>
              <a:spcBef>
                <a:spcPts val="10"/>
              </a:spcBef>
            </a:pPr>
            <a:r>
              <a:rPr sz="1700" b="1" spc="-110" dirty="0">
                <a:solidFill>
                  <a:srgbClr val="FFFFFF"/>
                </a:solidFill>
                <a:latin typeface="Arial"/>
                <a:cs typeface="Arial"/>
              </a:rPr>
              <a:t>criminals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610" y="88813"/>
            <a:ext cx="12308205" cy="8140700"/>
            <a:chOff x="12610" y="88813"/>
            <a:chExt cx="12308205" cy="814070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3680" y="4312513"/>
              <a:ext cx="1945594" cy="19455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11807" y="2368461"/>
              <a:ext cx="1945601" cy="19443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75125" y="4312513"/>
              <a:ext cx="1945589" cy="194339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12729" y="6283771"/>
              <a:ext cx="1945589" cy="19455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72245" y="2372462"/>
              <a:ext cx="1945601" cy="191562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610" y="88813"/>
              <a:ext cx="228777" cy="228777"/>
            </a:xfrm>
            <a:prstGeom prst="rect">
              <a:avLst/>
            </a:prstGeom>
          </p:spPr>
        </p:pic>
      </p:grpSp>
      <p:sp>
        <p:nvSpPr>
          <p:cNvPr id="25" name="object 25" descr="$PPTXTitle"/>
          <p:cNvSpPr txBox="1">
            <a:spLocks noGrp="1"/>
          </p:cNvSpPr>
          <p:nvPr>
            <p:ph type="title"/>
          </p:nvPr>
        </p:nvSpPr>
        <p:spPr>
          <a:xfrm>
            <a:off x="438091" y="782263"/>
            <a:ext cx="9282430" cy="806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100" dirty="0"/>
              <a:t>Anyone</a:t>
            </a:r>
            <a:r>
              <a:rPr sz="5100" spc="-30" dirty="0"/>
              <a:t> </a:t>
            </a:r>
            <a:r>
              <a:rPr sz="5100" dirty="0"/>
              <a:t>can</a:t>
            </a:r>
            <a:r>
              <a:rPr sz="5100" spc="15" dirty="0"/>
              <a:t> </a:t>
            </a:r>
            <a:r>
              <a:rPr sz="5100" dirty="0"/>
              <a:t>be</a:t>
            </a:r>
            <a:r>
              <a:rPr sz="5100" spc="-20" dirty="0"/>
              <a:t> </a:t>
            </a:r>
            <a:r>
              <a:rPr sz="5100" dirty="0"/>
              <a:t>a</a:t>
            </a:r>
            <a:r>
              <a:rPr sz="5100" spc="-5" dirty="0"/>
              <a:t> </a:t>
            </a:r>
            <a:r>
              <a:rPr sz="5100" dirty="0"/>
              <a:t>scam</a:t>
            </a:r>
            <a:r>
              <a:rPr sz="5100" spc="15" dirty="0"/>
              <a:t> </a:t>
            </a:r>
            <a:r>
              <a:rPr sz="5100" spc="-10" dirty="0"/>
              <a:t>victim.</a:t>
            </a:r>
            <a:endParaRPr sz="5100"/>
          </a:p>
        </p:txBody>
      </p:sp>
      <p:grpSp>
        <p:nvGrpSpPr>
          <p:cNvPr id="26" name="object 26"/>
          <p:cNvGrpSpPr/>
          <p:nvPr/>
        </p:nvGrpSpPr>
        <p:grpSpPr>
          <a:xfrm>
            <a:off x="237705" y="2002667"/>
            <a:ext cx="12573000" cy="6356985"/>
            <a:chOff x="237705" y="2002667"/>
            <a:chExt cx="12573000" cy="6356985"/>
          </a:xfrm>
        </p:grpSpPr>
        <p:pic>
          <p:nvPicPr>
            <p:cNvPr id="27" name="object 27" descr="þÿ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87084" y="2310384"/>
              <a:ext cx="2031491" cy="2029967"/>
            </a:xfrm>
            <a:prstGeom prst="rect">
              <a:avLst/>
            </a:prstGeom>
          </p:spPr>
        </p:pic>
        <p:pic>
          <p:nvPicPr>
            <p:cNvPr id="28" name="object 28" descr="þÿ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30391" y="2329624"/>
              <a:ext cx="1945601" cy="19455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73680" y="6302349"/>
              <a:ext cx="1945593" cy="194311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08959" y="6354775"/>
              <a:ext cx="1945599" cy="19455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1520" y="4290088"/>
              <a:ext cx="1945593" cy="194438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72245" y="6281077"/>
              <a:ext cx="1945595" cy="194447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24405" y="4307420"/>
              <a:ext cx="1945595" cy="194394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17847" y="4312513"/>
              <a:ext cx="1945589" cy="194559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7705" y="2002667"/>
              <a:ext cx="12572746" cy="29843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427868" y="2340444"/>
              <a:ext cx="1943993" cy="194558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80845" y="4296540"/>
              <a:ext cx="1944000" cy="193386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428583" y="6333733"/>
              <a:ext cx="1962248" cy="202574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18908" y="2352321"/>
              <a:ext cx="1922759" cy="187784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1207" y="2354452"/>
              <a:ext cx="1952688" cy="197361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3627" y="6223584"/>
              <a:ext cx="1945599" cy="1945599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3979322" y="8371331"/>
            <a:ext cx="5072380" cy="974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54"/>
              </a:lnSpc>
            </a:pPr>
            <a:r>
              <a:rPr sz="3100" i="1" spc="-80" dirty="0">
                <a:latin typeface="Arial"/>
                <a:cs typeface="Arial"/>
              </a:rPr>
              <a:t>#ScamAware</a:t>
            </a: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3100" i="1" spc="-190" dirty="0">
                <a:latin typeface="Arial"/>
                <a:cs typeface="Arial"/>
                <a:hlinkClick r:id="rId27"/>
              </a:rPr>
              <a:t>www.friendsagainstscams.org.uk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3067</Words>
  <Application>Microsoft Office PowerPoint</Application>
  <PresentationFormat>Custom</PresentationFormat>
  <Paragraphs>324</Paragraphs>
  <Slides>42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Aptos</vt:lpstr>
      <vt:lpstr>Arial</vt:lpstr>
      <vt:lpstr>Calibri</vt:lpstr>
      <vt:lpstr>Helvetica</vt:lpstr>
      <vt:lpstr>Impact</vt:lpstr>
      <vt:lpstr>Times New Roman</vt:lpstr>
      <vt:lpstr>Wingdings</vt:lpstr>
      <vt:lpstr>Office Theme</vt:lpstr>
      <vt:lpstr>Young Friends Against Scams</vt:lpstr>
      <vt:lpstr>Let’s talk. What is a scam?</vt:lpstr>
      <vt:lpstr>Scams check…</vt:lpstr>
      <vt:lpstr>I wonder…</vt:lpstr>
      <vt:lpstr>Think…</vt:lpstr>
      <vt:lpstr>What do we know…</vt:lpstr>
      <vt:lpstr>Have a think…</vt:lpstr>
      <vt:lpstr>Let's think…</vt:lpstr>
      <vt:lpstr>Anyone can be a scam victim.</vt:lpstr>
      <vt:lpstr>Anyone can be a scam victim.</vt:lpstr>
      <vt:lpstr>Have you ever seen a scam aimed at you?</vt:lpstr>
      <vt:lpstr>Social Media</vt:lpstr>
      <vt:lpstr>Social Media</vt:lpstr>
      <vt:lpstr>Social Media</vt:lpstr>
      <vt:lpstr>Staying safe online from criminals</vt:lpstr>
      <vt:lpstr>Phishing</vt:lpstr>
      <vt:lpstr>Phishing</vt:lpstr>
      <vt:lpstr>Gaming</vt:lpstr>
      <vt:lpstr>Gaming</vt:lpstr>
      <vt:lpstr>Financial Exploitation</vt:lpstr>
      <vt:lpstr>PowerPoint Presentation</vt:lpstr>
      <vt:lpstr>PowerPoint Presentation</vt:lpstr>
      <vt:lpstr>PowerPoint Presentation</vt:lpstr>
      <vt:lpstr>PowerPoint Presentation</vt:lpstr>
      <vt:lpstr>Have you seen a scam aimed at adults?</vt:lpstr>
      <vt:lpstr>Postal Scams – the signs</vt:lpstr>
      <vt:lpstr>Online/email scams – the signs</vt:lpstr>
      <vt:lpstr>Online/email scams – the signs</vt:lpstr>
      <vt:lpstr>Where do you think we should report these scams to?</vt:lpstr>
      <vt:lpstr>Where to report scams to:</vt:lpstr>
      <vt:lpstr>Have a think…</vt:lpstr>
      <vt:lpstr>What can you remember?</vt:lpstr>
      <vt:lpstr>Congratulations You are now a Young Friend Against Scams.</vt:lpstr>
      <vt:lpstr>What's next?</vt:lpstr>
      <vt:lpstr>Make a promise and turn your knowledge into action.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will YOU spread the word?</vt:lpstr>
      <vt:lpstr>Thank you for joining us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Friends PowerPoint Presentation</dc:title>
  <dc:creator>McKane, Candice</dc:creator>
  <cp:lastModifiedBy>Xavier Mace</cp:lastModifiedBy>
  <cp:revision>7</cp:revision>
  <dcterms:created xsi:type="dcterms:W3CDTF">2025-12-22T14:57:15Z</dcterms:created>
  <dcterms:modified xsi:type="dcterms:W3CDTF">2026-02-17T12:19:20Z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0x01010082FF520909460546BCEDB276EC10713A</vt:lpwstr>
  </property>
  <property fmtid="{D5CDD505-2E9C-101B-9397-08002B2CF9AE}" pid="3" name="Created">
    <vt:filetime>2025-12-04T00:00:00Z</vt:filetime>
  </property>
  <property fmtid="{D5CDD505-2E9C-101B-9397-08002B2CF9AE}" pid="4" name="Creator">
    <vt:lpwstr>Acrobat PDFMaker 25 for PowerPoint</vt:lpwstr>
  </property>
  <property fmtid="{D5CDD505-2E9C-101B-9397-08002B2CF9AE}" pid="5" name="LastSaved">
    <vt:filetime>2025-12-22T00:00:00Z</vt:filetime>
  </property>
  <property fmtid="{D5CDD505-2E9C-101B-9397-08002B2CF9AE}" pid="6" name="Producer">
    <vt:lpwstr>Adobe PDF Library 25.1.201</vt:lpwstr>
  </property>
</Properties>
</file>