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758" r:id="rId3"/>
    <p:sldId id="769" r:id="rId4"/>
    <p:sldId id="760" r:id="rId5"/>
    <p:sldId id="766" r:id="rId6"/>
    <p:sldId id="767" r:id="rId7"/>
    <p:sldId id="759" r:id="rId8"/>
    <p:sldId id="761" r:id="rId9"/>
    <p:sldId id="762" r:id="rId10"/>
    <p:sldId id="763" r:id="rId11"/>
    <p:sldId id="764" r:id="rId12"/>
    <p:sldId id="765" r:id="rId13"/>
    <p:sldId id="7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A18FC4-214F-96EC-09E9-59431E13F163}" name="Marina Osang" initials="MO" userId="S::marina.osang@surreycc.gov.uk::66ae6115-91e9-4617-aa19-d64548a5ee4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C2130F-76EF-4D43-ACB0-61916CBEBBAF}">
      <dgm:prSet/>
      <dgm:spPr>
        <a:solidFill>
          <a:srgbClr val="067090"/>
        </a:solidFill>
      </dgm:spPr>
      <dgm:t>
        <a:bodyPr/>
        <a:lstStyle/>
        <a:p>
          <a:r>
            <a:rPr lang="en-US" dirty="0">
              <a:latin typeface="Arial" panose="020B0604020202020204" pitchFamily="34" charset="0"/>
              <a:cs typeface="Arial" panose="020B0604020202020204" pitchFamily="34" charset="0"/>
            </a:rPr>
            <a:t>Heartbreak </a:t>
          </a:r>
        </a:p>
      </dgm:t>
    </dgm:pt>
    <dgm:pt modelId="{D2B4E62D-94E7-4563-BBFD-DE8BC8D212D1}" type="parTrans" cxnId="{CB69B38C-EC5F-444C-82D8-E01D62ABDC23}">
      <dgm:prSet/>
      <dgm:spPr/>
      <dgm:t>
        <a:bodyPr/>
        <a:lstStyle/>
        <a:p>
          <a:endParaRPr lang="en-US"/>
        </a:p>
      </dgm:t>
    </dgm:pt>
    <dgm:pt modelId="{F30A6B6E-8DB6-4479-BD15-CFF114FB9E13}" type="sibTrans" cxnId="{CB69B38C-EC5F-444C-82D8-E01D62ABDC23}">
      <dgm:prSet/>
      <dgm:spPr/>
      <dgm:t>
        <a:bodyPr/>
        <a:lstStyle/>
        <a:p>
          <a:endParaRPr lang="en-US"/>
        </a:p>
      </dgm:t>
    </dgm:pt>
    <dgm:pt modelId="{E5F11996-8EDB-4674-ADC9-80912D623B4C}">
      <dgm:prSet/>
      <dgm:spPr>
        <a:solidFill>
          <a:srgbClr val="C00000"/>
        </a:solidFill>
      </dgm:spPr>
      <dgm:t>
        <a:bodyPr/>
        <a:lstStyle/>
        <a:p>
          <a:r>
            <a:rPr lang="en-US" dirty="0">
              <a:latin typeface="Arial" panose="020B0604020202020204" pitchFamily="34" charset="0"/>
              <a:cs typeface="Arial" panose="020B0604020202020204" pitchFamily="34" charset="0"/>
            </a:rPr>
            <a:t>Debt</a:t>
          </a:r>
          <a:r>
            <a:rPr lang="en-US" dirty="0"/>
            <a:t> </a:t>
          </a:r>
        </a:p>
      </dgm:t>
    </dgm:pt>
    <dgm:pt modelId="{790F8533-E8D7-476C-A3D3-A5C8DE62A24F}" type="parTrans" cxnId="{57BC447C-59F0-493D-AA1A-0D032618535F}">
      <dgm:prSet/>
      <dgm:spPr/>
      <dgm:t>
        <a:bodyPr/>
        <a:lstStyle/>
        <a:p>
          <a:endParaRPr lang="en-US"/>
        </a:p>
      </dgm:t>
    </dgm:pt>
    <dgm:pt modelId="{F8CC33DC-D9CE-4116-96A4-F25D9BA83CA7}" type="sibTrans" cxnId="{57BC447C-59F0-493D-AA1A-0D032618535F}">
      <dgm:prSet/>
      <dgm:spPr/>
      <dgm:t>
        <a:bodyPr/>
        <a:lstStyle/>
        <a:p>
          <a:endParaRPr lang="en-US"/>
        </a:p>
      </dgm:t>
    </dgm:pt>
    <dgm:pt modelId="{626A7405-5003-4463-8CFE-5650AB19ACE9}">
      <dgm:prSet/>
      <dgm:spPr>
        <a:solidFill>
          <a:srgbClr val="067090"/>
        </a:solidFill>
      </dgm:spPr>
      <dgm:t>
        <a:bodyPr/>
        <a:lstStyle/>
        <a:p>
          <a:r>
            <a:rPr lang="en-US" dirty="0">
              <a:latin typeface="Arial" panose="020B0604020202020204" pitchFamily="34" charset="0"/>
              <a:cs typeface="Arial" panose="020B0604020202020204" pitchFamily="34" charset="0"/>
            </a:rPr>
            <a:t>Low self esteem/self deprecation</a:t>
          </a:r>
        </a:p>
      </dgm:t>
    </dgm:pt>
    <dgm:pt modelId="{BFDB1B56-1F12-4124-9C9B-C0CBBB344249}" type="parTrans" cxnId="{C2C79BB9-2A8C-4768-A7EB-EBE5BCD1185B}">
      <dgm:prSet/>
      <dgm:spPr/>
      <dgm:t>
        <a:bodyPr/>
        <a:lstStyle/>
        <a:p>
          <a:endParaRPr lang="en-US"/>
        </a:p>
      </dgm:t>
    </dgm:pt>
    <dgm:pt modelId="{D85B2775-83CB-4D32-A72F-FBF956C4AE5B}" type="sibTrans" cxnId="{C2C79BB9-2A8C-4768-A7EB-EBE5BCD1185B}">
      <dgm:prSet/>
      <dgm:spPr/>
      <dgm:t>
        <a:bodyPr/>
        <a:lstStyle/>
        <a:p>
          <a:endParaRPr lang="en-US"/>
        </a:p>
      </dgm:t>
    </dgm:pt>
    <dgm:pt modelId="{2E6F3278-C0E6-4399-B5E4-14E3E3DF91C8}">
      <dgm:prSet/>
      <dgm:spPr>
        <a:solidFill>
          <a:srgbClr val="C00000"/>
        </a:solidFill>
      </dgm:spPr>
      <dgm:t>
        <a:bodyPr/>
        <a:lstStyle/>
        <a:p>
          <a:r>
            <a:rPr lang="en-US" dirty="0">
              <a:latin typeface="Arial" panose="020B0604020202020204" pitchFamily="34" charset="0"/>
              <a:cs typeface="Arial" panose="020B0604020202020204" pitchFamily="34" charset="0"/>
            </a:rPr>
            <a:t>Mental health issues </a:t>
          </a:r>
        </a:p>
      </dgm:t>
    </dgm:pt>
    <dgm:pt modelId="{2FF009D1-7FBF-43EE-B931-D67548804EB6}" type="parTrans" cxnId="{4BE7A98D-1ED0-4755-9303-F8FD9BEA0383}">
      <dgm:prSet/>
      <dgm:spPr/>
      <dgm:t>
        <a:bodyPr/>
        <a:lstStyle/>
        <a:p>
          <a:endParaRPr lang="en-US"/>
        </a:p>
      </dgm:t>
    </dgm:pt>
    <dgm:pt modelId="{E7875279-5C14-43D7-A8ED-74DF97516DA9}" type="sibTrans" cxnId="{4BE7A98D-1ED0-4755-9303-F8FD9BEA0383}">
      <dgm:prSet/>
      <dgm:spPr/>
      <dgm:t>
        <a:bodyPr/>
        <a:lstStyle/>
        <a:p>
          <a:endParaRPr lang="en-US"/>
        </a:p>
      </dgm:t>
    </dgm:pt>
    <dgm:pt modelId="{862808AE-AB2C-497C-87A9-B93C4404564B}">
      <dgm:prSet/>
      <dgm:spPr>
        <a:solidFill>
          <a:srgbClr val="067090"/>
        </a:solidFill>
      </dgm:spPr>
      <dgm:t>
        <a:bodyPr/>
        <a:lstStyle/>
        <a:p>
          <a:r>
            <a:rPr lang="en-GB" dirty="0">
              <a:latin typeface="Arial" panose="020B0604020202020204" pitchFamily="34" charset="0"/>
              <a:cs typeface="Arial" panose="020B0604020202020204" pitchFamily="34" charset="0"/>
            </a:rPr>
            <a:t>Anxiety </a:t>
          </a:r>
          <a:endParaRPr lang="en-US" dirty="0">
            <a:latin typeface="Arial" panose="020B0604020202020204" pitchFamily="34" charset="0"/>
            <a:cs typeface="Arial" panose="020B0604020202020204" pitchFamily="34" charset="0"/>
          </a:endParaRPr>
        </a:p>
      </dgm:t>
    </dgm:pt>
    <dgm:pt modelId="{FFF5A8AF-3D33-44F7-8359-D68C911604DA}" type="parTrans" cxnId="{5DC64480-CC2C-4A48-95B6-79BDC4301224}">
      <dgm:prSet/>
      <dgm:spPr/>
      <dgm:t>
        <a:bodyPr/>
        <a:lstStyle/>
        <a:p>
          <a:endParaRPr lang="en-US"/>
        </a:p>
      </dgm:t>
    </dgm:pt>
    <dgm:pt modelId="{05F56C3D-1ADB-4747-A371-014B2B7F9E08}" type="sibTrans" cxnId="{5DC64480-CC2C-4A48-95B6-79BDC4301224}">
      <dgm:prSet/>
      <dgm:spPr/>
      <dgm:t>
        <a:bodyPr/>
        <a:lstStyle/>
        <a:p>
          <a:endParaRPr lang="en-US"/>
        </a:p>
      </dgm:t>
    </dgm:pt>
    <dgm:pt modelId="{748A58E8-B0F0-4F37-B170-DCA20A02DD88}" type="pres">
      <dgm:prSet presAssocID="{B7964772-2136-4F71-8DCB-93E4F500DA7B}" presName="diagram" presStyleCnt="0">
        <dgm:presLayoutVars>
          <dgm:dir/>
          <dgm:resizeHandles val="exact"/>
        </dgm:presLayoutVars>
      </dgm:prSet>
      <dgm:spPr/>
    </dgm:pt>
    <dgm:pt modelId="{B113695C-5DB4-4EBE-B849-D47B638F887C}" type="pres">
      <dgm:prSet presAssocID="{30C2130F-76EF-4D43-ACB0-61916CBEBBAF}" presName="node" presStyleLbl="node1" presStyleIdx="0" presStyleCnt="5">
        <dgm:presLayoutVars>
          <dgm:bulletEnabled val="1"/>
        </dgm:presLayoutVars>
      </dgm:prSet>
      <dgm:spPr/>
    </dgm:pt>
    <dgm:pt modelId="{AEE83932-A04D-48F4-B462-663D1183269F}" type="pres">
      <dgm:prSet presAssocID="{F30A6B6E-8DB6-4479-BD15-CFF114FB9E13}" presName="sibTrans" presStyleCnt="0"/>
      <dgm:spPr/>
    </dgm:pt>
    <dgm:pt modelId="{6491FFCB-2652-453A-BC0F-71457056F99B}" type="pres">
      <dgm:prSet presAssocID="{E5F11996-8EDB-4674-ADC9-80912D623B4C}" presName="node" presStyleLbl="node1" presStyleIdx="1" presStyleCnt="5">
        <dgm:presLayoutVars>
          <dgm:bulletEnabled val="1"/>
        </dgm:presLayoutVars>
      </dgm:prSet>
      <dgm:spPr/>
    </dgm:pt>
    <dgm:pt modelId="{E3610152-9F35-432F-8D9F-41E837F47559}" type="pres">
      <dgm:prSet presAssocID="{F8CC33DC-D9CE-4116-96A4-F25D9BA83CA7}" presName="sibTrans" presStyleCnt="0"/>
      <dgm:spPr/>
    </dgm:pt>
    <dgm:pt modelId="{634A4697-CB52-4E2D-97A8-35DD43D9346C}" type="pres">
      <dgm:prSet presAssocID="{626A7405-5003-4463-8CFE-5650AB19ACE9}" presName="node" presStyleLbl="node1" presStyleIdx="2" presStyleCnt="5">
        <dgm:presLayoutVars>
          <dgm:bulletEnabled val="1"/>
        </dgm:presLayoutVars>
      </dgm:prSet>
      <dgm:spPr/>
    </dgm:pt>
    <dgm:pt modelId="{0B059B24-7D16-431D-A306-A68049D5D88C}" type="pres">
      <dgm:prSet presAssocID="{D85B2775-83CB-4D32-A72F-FBF956C4AE5B}" presName="sibTrans" presStyleCnt="0"/>
      <dgm:spPr/>
    </dgm:pt>
    <dgm:pt modelId="{BABB2ED6-FDEF-4BA5-BE2B-A2F251E2190F}" type="pres">
      <dgm:prSet presAssocID="{2E6F3278-C0E6-4399-B5E4-14E3E3DF91C8}" presName="node" presStyleLbl="node1" presStyleIdx="3" presStyleCnt="5" custLinFactNeighborX="-399" custLinFactNeighborY="-665">
        <dgm:presLayoutVars>
          <dgm:bulletEnabled val="1"/>
        </dgm:presLayoutVars>
      </dgm:prSet>
      <dgm:spPr/>
    </dgm:pt>
    <dgm:pt modelId="{4B028CE0-4C7A-4BA7-80F3-9C31781FF0AC}" type="pres">
      <dgm:prSet presAssocID="{E7875279-5C14-43D7-A8ED-74DF97516DA9}" presName="sibTrans" presStyleCnt="0"/>
      <dgm:spPr/>
    </dgm:pt>
    <dgm:pt modelId="{189A5126-4F94-4967-9ADE-2EBE9DBA41F8}" type="pres">
      <dgm:prSet presAssocID="{862808AE-AB2C-497C-87A9-B93C4404564B}" presName="node" presStyleLbl="node1" presStyleIdx="4" presStyleCnt="5">
        <dgm:presLayoutVars>
          <dgm:bulletEnabled val="1"/>
        </dgm:presLayoutVars>
      </dgm:prSet>
      <dgm:spPr/>
    </dgm:pt>
  </dgm:ptLst>
  <dgm:cxnLst>
    <dgm:cxn modelId="{7037C10A-F2F7-4672-BB0C-8500A8DC6C30}" type="presOf" srcId="{2E6F3278-C0E6-4399-B5E4-14E3E3DF91C8}" destId="{BABB2ED6-FDEF-4BA5-BE2B-A2F251E2190F}" srcOrd="0" destOrd="0" presId="urn:microsoft.com/office/officeart/2005/8/layout/default"/>
    <dgm:cxn modelId="{58CE390F-372A-43EC-8938-86DB568F8A85}" type="presOf" srcId="{626A7405-5003-4463-8CFE-5650AB19ACE9}" destId="{634A4697-CB52-4E2D-97A8-35DD43D9346C}" srcOrd="0" destOrd="0" presId="urn:microsoft.com/office/officeart/2005/8/layout/default"/>
    <dgm:cxn modelId="{9F73713B-027A-48AF-A146-CE0DED01B1DF}" type="presOf" srcId="{E5F11996-8EDB-4674-ADC9-80912D623B4C}" destId="{6491FFCB-2652-453A-BC0F-71457056F99B}" srcOrd="0" destOrd="0" presId="urn:microsoft.com/office/officeart/2005/8/layout/default"/>
    <dgm:cxn modelId="{F599F166-6295-4E0A-881D-B8383B30D3C1}" type="presOf" srcId="{30C2130F-76EF-4D43-ACB0-61916CBEBBAF}" destId="{B113695C-5DB4-4EBE-B849-D47B638F887C}" srcOrd="0" destOrd="0" presId="urn:microsoft.com/office/officeart/2005/8/layout/default"/>
    <dgm:cxn modelId="{57BC447C-59F0-493D-AA1A-0D032618535F}" srcId="{B7964772-2136-4F71-8DCB-93E4F500DA7B}" destId="{E5F11996-8EDB-4674-ADC9-80912D623B4C}" srcOrd="1" destOrd="0" parTransId="{790F8533-E8D7-476C-A3D3-A5C8DE62A24F}" sibTransId="{F8CC33DC-D9CE-4116-96A4-F25D9BA83CA7}"/>
    <dgm:cxn modelId="{5DC64480-CC2C-4A48-95B6-79BDC4301224}" srcId="{B7964772-2136-4F71-8DCB-93E4F500DA7B}" destId="{862808AE-AB2C-497C-87A9-B93C4404564B}" srcOrd="4" destOrd="0" parTransId="{FFF5A8AF-3D33-44F7-8359-D68C911604DA}" sibTransId="{05F56C3D-1ADB-4747-A371-014B2B7F9E08}"/>
    <dgm:cxn modelId="{CB69B38C-EC5F-444C-82D8-E01D62ABDC23}" srcId="{B7964772-2136-4F71-8DCB-93E4F500DA7B}" destId="{30C2130F-76EF-4D43-ACB0-61916CBEBBAF}" srcOrd="0" destOrd="0" parTransId="{D2B4E62D-94E7-4563-BBFD-DE8BC8D212D1}" sibTransId="{F30A6B6E-8DB6-4479-BD15-CFF114FB9E13}"/>
    <dgm:cxn modelId="{4BE7A98D-1ED0-4755-9303-F8FD9BEA0383}" srcId="{B7964772-2136-4F71-8DCB-93E4F500DA7B}" destId="{2E6F3278-C0E6-4399-B5E4-14E3E3DF91C8}" srcOrd="3" destOrd="0" parTransId="{2FF009D1-7FBF-43EE-B931-D67548804EB6}" sibTransId="{E7875279-5C14-43D7-A8ED-74DF97516DA9}"/>
    <dgm:cxn modelId="{C2C79BB9-2A8C-4768-A7EB-EBE5BCD1185B}" srcId="{B7964772-2136-4F71-8DCB-93E4F500DA7B}" destId="{626A7405-5003-4463-8CFE-5650AB19ACE9}" srcOrd="2" destOrd="0" parTransId="{BFDB1B56-1F12-4124-9C9B-C0CBBB344249}" sibTransId="{D85B2775-83CB-4D32-A72F-FBF956C4AE5B}"/>
    <dgm:cxn modelId="{36EFE6E0-8715-4AD7-94CC-933C3D37FDE1}" type="presOf" srcId="{862808AE-AB2C-497C-87A9-B93C4404564B}" destId="{189A5126-4F94-4967-9ADE-2EBE9DBA41F8}"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EB0B90EF-51F5-4D68-A869-E085E62667EC}" type="presParOf" srcId="{748A58E8-B0F0-4F37-B170-DCA20A02DD88}" destId="{B113695C-5DB4-4EBE-B849-D47B638F887C}" srcOrd="0" destOrd="0" presId="urn:microsoft.com/office/officeart/2005/8/layout/default"/>
    <dgm:cxn modelId="{0023370F-30DE-4E87-B1B6-140EFBE26228}" type="presParOf" srcId="{748A58E8-B0F0-4F37-B170-DCA20A02DD88}" destId="{AEE83932-A04D-48F4-B462-663D1183269F}" srcOrd="1" destOrd="0" presId="urn:microsoft.com/office/officeart/2005/8/layout/default"/>
    <dgm:cxn modelId="{D1A57828-2FB4-4AC2-9860-17A9B0D9BFD8}" type="presParOf" srcId="{748A58E8-B0F0-4F37-B170-DCA20A02DD88}" destId="{6491FFCB-2652-453A-BC0F-71457056F99B}" srcOrd="2" destOrd="0" presId="urn:microsoft.com/office/officeart/2005/8/layout/default"/>
    <dgm:cxn modelId="{BFC1E89F-502A-46D6-88F0-92860ECBD42B}" type="presParOf" srcId="{748A58E8-B0F0-4F37-B170-DCA20A02DD88}" destId="{E3610152-9F35-432F-8D9F-41E837F47559}" srcOrd="3" destOrd="0" presId="urn:microsoft.com/office/officeart/2005/8/layout/default"/>
    <dgm:cxn modelId="{FEF1DC0A-2AA1-4FA2-A552-677EFB202391}" type="presParOf" srcId="{748A58E8-B0F0-4F37-B170-DCA20A02DD88}" destId="{634A4697-CB52-4E2D-97A8-35DD43D9346C}" srcOrd="4" destOrd="0" presId="urn:microsoft.com/office/officeart/2005/8/layout/default"/>
    <dgm:cxn modelId="{F7C38776-6E37-417B-B405-045351E7691C}" type="presParOf" srcId="{748A58E8-B0F0-4F37-B170-DCA20A02DD88}" destId="{0B059B24-7D16-431D-A306-A68049D5D88C}" srcOrd="5" destOrd="0" presId="urn:microsoft.com/office/officeart/2005/8/layout/default"/>
    <dgm:cxn modelId="{DE8945D4-4E2B-4E81-B7F7-B1A51BBA78E5}" type="presParOf" srcId="{748A58E8-B0F0-4F37-B170-DCA20A02DD88}" destId="{BABB2ED6-FDEF-4BA5-BE2B-A2F251E2190F}" srcOrd="6" destOrd="0" presId="urn:microsoft.com/office/officeart/2005/8/layout/default"/>
    <dgm:cxn modelId="{B657E733-7B63-4104-BBA6-45A9EF9F4E27}" type="presParOf" srcId="{748A58E8-B0F0-4F37-B170-DCA20A02DD88}" destId="{4B028CE0-4C7A-4BA7-80F3-9C31781FF0AC}" srcOrd="7" destOrd="0" presId="urn:microsoft.com/office/officeart/2005/8/layout/default"/>
    <dgm:cxn modelId="{2F6DD2A2-07A8-4E78-B85A-3ACFA0DE5B72}" type="presParOf" srcId="{748A58E8-B0F0-4F37-B170-DCA20A02DD88}" destId="{189A5126-4F94-4967-9ADE-2EBE9DBA41F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C2130F-76EF-4D43-ACB0-61916CBEBBAF}">
      <dgm:prSet/>
      <dgm:spPr>
        <a:solidFill>
          <a:srgbClr val="067090"/>
        </a:solidFill>
      </dgm:spPr>
      <dgm:t>
        <a:bodyPr/>
        <a:lstStyle/>
        <a:p>
          <a:r>
            <a:rPr lang="en-US" dirty="0">
              <a:latin typeface="Arial" panose="020B0604020202020204" pitchFamily="34" charset="0"/>
              <a:cs typeface="Arial" panose="020B0604020202020204" pitchFamily="34" charset="0"/>
            </a:rPr>
            <a:t>Fake Immigration Officials</a:t>
          </a:r>
        </a:p>
      </dgm:t>
    </dgm:pt>
    <dgm:pt modelId="{D2B4E62D-94E7-4563-BBFD-DE8BC8D212D1}" type="parTrans" cxnId="{CB69B38C-EC5F-444C-82D8-E01D62ABDC23}">
      <dgm:prSet/>
      <dgm:spPr/>
      <dgm:t>
        <a:bodyPr/>
        <a:lstStyle/>
        <a:p>
          <a:endParaRPr lang="en-US"/>
        </a:p>
      </dgm:t>
    </dgm:pt>
    <dgm:pt modelId="{F30A6B6E-8DB6-4479-BD15-CFF114FB9E13}" type="sibTrans" cxnId="{CB69B38C-EC5F-444C-82D8-E01D62ABDC23}">
      <dgm:prSet/>
      <dgm:spPr/>
      <dgm:t>
        <a:bodyPr/>
        <a:lstStyle/>
        <a:p>
          <a:endParaRPr lang="en-US"/>
        </a:p>
      </dgm:t>
    </dgm:pt>
    <dgm:pt modelId="{E5F11996-8EDB-4674-ADC9-80912D623B4C}">
      <dgm:prSet/>
      <dgm:spPr>
        <a:solidFill>
          <a:srgbClr val="C00000"/>
        </a:solidFill>
      </dgm:spPr>
      <dgm:t>
        <a:bodyPr/>
        <a:lstStyle/>
        <a:p>
          <a:r>
            <a:rPr lang="en-US" dirty="0">
              <a:latin typeface="Arial" panose="020B0604020202020204" pitchFamily="34" charset="0"/>
              <a:cs typeface="Arial" panose="020B0604020202020204" pitchFamily="34" charset="0"/>
            </a:rPr>
            <a:t>Accommodation Scams </a:t>
          </a:r>
        </a:p>
      </dgm:t>
    </dgm:pt>
    <dgm:pt modelId="{790F8533-E8D7-476C-A3D3-A5C8DE62A24F}" type="parTrans" cxnId="{57BC447C-59F0-493D-AA1A-0D032618535F}">
      <dgm:prSet/>
      <dgm:spPr/>
      <dgm:t>
        <a:bodyPr/>
        <a:lstStyle/>
        <a:p>
          <a:endParaRPr lang="en-US"/>
        </a:p>
      </dgm:t>
    </dgm:pt>
    <dgm:pt modelId="{F8CC33DC-D9CE-4116-96A4-F25D9BA83CA7}" type="sibTrans" cxnId="{57BC447C-59F0-493D-AA1A-0D032618535F}">
      <dgm:prSet/>
      <dgm:spPr/>
      <dgm:t>
        <a:bodyPr/>
        <a:lstStyle/>
        <a:p>
          <a:endParaRPr lang="en-US"/>
        </a:p>
      </dgm:t>
    </dgm:pt>
    <dgm:pt modelId="{626A7405-5003-4463-8CFE-5650AB19ACE9}">
      <dgm:prSet/>
      <dgm:spPr>
        <a:solidFill>
          <a:srgbClr val="067090"/>
        </a:solidFill>
      </dgm:spPr>
      <dgm:t>
        <a:bodyPr/>
        <a:lstStyle/>
        <a:p>
          <a:r>
            <a:rPr lang="en-US" dirty="0">
              <a:latin typeface="Arial" panose="020B0604020202020204" pitchFamily="34" charset="0"/>
              <a:cs typeface="Arial" panose="020B0604020202020204" pitchFamily="34" charset="0"/>
            </a:rPr>
            <a:t>Tuition fee Fraud</a:t>
          </a:r>
        </a:p>
      </dgm:t>
    </dgm:pt>
    <dgm:pt modelId="{BFDB1B56-1F12-4124-9C9B-C0CBBB344249}" type="parTrans" cxnId="{C2C79BB9-2A8C-4768-A7EB-EBE5BCD1185B}">
      <dgm:prSet/>
      <dgm:spPr/>
      <dgm:t>
        <a:bodyPr/>
        <a:lstStyle/>
        <a:p>
          <a:endParaRPr lang="en-US"/>
        </a:p>
      </dgm:t>
    </dgm:pt>
    <dgm:pt modelId="{D85B2775-83CB-4D32-A72F-FBF956C4AE5B}" type="sibTrans" cxnId="{C2C79BB9-2A8C-4768-A7EB-EBE5BCD1185B}">
      <dgm:prSet/>
      <dgm:spPr/>
      <dgm:t>
        <a:bodyPr/>
        <a:lstStyle/>
        <a:p>
          <a:endParaRPr lang="en-US"/>
        </a:p>
      </dgm:t>
    </dgm:pt>
    <dgm:pt modelId="{2E6F3278-C0E6-4399-B5E4-14E3E3DF91C8}">
      <dgm:prSet/>
      <dgm:spPr>
        <a:solidFill>
          <a:srgbClr val="C00000"/>
        </a:solidFill>
      </dgm:spPr>
      <dgm:t>
        <a:bodyPr/>
        <a:lstStyle/>
        <a:p>
          <a:r>
            <a:rPr lang="en-US" dirty="0">
              <a:latin typeface="Arial" panose="020B0604020202020204" pitchFamily="34" charset="0"/>
              <a:cs typeface="Arial" panose="020B0604020202020204" pitchFamily="34" charset="0"/>
            </a:rPr>
            <a:t>Phishing and Bank Scams </a:t>
          </a:r>
        </a:p>
      </dgm:t>
    </dgm:pt>
    <dgm:pt modelId="{2FF009D1-7FBF-43EE-B931-D67548804EB6}" type="parTrans" cxnId="{4BE7A98D-1ED0-4755-9303-F8FD9BEA0383}">
      <dgm:prSet/>
      <dgm:spPr/>
      <dgm:t>
        <a:bodyPr/>
        <a:lstStyle/>
        <a:p>
          <a:endParaRPr lang="en-US"/>
        </a:p>
      </dgm:t>
    </dgm:pt>
    <dgm:pt modelId="{E7875279-5C14-43D7-A8ED-74DF97516DA9}" type="sibTrans" cxnId="{4BE7A98D-1ED0-4755-9303-F8FD9BEA0383}">
      <dgm:prSet/>
      <dgm:spPr/>
      <dgm:t>
        <a:bodyPr/>
        <a:lstStyle/>
        <a:p>
          <a:endParaRPr lang="en-US"/>
        </a:p>
      </dgm:t>
    </dgm:pt>
    <dgm:pt modelId="{862808AE-AB2C-497C-87A9-B93C4404564B}">
      <dgm:prSet/>
      <dgm:spPr>
        <a:solidFill>
          <a:srgbClr val="067090"/>
        </a:solidFill>
      </dgm:spPr>
      <dgm:t>
        <a:bodyPr/>
        <a:lstStyle/>
        <a:p>
          <a:r>
            <a:rPr lang="en-GB" dirty="0">
              <a:latin typeface="Arial" panose="020B0604020202020204" pitchFamily="34" charset="0"/>
              <a:cs typeface="Arial" panose="020B0604020202020204" pitchFamily="34" charset="0"/>
            </a:rPr>
            <a:t>Job offer Scams </a:t>
          </a:r>
          <a:endParaRPr lang="en-US" dirty="0">
            <a:latin typeface="Arial" panose="020B0604020202020204" pitchFamily="34" charset="0"/>
            <a:cs typeface="Arial" panose="020B0604020202020204" pitchFamily="34" charset="0"/>
          </a:endParaRPr>
        </a:p>
      </dgm:t>
    </dgm:pt>
    <dgm:pt modelId="{FFF5A8AF-3D33-44F7-8359-D68C911604DA}" type="parTrans" cxnId="{5DC64480-CC2C-4A48-95B6-79BDC4301224}">
      <dgm:prSet/>
      <dgm:spPr/>
      <dgm:t>
        <a:bodyPr/>
        <a:lstStyle/>
        <a:p>
          <a:endParaRPr lang="en-US"/>
        </a:p>
      </dgm:t>
    </dgm:pt>
    <dgm:pt modelId="{05F56C3D-1ADB-4747-A371-014B2B7F9E08}" type="sibTrans" cxnId="{5DC64480-CC2C-4A48-95B6-79BDC4301224}">
      <dgm:prSet/>
      <dgm:spPr/>
      <dgm:t>
        <a:bodyPr/>
        <a:lstStyle/>
        <a:p>
          <a:endParaRPr lang="en-US"/>
        </a:p>
      </dgm:t>
    </dgm:pt>
    <dgm:pt modelId="{748A58E8-B0F0-4F37-B170-DCA20A02DD88}" type="pres">
      <dgm:prSet presAssocID="{B7964772-2136-4F71-8DCB-93E4F500DA7B}" presName="diagram" presStyleCnt="0">
        <dgm:presLayoutVars>
          <dgm:dir/>
          <dgm:resizeHandles val="exact"/>
        </dgm:presLayoutVars>
      </dgm:prSet>
      <dgm:spPr/>
    </dgm:pt>
    <dgm:pt modelId="{B113695C-5DB4-4EBE-B849-D47B638F887C}" type="pres">
      <dgm:prSet presAssocID="{30C2130F-76EF-4D43-ACB0-61916CBEBBAF}" presName="node" presStyleLbl="node1" presStyleIdx="0" presStyleCnt="5">
        <dgm:presLayoutVars>
          <dgm:bulletEnabled val="1"/>
        </dgm:presLayoutVars>
      </dgm:prSet>
      <dgm:spPr/>
    </dgm:pt>
    <dgm:pt modelId="{AEE83932-A04D-48F4-B462-663D1183269F}" type="pres">
      <dgm:prSet presAssocID="{F30A6B6E-8DB6-4479-BD15-CFF114FB9E13}" presName="sibTrans" presStyleCnt="0"/>
      <dgm:spPr/>
    </dgm:pt>
    <dgm:pt modelId="{6491FFCB-2652-453A-BC0F-71457056F99B}" type="pres">
      <dgm:prSet presAssocID="{E5F11996-8EDB-4674-ADC9-80912D623B4C}" presName="node" presStyleLbl="node1" presStyleIdx="1" presStyleCnt="5">
        <dgm:presLayoutVars>
          <dgm:bulletEnabled val="1"/>
        </dgm:presLayoutVars>
      </dgm:prSet>
      <dgm:spPr/>
    </dgm:pt>
    <dgm:pt modelId="{E3610152-9F35-432F-8D9F-41E837F47559}" type="pres">
      <dgm:prSet presAssocID="{F8CC33DC-D9CE-4116-96A4-F25D9BA83CA7}" presName="sibTrans" presStyleCnt="0"/>
      <dgm:spPr/>
    </dgm:pt>
    <dgm:pt modelId="{634A4697-CB52-4E2D-97A8-35DD43D9346C}" type="pres">
      <dgm:prSet presAssocID="{626A7405-5003-4463-8CFE-5650AB19ACE9}" presName="node" presStyleLbl="node1" presStyleIdx="2" presStyleCnt="5">
        <dgm:presLayoutVars>
          <dgm:bulletEnabled val="1"/>
        </dgm:presLayoutVars>
      </dgm:prSet>
      <dgm:spPr/>
    </dgm:pt>
    <dgm:pt modelId="{0B059B24-7D16-431D-A306-A68049D5D88C}" type="pres">
      <dgm:prSet presAssocID="{D85B2775-83CB-4D32-A72F-FBF956C4AE5B}" presName="sibTrans" presStyleCnt="0"/>
      <dgm:spPr/>
    </dgm:pt>
    <dgm:pt modelId="{BABB2ED6-FDEF-4BA5-BE2B-A2F251E2190F}" type="pres">
      <dgm:prSet presAssocID="{2E6F3278-C0E6-4399-B5E4-14E3E3DF91C8}" presName="node" presStyleLbl="node1" presStyleIdx="3" presStyleCnt="5" custLinFactNeighborX="-399" custLinFactNeighborY="-665">
        <dgm:presLayoutVars>
          <dgm:bulletEnabled val="1"/>
        </dgm:presLayoutVars>
      </dgm:prSet>
      <dgm:spPr/>
    </dgm:pt>
    <dgm:pt modelId="{4B028CE0-4C7A-4BA7-80F3-9C31781FF0AC}" type="pres">
      <dgm:prSet presAssocID="{E7875279-5C14-43D7-A8ED-74DF97516DA9}" presName="sibTrans" presStyleCnt="0"/>
      <dgm:spPr/>
    </dgm:pt>
    <dgm:pt modelId="{189A5126-4F94-4967-9ADE-2EBE9DBA41F8}" type="pres">
      <dgm:prSet presAssocID="{862808AE-AB2C-497C-87A9-B93C4404564B}" presName="node" presStyleLbl="node1" presStyleIdx="4" presStyleCnt="5">
        <dgm:presLayoutVars>
          <dgm:bulletEnabled val="1"/>
        </dgm:presLayoutVars>
      </dgm:prSet>
      <dgm:spPr/>
    </dgm:pt>
  </dgm:ptLst>
  <dgm:cxnLst>
    <dgm:cxn modelId="{7037C10A-F2F7-4672-BB0C-8500A8DC6C30}" type="presOf" srcId="{2E6F3278-C0E6-4399-B5E4-14E3E3DF91C8}" destId="{BABB2ED6-FDEF-4BA5-BE2B-A2F251E2190F}" srcOrd="0" destOrd="0" presId="urn:microsoft.com/office/officeart/2005/8/layout/default"/>
    <dgm:cxn modelId="{58CE390F-372A-43EC-8938-86DB568F8A85}" type="presOf" srcId="{626A7405-5003-4463-8CFE-5650AB19ACE9}" destId="{634A4697-CB52-4E2D-97A8-35DD43D9346C}" srcOrd="0" destOrd="0" presId="urn:microsoft.com/office/officeart/2005/8/layout/default"/>
    <dgm:cxn modelId="{9F73713B-027A-48AF-A146-CE0DED01B1DF}" type="presOf" srcId="{E5F11996-8EDB-4674-ADC9-80912D623B4C}" destId="{6491FFCB-2652-453A-BC0F-71457056F99B}" srcOrd="0" destOrd="0" presId="urn:microsoft.com/office/officeart/2005/8/layout/default"/>
    <dgm:cxn modelId="{F599F166-6295-4E0A-881D-B8383B30D3C1}" type="presOf" srcId="{30C2130F-76EF-4D43-ACB0-61916CBEBBAF}" destId="{B113695C-5DB4-4EBE-B849-D47B638F887C}" srcOrd="0" destOrd="0" presId="urn:microsoft.com/office/officeart/2005/8/layout/default"/>
    <dgm:cxn modelId="{57BC447C-59F0-493D-AA1A-0D032618535F}" srcId="{B7964772-2136-4F71-8DCB-93E4F500DA7B}" destId="{E5F11996-8EDB-4674-ADC9-80912D623B4C}" srcOrd="1" destOrd="0" parTransId="{790F8533-E8D7-476C-A3D3-A5C8DE62A24F}" sibTransId="{F8CC33DC-D9CE-4116-96A4-F25D9BA83CA7}"/>
    <dgm:cxn modelId="{5DC64480-CC2C-4A48-95B6-79BDC4301224}" srcId="{B7964772-2136-4F71-8DCB-93E4F500DA7B}" destId="{862808AE-AB2C-497C-87A9-B93C4404564B}" srcOrd="4" destOrd="0" parTransId="{FFF5A8AF-3D33-44F7-8359-D68C911604DA}" sibTransId="{05F56C3D-1ADB-4747-A371-014B2B7F9E08}"/>
    <dgm:cxn modelId="{CB69B38C-EC5F-444C-82D8-E01D62ABDC23}" srcId="{B7964772-2136-4F71-8DCB-93E4F500DA7B}" destId="{30C2130F-76EF-4D43-ACB0-61916CBEBBAF}" srcOrd="0" destOrd="0" parTransId="{D2B4E62D-94E7-4563-BBFD-DE8BC8D212D1}" sibTransId="{F30A6B6E-8DB6-4479-BD15-CFF114FB9E13}"/>
    <dgm:cxn modelId="{4BE7A98D-1ED0-4755-9303-F8FD9BEA0383}" srcId="{B7964772-2136-4F71-8DCB-93E4F500DA7B}" destId="{2E6F3278-C0E6-4399-B5E4-14E3E3DF91C8}" srcOrd="3" destOrd="0" parTransId="{2FF009D1-7FBF-43EE-B931-D67548804EB6}" sibTransId="{E7875279-5C14-43D7-A8ED-74DF97516DA9}"/>
    <dgm:cxn modelId="{C2C79BB9-2A8C-4768-A7EB-EBE5BCD1185B}" srcId="{B7964772-2136-4F71-8DCB-93E4F500DA7B}" destId="{626A7405-5003-4463-8CFE-5650AB19ACE9}" srcOrd="2" destOrd="0" parTransId="{BFDB1B56-1F12-4124-9C9B-C0CBBB344249}" sibTransId="{D85B2775-83CB-4D32-A72F-FBF956C4AE5B}"/>
    <dgm:cxn modelId="{36EFE6E0-8715-4AD7-94CC-933C3D37FDE1}" type="presOf" srcId="{862808AE-AB2C-497C-87A9-B93C4404564B}" destId="{189A5126-4F94-4967-9ADE-2EBE9DBA41F8}"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EB0B90EF-51F5-4D68-A869-E085E62667EC}" type="presParOf" srcId="{748A58E8-B0F0-4F37-B170-DCA20A02DD88}" destId="{B113695C-5DB4-4EBE-B849-D47B638F887C}" srcOrd="0" destOrd="0" presId="urn:microsoft.com/office/officeart/2005/8/layout/default"/>
    <dgm:cxn modelId="{0023370F-30DE-4E87-B1B6-140EFBE26228}" type="presParOf" srcId="{748A58E8-B0F0-4F37-B170-DCA20A02DD88}" destId="{AEE83932-A04D-48F4-B462-663D1183269F}" srcOrd="1" destOrd="0" presId="urn:microsoft.com/office/officeart/2005/8/layout/default"/>
    <dgm:cxn modelId="{D1A57828-2FB4-4AC2-9860-17A9B0D9BFD8}" type="presParOf" srcId="{748A58E8-B0F0-4F37-B170-DCA20A02DD88}" destId="{6491FFCB-2652-453A-BC0F-71457056F99B}" srcOrd="2" destOrd="0" presId="urn:microsoft.com/office/officeart/2005/8/layout/default"/>
    <dgm:cxn modelId="{BFC1E89F-502A-46D6-88F0-92860ECBD42B}" type="presParOf" srcId="{748A58E8-B0F0-4F37-B170-DCA20A02DD88}" destId="{E3610152-9F35-432F-8D9F-41E837F47559}" srcOrd="3" destOrd="0" presId="urn:microsoft.com/office/officeart/2005/8/layout/default"/>
    <dgm:cxn modelId="{FEF1DC0A-2AA1-4FA2-A552-677EFB202391}" type="presParOf" srcId="{748A58E8-B0F0-4F37-B170-DCA20A02DD88}" destId="{634A4697-CB52-4E2D-97A8-35DD43D9346C}" srcOrd="4" destOrd="0" presId="urn:microsoft.com/office/officeart/2005/8/layout/default"/>
    <dgm:cxn modelId="{F7C38776-6E37-417B-B405-045351E7691C}" type="presParOf" srcId="{748A58E8-B0F0-4F37-B170-DCA20A02DD88}" destId="{0B059B24-7D16-431D-A306-A68049D5D88C}" srcOrd="5" destOrd="0" presId="urn:microsoft.com/office/officeart/2005/8/layout/default"/>
    <dgm:cxn modelId="{DE8945D4-4E2B-4E81-B7F7-B1A51BBA78E5}" type="presParOf" srcId="{748A58E8-B0F0-4F37-B170-DCA20A02DD88}" destId="{BABB2ED6-FDEF-4BA5-BE2B-A2F251E2190F}" srcOrd="6" destOrd="0" presId="urn:microsoft.com/office/officeart/2005/8/layout/default"/>
    <dgm:cxn modelId="{B657E733-7B63-4104-BBA6-45A9EF9F4E27}" type="presParOf" srcId="{748A58E8-B0F0-4F37-B170-DCA20A02DD88}" destId="{4B028CE0-4C7A-4BA7-80F3-9C31781FF0AC}" srcOrd="7" destOrd="0" presId="urn:microsoft.com/office/officeart/2005/8/layout/default"/>
    <dgm:cxn modelId="{2F6DD2A2-07A8-4E78-B85A-3ACFA0DE5B72}" type="presParOf" srcId="{748A58E8-B0F0-4F37-B170-DCA20A02DD88}" destId="{189A5126-4F94-4967-9ADE-2EBE9DBA41F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C2130F-76EF-4D43-ACB0-61916CBEBBAF}">
      <dgm:prSet/>
      <dgm:spPr>
        <a:solidFill>
          <a:srgbClr val="067090"/>
        </a:solidFill>
      </dgm:spPr>
      <dgm:t>
        <a:bodyPr/>
        <a:lstStyle/>
        <a:p>
          <a:r>
            <a:rPr lang="en-US" dirty="0">
              <a:latin typeface="Arial" panose="020B0604020202020204" pitchFamily="34" charset="0"/>
              <a:cs typeface="Arial" panose="020B0604020202020204" pitchFamily="34" charset="0"/>
            </a:rPr>
            <a:t>Fake Immigration Officials</a:t>
          </a:r>
        </a:p>
      </dgm:t>
    </dgm:pt>
    <dgm:pt modelId="{D2B4E62D-94E7-4563-BBFD-DE8BC8D212D1}" type="parTrans" cxnId="{CB69B38C-EC5F-444C-82D8-E01D62ABDC23}">
      <dgm:prSet/>
      <dgm:spPr/>
      <dgm:t>
        <a:bodyPr/>
        <a:lstStyle/>
        <a:p>
          <a:endParaRPr lang="en-US"/>
        </a:p>
      </dgm:t>
    </dgm:pt>
    <dgm:pt modelId="{F30A6B6E-8DB6-4479-BD15-CFF114FB9E13}" type="sibTrans" cxnId="{CB69B38C-EC5F-444C-82D8-E01D62ABDC23}">
      <dgm:prSet/>
      <dgm:spPr/>
      <dgm:t>
        <a:bodyPr/>
        <a:lstStyle/>
        <a:p>
          <a:endParaRPr lang="en-US"/>
        </a:p>
      </dgm:t>
    </dgm:pt>
    <dgm:pt modelId="{748A58E8-B0F0-4F37-B170-DCA20A02DD88}" type="pres">
      <dgm:prSet presAssocID="{B7964772-2136-4F71-8DCB-93E4F500DA7B}" presName="diagram" presStyleCnt="0">
        <dgm:presLayoutVars>
          <dgm:dir/>
          <dgm:resizeHandles val="exact"/>
        </dgm:presLayoutVars>
      </dgm:prSet>
      <dgm:spPr/>
    </dgm:pt>
    <dgm:pt modelId="{B113695C-5DB4-4EBE-B849-D47B638F887C}" type="pres">
      <dgm:prSet presAssocID="{30C2130F-76EF-4D43-ACB0-61916CBEBBAF}" presName="node" presStyleLbl="node1" presStyleIdx="0" presStyleCnt="1" custLinFactNeighborX="0" custLinFactNeighborY="-754">
        <dgm:presLayoutVars>
          <dgm:bulletEnabled val="1"/>
        </dgm:presLayoutVars>
      </dgm:prSet>
      <dgm:spPr/>
    </dgm:pt>
  </dgm:ptLst>
  <dgm:cxnLst>
    <dgm:cxn modelId="{F599F166-6295-4E0A-881D-B8383B30D3C1}" type="presOf" srcId="{30C2130F-76EF-4D43-ACB0-61916CBEBBAF}" destId="{B113695C-5DB4-4EBE-B849-D47B638F887C}" srcOrd="0" destOrd="0" presId="urn:microsoft.com/office/officeart/2005/8/layout/default"/>
    <dgm:cxn modelId="{CB69B38C-EC5F-444C-82D8-E01D62ABDC23}" srcId="{B7964772-2136-4F71-8DCB-93E4F500DA7B}" destId="{30C2130F-76EF-4D43-ACB0-61916CBEBBAF}" srcOrd="0" destOrd="0" parTransId="{D2B4E62D-94E7-4563-BBFD-DE8BC8D212D1}" sibTransId="{F30A6B6E-8DB6-4479-BD15-CFF114FB9E13}"/>
    <dgm:cxn modelId="{0DAE51F2-B0D4-4999-B5DB-5A4E34A9CDE9}" type="presOf" srcId="{B7964772-2136-4F71-8DCB-93E4F500DA7B}" destId="{748A58E8-B0F0-4F37-B170-DCA20A02DD88}" srcOrd="0" destOrd="0" presId="urn:microsoft.com/office/officeart/2005/8/layout/default"/>
    <dgm:cxn modelId="{EB0B90EF-51F5-4D68-A869-E085E62667EC}" type="presParOf" srcId="{748A58E8-B0F0-4F37-B170-DCA20A02DD88}" destId="{B113695C-5DB4-4EBE-B849-D47B638F887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6E93B3-E8D6-4A86-A079-82ECF0A6BDC4}">
      <dgm:prSet/>
      <dgm:spPr>
        <a:solidFill>
          <a:srgbClr val="C00000"/>
        </a:solidFill>
      </dgm:spPr>
      <dgm:t>
        <a:bodyPr/>
        <a:lstStyle/>
        <a:p>
          <a:r>
            <a:rPr lang="en-US" dirty="0"/>
            <a:t>Accommodation Scams </a:t>
          </a:r>
        </a:p>
      </dgm:t>
    </dgm:pt>
    <dgm:pt modelId="{22874679-FBB7-4B6A-978A-6344CB523FB3}" type="parTrans" cxnId="{6A549539-63BB-43BD-9BBB-1DEB0ECB74AF}">
      <dgm:prSet/>
      <dgm:spPr/>
      <dgm:t>
        <a:bodyPr/>
        <a:lstStyle/>
        <a:p>
          <a:endParaRPr lang="en-GB"/>
        </a:p>
      </dgm:t>
    </dgm:pt>
    <dgm:pt modelId="{6183E08B-520F-4FC2-858C-90FB7789A7F9}" type="sibTrans" cxnId="{6A549539-63BB-43BD-9BBB-1DEB0ECB74AF}">
      <dgm:prSet/>
      <dgm:spPr/>
      <dgm:t>
        <a:bodyPr/>
        <a:lstStyle/>
        <a:p>
          <a:endParaRPr lang="en-GB"/>
        </a:p>
      </dgm:t>
    </dgm:pt>
    <dgm:pt modelId="{748A58E8-B0F0-4F37-B170-DCA20A02DD88}" type="pres">
      <dgm:prSet presAssocID="{B7964772-2136-4F71-8DCB-93E4F500DA7B}" presName="diagram" presStyleCnt="0">
        <dgm:presLayoutVars>
          <dgm:dir/>
          <dgm:resizeHandles val="exact"/>
        </dgm:presLayoutVars>
      </dgm:prSet>
      <dgm:spPr/>
    </dgm:pt>
    <dgm:pt modelId="{525ACD6B-04F1-464E-9194-D075395BBEBE}" type="pres">
      <dgm:prSet presAssocID="{5F6E93B3-E8D6-4A86-A079-82ECF0A6BDC4}" presName="node" presStyleLbl="node1" presStyleIdx="0" presStyleCnt="1">
        <dgm:presLayoutVars>
          <dgm:bulletEnabled val="1"/>
        </dgm:presLayoutVars>
      </dgm:prSet>
      <dgm:spPr/>
    </dgm:pt>
  </dgm:ptLst>
  <dgm:cxnLst>
    <dgm:cxn modelId="{6A549539-63BB-43BD-9BBB-1DEB0ECB74AF}" srcId="{B7964772-2136-4F71-8DCB-93E4F500DA7B}" destId="{5F6E93B3-E8D6-4A86-A079-82ECF0A6BDC4}" srcOrd="0" destOrd="0" parTransId="{22874679-FBB7-4B6A-978A-6344CB523FB3}" sibTransId="{6183E08B-520F-4FC2-858C-90FB7789A7F9}"/>
    <dgm:cxn modelId="{D37953DA-A3C6-49A5-B67A-8757F70EA07E}" type="presOf" srcId="{5F6E93B3-E8D6-4A86-A079-82ECF0A6BDC4}" destId="{525ACD6B-04F1-464E-9194-D075395BBEBE}"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BEAF2A6A-7AEE-4B9B-BCE9-632BF6DB28A5}" type="presParOf" srcId="{748A58E8-B0F0-4F37-B170-DCA20A02DD88}" destId="{525ACD6B-04F1-464E-9194-D075395BBEB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5E3A81-0DF0-4BEF-9E73-300DB514190D}">
      <dgm:prSet/>
      <dgm:spPr>
        <a:solidFill>
          <a:srgbClr val="067090"/>
        </a:solidFill>
      </dgm:spPr>
      <dgm:t>
        <a:bodyPr/>
        <a:lstStyle/>
        <a:p>
          <a:r>
            <a:rPr lang="en-US" dirty="0">
              <a:latin typeface="Arial" panose="020B0604020202020204" pitchFamily="34" charset="0"/>
              <a:cs typeface="Arial" panose="020B0604020202020204" pitchFamily="34" charset="0"/>
            </a:rPr>
            <a:t>Tuition fee Fraud</a:t>
          </a:r>
        </a:p>
      </dgm:t>
    </dgm:pt>
    <dgm:pt modelId="{672A64EF-1B4D-4BCD-8554-BD051601CA19}" type="parTrans" cxnId="{CA21C626-12AC-49A4-AC74-6A4A9CE1B65E}">
      <dgm:prSet/>
      <dgm:spPr/>
      <dgm:t>
        <a:bodyPr/>
        <a:lstStyle/>
        <a:p>
          <a:endParaRPr lang="en-GB"/>
        </a:p>
      </dgm:t>
    </dgm:pt>
    <dgm:pt modelId="{65574ADD-5D9D-4D5D-9729-82369A51C405}" type="sibTrans" cxnId="{CA21C626-12AC-49A4-AC74-6A4A9CE1B65E}">
      <dgm:prSet/>
      <dgm:spPr/>
      <dgm:t>
        <a:bodyPr/>
        <a:lstStyle/>
        <a:p>
          <a:endParaRPr lang="en-GB"/>
        </a:p>
      </dgm:t>
    </dgm:pt>
    <dgm:pt modelId="{748A58E8-B0F0-4F37-B170-DCA20A02DD88}" type="pres">
      <dgm:prSet presAssocID="{B7964772-2136-4F71-8DCB-93E4F500DA7B}" presName="diagram" presStyleCnt="0">
        <dgm:presLayoutVars>
          <dgm:dir/>
          <dgm:resizeHandles val="exact"/>
        </dgm:presLayoutVars>
      </dgm:prSet>
      <dgm:spPr/>
    </dgm:pt>
    <dgm:pt modelId="{6B8C8932-7471-42BE-B566-BBF5CD95F925}" type="pres">
      <dgm:prSet presAssocID="{935E3A81-0DF0-4BEF-9E73-300DB514190D}" presName="node" presStyleLbl="node1" presStyleIdx="0" presStyleCnt="1">
        <dgm:presLayoutVars>
          <dgm:bulletEnabled val="1"/>
        </dgm:presLayoutVars>
      </dgm:prSet>
      <dgm:spPr/>
    </dgm:pt>
  </dgm:ptLst>
  <dgm:cxnLst>
    <dgm:cxn modelId="{CA21C626-12AC-49A4-AC74-6A4A9CE1B65E}" srcId="{B7964772-2136-4F71-8DCB-93E4F500DA7B}" destId="{935E3A81-0DF0-4BEF-9E73-300DB514190D}" srcOrd="0" destOrd="0" parTransId="{672A64EF-1B4D-4BCD-8554-BD051601CA19}" sibTransId="{65574ADD-5D9D-4D5D-9729-82369A51C405}"/>
    <dgm:cxn modelId="{A20A8356-08D3-41D7-A6C2-C202A37DD488}" type="presOf" srcId="{935E3A81-0DF0-4BEF-9E73-300DB514190D}" destId="{6B8C8932-7471-42BE-B566-BBF5CD95F925}"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66865E97-0FA2-40AE-B4B3-305CE2BE658A}" type="presParOf" srcId="{748A58E8-B0F0-4F37-B170-DCA20A02DD88}" destId="{6B8C8932-7471-42BE-B566-BBF5CD95F92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768832-1EDE-49F8-82DC-89605716FC45}">
      <dgm:prSet/>
      <dgm:spPr>
        <a:solidFill>
          <a:srgbClr val="C00000"/>
        </a:solidFill>
      </dgm:spPr>
      <dgm:t>
        <a:bodyPr/>
        <a:lstStyle/>
        <a:p>
          <a:r>
            <a:rPr lang="en-US" dirty="0">
              <a:latin typeface="Arial" panose="020B0604020202020204" pitchFamily="34" charset="0"/>
              <a:cs typeface="Arial" panose="020B0604020202020204" pitchFamily="34" charset="0"/>
            </a:rPr>
            <a:t>Phishing and Bank Scams </a:t>
          </a:r>
        </a:p>
      </dgm:t>
    </dgm:pt>
    <dgm:pt modelId="{0CB7DCB5-28A7-468E-B2D0-090D1BA287C0}" type="parTrans" cxnId="{EA8B36E7-E629-4853-AD4E-5E63DAB8BDB7}">
      <dgm:prSet/>
      <dgm:spPr/>
      <dgm:t>
        <a:bodyPr/>
        <a:lstStyle/>
        <a:p>
          <a:endParaRPr lang="en-GB"/>
        </a:p>
      </dgm:t>
    </dgm:pt>
    <dgm:pt modelId="{2A004966-A114-447E-9F6F-1C57D0C94B9B}" type="sibTrans" cxnId="{EA8B36E7-E629-4853-AD4E-5E63DAB8BDB7}">
      <dgm:prSet/>
      <dgm:spPr/>
      <dgm:t>
        <a:bodyPr/>
        <a:lstStyle/>
        <a:p>
          <a:endParaRPr lang="en-GB"/>
        </a:p>
      </dgm:t>
    </dgm:pt>
    <dgm:pt modelId="{748A58E8-B0F0-4F37-B170-DCA20A02DD88}" type="pres">
      <dgm:prSet presAssocID="{B7964772-2136-4F71-8DCB-93E4F500DA7B}" presName="diagram" presStyleCnt="0">
        <dgm:presLayoutVars>
          <dgm:dir/>
          <dgm:resizeHandles val="exact"/>
        </dgm:presLayoutVars>
      </dgm:prSet>
      <dgm:spPr/>
    </dgm:pt>
    <dgm:pt modelId="{22B7A403-EB19-4F71-980C-442D29DAE05B}" type="pres">
      <dgm:prSet presAssocID="{1A768832-1EDE-49F8-82DC-89605716FC45}" presName="node" presStyleLbl="node1" presStyleIdx="0" presStyleCnt="1" custLinFactNeighborX="-399" custLinFactNeighborY="-665">
        <dgm:presLayoutVars>
          <dgm:bulletEnabled val="1"/>
        </dgm:presLayoutVars>
      </dgm:prSet>
      <dgm:spPr/>
    </dgm:pt>
  </dgm:ptLst>
  <dgm:cxnLst>
    <dgm:cxn modelId="{09EA9237-6AD0-4C87-B154-5E28ECE453E7}" type="presOf" srcId="{1A768832-1EDE-49F8-82DC-89605716FC45}" destId="{22B7A403-EB19-4F71-980C-442D29DAE05B}" srcOrd="0" destOrd="0" presId="urn:microsoft.com/office/officeart/2005/8/layout/default"/>
    <dgm:cxn modelId="{EA8B36E7-E629-4853-AD4E-5E63DAB8BDB7}" srcId="{B7964772-2136-4F71-8DCB-93E4F500DA7B}" destId="{1A768832-1EDE-49F8-82DC-89605716FC45}" srcOrd="0" destOrd="0" parTransId="{0CB7DCB5-28A7-468E-B2D0-090D1BA287C0}" sibTransId="{2A004966-A114-447E-9F6F-1C57D0C94B9B}"/>
    <dgm:cxn modelId="{0DAE51F2-B0D4-4999-B5DB-5A4E34A9CDE9}" type="presOf" srcId="{B7964772-2136-4F71-8DCB-93E4F500DA7B}" destId="{748A58E8-B0F0-4F37-B170-DCA20A02DD88}" srcOrd="0" destOrd="0" presId="urn:microsoft.com/office/officeart/2005/8/layout/default"/>
    <dgm:cxn modelId="{984F98A2-0C1B-4551-BA3C-7A197C9A1A52}" type="presParOf" srcId="{748A58E8-B0F0-4F37-B170-DCA20A02DD88}" destId="{22B7A403-EB19-4F71-980C-442D29DAE05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51BBED-8DAA-473B-B5BF-86B1E21F9E65}">
      <dgm:prSet/>
      <dgm:spPr>
        <a:solidFill>
          <a:srgbClr val="067090"/>
        </a:solidFill>
      </dgm:spPr>
      <dgm:t>
        <a:bodyPr/>
        <a:lstStyle/>
        <a:p>
          <a:r>
            <a:rPr lang="en-GB" dirty="0">
              <a:latin typeface="Arial" panose="020B0604020202020204" pitchFamily="34" charset="0"/>
              <a:cs typeface="Arial" panose="020B0604020202020204" pitchFamily="34" charset="0"/>
            </a:rPr>
            <a:t>Job offer Scams </a:t>
          </a:r>
          <a:endParaRPr lang="en-US" dirty="0">
            <a:latin typeface="Arial" panose="020B0604020202020204" pitchFamily="34" charset="0"/>
            <a:cs typeface="Arial" panose="020B0604020202020204" pitchFamily="34" charset="0"/>
          </a:endParaRPr>
        </a:p>
      </dgm:t>
    </dgm:pt>
    <dgm:pt modelId="{E56C0DA8-235D-4088-B0C0-DF9F3FFE148E}" type="parTrans" cxnId="{ED000D1D-71B4-4989-9DE9-439FC827CD9E}">
      <dgm:prSet/>
      <dgm:spPr/>
      <dgm:t>
        <a:bodyPr/>
        <a:lstStyle/>
        <a:p>
          <a:endParaRPr lang="en-GB"/>
        </a:p>
      </dgm:t>
    </dgm:pt>
    <dgm:pt modelId="{F6659381-325F-4676-A0DB-8F7F29974028}" type="sibTrans" cxnId="{ED000D1D-71B4-4989-9DE9-439FC827CD9E}">
      <dgm:prSet/>
      <dgm:spPr/>
      <dgm:t>
        <a:bodyPr/>
        <a:lstStyle/>
        <a:p>
          <a:endParaRPr lang="en-GB"/>
        </a:p>
      </dgm:t>
    </dgm:pt>
    <dgm:pt modelId="{748A58E8-B0F0-4F37-B170-DCA20A02DD88}" type="pres">
      <dgm:prSet presAssocID="{B7964772-2136-4F71-8DCB-93E4F500DA7B}" presName="diagram" presStyleCnt="0">
        <dgm:presLayoutVars>
          <dgm:dir/>
          <dgm:resizeHandles val="exact"/>
        </dgm:presLayoutVars>
      </dgm:prSet>
      <dgm:spPr/>
    </dgm:pt>
    <dgm:pt modelId="{4878C216-5E55-4EFA-86D9-26EA94766171}" type="pres">
      <dgm:prSet presAssocID="{A951BBED-8DAA-473B-B5BF-86B1E21F9E65}" presName="node" presStyleLbl="node1" presStyleIdx="0" presStyleCnt="1">
        <dgm:presLayoutVars>
          <dgm:bulletEnabled val="1"/>
        </dgm:presLayoutVars>
      </dgm:prSet>
      <dgm:spPr/>
    </dgm:pt>
  </dgm:ptLst>
  <dgm:cxnLst>
    <dgm:cxn modelId="{ED000D1D-71B4-4989-9DE9-439FC827CD9E}" srcId="{B7964772-2136-4F71-8DCB-93E4F500DA7B}" destId="{A951BBED-8DAA-473B-B5BF-86B1E21F9E65}" srcOrd="0" destOrd="0" parTransId="{E56C0DA8-235D-4088-B0C0-DF9F3FFE148E}" sibTransId="{F6659381-325F-4676-A0DB-8F7F29974028}"/>
    <dgm:cxn modelId="{A42B6D59-ADB5-4E70-AA9D-87CD961929C2}" type="presOf" srcId="{A951BBED-8DAA-473B-B5BF-86B1E21F9E65}" destId="{4878C216-5E55-4EFA-86D9-26EA94766171}"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3ADF9E92-DF91-40F4-B3C4-370369EC1396}" type="presParOf" srcId="{748A58E8-B0F0-4F37-B170-DCA20A02DD88}" destId="{4878C216-5E55-4EFA-86D9-26EA9476617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3695C-5DB4-4EBE-B849-D47B638F887C}">
      <dsp:nvSpPr>
        <dsp:cNvPr id="0" name=""/>
        <dsp:cNvSpPr/>
      </dsp:nvSpPr>
      <dsp:spPr>
        <a:xfrm>
          <a:off x="0" y="133945"/>
          <a:ext cx="2716850" cy="1630110"/>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Heartbreak </a:t>
          </a:r>
        </a:p>
      </dsp:txBody>
      <dsp:txXfrm>
        <a:off x="0" y="133945"/>
        <a:ext cx="2716850" cy="1630110"/>
      </dsp:txXfrm>
    </dsp:sp>
    <dsp:sp modelId="{6491FFCB-2652-453A-BC0F-71457056F99B}">
      <dsp:nvSpPr>
        <dsp:cNvPr id="0" name=""/>
        <dsp:cNvSpPr/>
      </dsp:nvSpPr>
      <dsp:spPr>
        <a:xfrm>
          <a:off x="2988536" y="133945"/>
          <a:ext cx="2716850" cy="163011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Debt</a:t>
          </a:r>
          <a:r>
            <a:rPr lang="en-US" sz="3400" kern="1200" dirty="0"/>
            <a:t> </a:t>
          </a:r>
        </a:p>
      </dsp:txBody>
      <dsp:txXfrm>
        <a:off x="2988536" y="133945"/>
        <a:ext cx="2716850" cy="1630110"/>
      </dsp:txXfrm>
    </dsp:sp>
    <dsp:sp modelId="{634A4697-CB52-4E2D-97A8-35DD43D9346C}">
      <dsp:nvSpPr>
        <dsp:cNvPr id="0" name=""/>
        <dsp:cNvSpPr/>
      </dsp:nvSpPr>
      <dsp:spPr>
        <a:xfrm>
          <a:off x="5977072" y="133945"/>
          <a:ext cx="2716850" cy="1630110"/>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Low self esteem/self deprecation</a:t>
          </a:r>
        </a:p>
      </dsp:txBody>
      <dsp:txXfrm>
        <a:off x="5977072" y="133945"/>
        <a:ext cx="2716850" cy="1630110"/>
      </dsp:txXfrm>
    </dsp:sp>
    <dsp:sp modelId="{BABB2ED6-FDEF-4BA5-BE2B-A2F251E2190F}">
      <dsp:nvSpPr>
        <dsp:cNvPr id="0" name=""/>
        <dsp:cNvSpPr/>
      </dsp:nvSpPr>
      <dsp:spPr>
        <a:xfrm>
          <a:off x="1483427" y="2024901"/>
          <a:ext cx="2716850" cy="163011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Mental health issues </a:t>
          </a:r>
        </a:p>
      </dsp:txBody>
      <dsp:txXfrm>
        <a:off x="1483427" y="2024901"/>
        <a:ext cx="2716850" cy="1630110"/>
      </dsp:txXfrm>
    </dsp:sp>
    <dsp:sp modelId="{189A5126-4F94-4967-9ADE-2EBE9DBA41F8}">
      <dsp:nvSpPr>
        <dsp:cNvPr id="0" name=""/>
        <dsp:cNvSpPr/>
      </dsp:nvSpPr>
      <dsp:spPr>
        <a:xfrm>
          <a:off x="4482804" y="2035741"/>
          <a:ext cx="2716850" cy="1630110"/>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latin typeface="Arial" panose="020B0604020202020204" pitchFamily="34" charset="0"/>
              <a:cs typeface="Arial" panose="020B0604020202020204" pitchFamily="34" charset="0"/>
            </a:rPr>
            <a:t>Anxiety </a:t>
          </a:r>
          <a:endParaRPr lang="en-US" sz="3400" kern="1200" dirty="0">
            <a:latin typeface="Arial" panose="020B0604020202020204" pitchFamily="34" charset="0"/>
            <a:cs typeface="Arial" panose="020B0604020202020204" pitchFamily="34" charset="0"/>
          </a:endParaRPr>
        </a:p>
      </dsp:txBody>
      <dsp:txXfrm>
        <a:off x="4482804" y="2035741"/>
        <a:ext cx="2716850" cy="1630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3695C-5DB4-4EBE-B849-D47B638F887C}">
      <dsp:nvSpPr>
        <dsp:cNvPr id="0" name=""/>
        <dsp:cNvSpPr/>
      </dsp:nvSpPr>
      <dsp:spPr>
        <a:xfrm>
          <a:off x="0" y="222670"/>
          <a:ext cx="2713993" cy="1628395"/>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Fake Immigration Officials</a:t>
          </a:r>
        </a:p>
      </dsp:txBody>
      <dsp:txXfrm>
        <a:off x="0" y="222670"/>
        <a:ext cx="2713993" cy="1628395"/>
      </dsp:txXfrm>
    </dsp:sp>
    <dsp:sp modelId="{6491FFCB-2652-453A-BC0F-71457056F99B}">
      <dsp:nvSpPr>
        <dsp:cNvPr id="0" name=""/>
        <dsp:cNvSpPr/>
      </dsp:nvSpPr>
      <dsp:spPr>
        <a:xfrm>
          <a:off x="2985392" y="222670"/>
          <a:ext cx="2713993" cy="1628395"/>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Accommodation Scams </a:t>
          </a:r>
        </a:p>
      </dsp:txBody>
      <dsp:txXfrm>
        <a:off x="2985392" y="222670"/>
        <a:ext cx="2713993" cy="1628395"/>
      </dsp:txXfrm>
    </dsp:sp>
    <dsp:sp modelId="{634A4697-CB52-4E2D-97A8-35DD43D9346C}">
      <dsp:nvSpPr>
        <dsp:cNvPr id="0" name=""/>
        <dsp:cNvSpPr/>
      </dsp:nvSpPr>
      <dsp:spPr>
        <a:xfrm>
          <a:off x="5970784" y="222670"/>
          <a:ext cx="2713993" cy="1628395"/>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Tuition fee Fraud</a:t>
          </a:r>
        </a:p>
      </dsp:txBody>
      <dsp:txXfrm>
        <a:off x="5970784" y="222670"/>
        <a:ext cx="2713993" cy="1628395"/>
      </dsp:txXfrm>
    </dsp:sp>
    <dsp:sp modelId="{BABB2ED6-FDEF-4BA5-BE2B-A2F251E2190F}">
      <dsp:nvSpPr>
        <dsp:cNvPr id="0" name=""/>
        <dsp:cNvSpPr/>
      </dsp:nvSpPr>
      <dsp:spPr>
        <a:xfrm>
          <a:off x="1481867" y="2111637"/>
          <a:ext cx="2713993" cy="1628395"/>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Phishing and Bank Scams </a:t>
          </a:r>
        </a:p>
      </dsp:txBody>
      <dsp:txXfrm>
        <a:off x="1481867" y="2111637"/>
        <a:ext cx="2713993" cy="1628395"/>
      </dsp:txXfrm>
    </dsp:sp>
    <dsp:sp modelId="{189A5126-4F94-4967-9ADE-2EBE9DBA41F8}">
      <dsp:nvSpPr>
        <dsp:cNvPr id="0" name=""/>
        <dsp:cNvSpPr/>
      </dsp:nvSpPr>
      <dsp:spPr>
        <a:xfrm>
          <a:off x="4478088" y="2122466"/>
          <a:ext cx="2713993" cy="1628395"/>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Job offer Scams </a:t>
          </a:r>
          <a:endParaRPr lang="en-US" sz="2700" kern="1200" dirty="0">
            <a:latin typeface="Arial" panose="020B0604020202020204" pitchFamily="34" charset="0"/>
            <a:cs typeface="Arial" panose="020B0604020202020204" pitchFamily="34" charset="0"/>
          </a:endParaRPr>
        </a:p>
      </dsp:txBody>
      <dsp:txXfrm>
        <a:off x="4478088" y="2122466"/>
        <a:ext cx="2713993" cy="1628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3695C-5DB4-4EBE-B849-D47B638F887C}">
      <dsp:nvSpPr>
        <dsp:cNvPr id="0" name=""/>
        <dsp:cNvSpPr/>
      </dsp:nvSpPr>
      <dsp:spPr>
        <a:xfrm>
          <a:off x="749556" y="0"/>
          <a:ext cx="4766564" cy="2859938"/>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panose="020B0604020202020204" pitchFamily="34" charset="0"/>
              <a:cs typeface="Arial" panose="020B0604020202020204" pitchFamily="34" charset="0"/>
            </a:rPr>
            <a:t>Fake Immigration Officials</a:t>
          </a:r>
        </a:p>
      </dsp:txBody>
      <dsp:txXfrm>
        <a:off x="749556" y="0"/>
        <a:ext cx="4766564" cy="2859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ACD6B-04F1-464E-9194-D075395BBEBE}">
      <dsp:nvSpPr>
        <dsp:cNvPr id="0" name=""/>
        <dsp:cNvSpPr/>
      </dsp:nvSpPr>
      <dsp:spPr>
        <a:xfrm>
          <a:off x="749556" y="748"/>
          <a:ext cx="4766564" cy="285993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Accommodation Scams </a:t>
          </a:r>
        </a:p>
      </dsp:txBody>
      <dsp:txXfrm>
        <a:off x="749556" y="748"/>
        <a:ext cx="4766564" cy="2859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8932-7471-42BE-B566-BBF5CD95F925}">
      <dsp:nvSpPr>
        <dsp:cNvPr id="0" name=""/>
        <dsp:cNvSpPr/>
      </dsp:nvSpPr>
      <dsp:spPr>
        <a:xfrm>
          <a:off x="749556" y="748"/>
          <a:ext cx="4766564" cy="2859938"/>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Arial" panose="020B0604020202020204" pitchFamily="34" charset="0"/>
              <a:cs typeface="Arial" panose="020B0604020202020204" pitchFamily="34" charset="0"/>
            </a:rPr>
            <a:t>Tuition fee Fraud</a:t>
          </a:r>
        </a:p>
      </dsp:txBody>
      <dsp:txXfrm>
        <a:off x="749556" y="748"/>
        <a:ext cx="4766564" cy="2859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A403-EB19-4F71-980C-442D29DAE05B}">
      <dsp:nvSpPr>
        <dsp:cNvPr id="0" name=""/>
        <dsp:cNvSpPr/>
      </dsp:nvSpPr>
      <dsp:spPr>
        <a:xfrm>
          <a:off x="730537" y="0"/>
          <a:ext cx="4766564" cy="285993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panose="020B0604020202020204" pitchFamily="34" charset="0"/>
              <a:cs typeface="Arial" panose="020B0604020202020204" pitchFamily="34" charset="0"/>
            </a:rPr>
            <a:t>Phishing and Bank Scams </a:t>
          </a:r>
        </a:p>
      </dsp:txBody>
      <dsp:txXfrm>
        <a:off x="730537" y="0"/>
        <a:ext cx="4766564" cy="2859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8C216-5E55-4EFA-86D9-26EA94766171}">
      <dsp:nvSpPr>
        <dsp:cNvPr id="0" name=""/>
        <dsp:cNvSpPr/>
      </dsp:nvSpPr>
      <dsp:spPr>
        <a:xfrm>
          <a:off x="749556" y="748"/>
          <a:ext cx="4766564" cy="2859938"/>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Job offer Scams </a:t>
          </a:r>
          <a:endParaRPr lang="en-US" sz="6500" kern="1200" dirty="0">
            <a:latin typeface="Arial" panose="020B0604020202020204" pitchFamily="34" charset="0"/>
            <a:cs typeface="Arial" panose="020B0604020202020204" pitchFamily="34" charset="0"/>
          </a:endParaRPr>
        </a:p>
      </dsp:txBody>
      <dsp:txXfrm>
        <a:off x="749556" y="748"/>
        <a:ext cx="4766564" cy="28599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F855E-5D49-43B7-A4BC-F5CDC6981A5D}" type="datetimeFigureOut">
              <a:rPr lang="en-GB" smtClean="0"/>
              <a:t>20/08/2025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2DC19-D542-4FFF-8FBF-5ED21601A18D}" type="slidenum">
              <a:rPr lang="en-GB" smtClean="0"/>
              <a:t>‹#›</a:t>
            </a:fld>
            <a:endParaRPr lang="en-GB"/>
          </a:p>
        </p:txBody>
      </p:sp>
    </p:spTree>
    <p:extLst>
      <p:ext uri="{BB962C8B-B14F-4D97-AF65-F5344CB8AC3E}">
        <p14:creationId xmlns:p14="http://schemas.microsoft.com/office/powerpoint/2010/main" val="298918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2DC19-D542-4FFF-8FBF-5ED21601A18D}" type="slidenum">
              <a:rPr lang="en-GB" smtClean="0"/>
              <a:t>2</a:t>
            </a:fld>
            <a:endParaRPr lang="en-GB"/>
          </a:p>
        </p:txBody>
      </p:sp>
    </p:spTree>
    <p:extLst>
      <p:ext uri="{BB962C8B-B14F-4D97-AF65-F5344CB8AC3E}">
        <p14:creationId xmlns:p14="http://schemas.microsoft.com/office/powerpoint/2010/main" val="83479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2DC19-D542-4FFF-8FBF-5ED21601A18D}" type="slidenum">
              <a:rPr lang="en-GB" smtClean="0"/>
              <a:t>12</a:t>
            </a:fld>
            <a:endParaRPr lang="en-GB"/>
          </a:p>
        </p:txBody>
      </p:sp>
    </p:spTree>
    <p:extLst>
      <p:ext uri="{BB962C8B-B14F-4D97-AF65-F5344CB8AC3E}">
        <p14:creationId xmlns:p14="http://schemas.microsoft.com/office/powerpoint/2010/main" val="404035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2" name="Title 1"/>
          <p:cNvSpPr>
            <a:spLocks noGrp="1"/>
          </p:cNvSpPr>
          <p:nvPr>
            <p:ph type="ctrTitle"/>
          </p:nvPr>
        </p:nvSpPr>
        <p:spPr>
          <a:xfrm>
            <a:off x="914400" y="2130427"/>
            <a:ext cx="10363200" cy="1470025"/>
          </a:xfrm>
        </p:spPr>
        <p:txBody>
          <a:bodyPr>
            <a:normAutofit/>
          </a:bodyPr>
          <a:lstStyle>
            <a:lvl1pPr>
              <a:defRPr sz="4000" b="1"/>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Tree>
    <p:extLst>
      <p:ext uri="{BB962C8B-B14F-4D97-AF65-F5344CB8AC3E}">
        <p14:creationId xmlns:p14="http://schemas.microsoft.com/office/powerpoint/2010/main" val="413638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41380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52017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76189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988E-204D-4121-8045-1AB06DAB42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BFE7BE-DAD1-448E-A449-A88CA2689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DA40D1-4567-4570-840F-2723217A1B75}"/>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5" name="Footer Placeholder 4">
            <a:extLst>
              <a:ext uri="{FF2B5EF4-FFF2-40B4-BE49-F238E27FC236}">
                <a16:creationId xmlns:a16="http://schemas.microsoft.com/office/drawing/2014/main" id="{3CB52929-9103-4053-98D7-A8720D33B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9BE740-8337-4DD9-8CAD-A92EAF4713FF}"/>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226730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BB1A-37D9-432C-A38C-EDA55059E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21DDFE-F8C2-4168-807D-E6ED524E1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98BE4-33BD-4A5D-BE25-93B1B8530407}"/>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5" name="Footer Placeholder 4">
            <a:extLst>
              <a:ext uri="{FF2B5EF4-FFF2-40B4-BE49-F238E27FC236}">
                <a16:creationId xmlns:a16="http://schemas.microsoft.com/office/drawing/2014/main" id="{D58F689C-1BA3-4A5C-A26E-00B6B04D9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836A1-D29D-4447-812E-2333A5E44C5C}"/>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413109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3124-D5AD-4F7F-99DB-1E7EC7AED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A94A46-B50D-43DF-9DA4-59218467D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6DAF7-8338-4545-9BE3-53651D399695}"/>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5" name="Footer Placeholder 4">
            <a:extLst>
              <a:ext uri="{FF2B5EF4-FFF2-40B4-BE49-F238E27FC236}">
                <a16:creationId xmlns:a16="http://schemas.microsoft.com/office/drawing/2014/main" id="{C87ED61A-1FDF-4AEC-ABA7-F7497BDBA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44814B-68AB-40F5-B3B5-D84D6F3E516D}"/>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200138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1B1A-E30B-45C9-BD00-279AC63B24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A7CE59-CF2B-4B69-8850-3177D3F19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4A62AF-71CA-4314-B469-FDC47100E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1CD1D-97A3-45E2-B512-25C094E19B73}"/>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6" name="Footer Placeholder 5">
            <a:extLst>
              <a:ext uri="{FF2B5EF4-FFF2-40B4-BE49-F238E27FC236}">
                <a16:creationId xmlns:a16="http://schemas.microsoft.com/office/drawing/2014/main" id="{501BD1ED-5C13-41B6-878C-10C6722929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59134B-45AA-4749-80F9-263DFDA4AD7F}"/>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3839507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3DF0-562F-45A5-9977-B1CAF97374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2ECB26-9307-459B-9FE0-0D3E7CE45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0B330-99A7-493D-BC32-FF01A883D7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34452E-218D-4D2E-8B8B-AB3D369BC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CC1343-31E4-4E82-B4AD-A9501C330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F0F43C-7EE5-419A-878F-0941618FBF3E}"/>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8" name="Footer Placeholder 7">
            <a:extLst>
              <a:ext uri="{FF2B5EF4-FFF2-40B4-BE49-F238E27FC236}">
                <a16:creationId xmlns:a16="http://schemas.microsoft.com/office/drawing/2014/main" id="{2C4DDF60-BD24-4D75-8133-54D4D57175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B87E36-1EBB-4AC3-974C-E2D13744191A}"/>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2233512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B7A3-DF47-41C2-8423-2AC35F841C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77F2B4-1A83-4EB3-BF9D-DFF92D807834}"/>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4" name="Footer Placeholder 3">
            <a:extLst>
              <a:ext uri="{FF2B5EF4-FFF2-40B4-BE49-F238E27FC236}">
                <a16:creationId xmlns:a16="http://schemas.microsoft.com/office/drawing/2014/main" id="{B4093993-B00B-4ED6-A48D-BBD204D675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07010E-4B6C-42D8-AE2C-765ADEA1F413}"/>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393385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4758C-1D7D-42AF-97A9-FB7A28A32EED}"/>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3" name="Footer Placeholder 2">
            <a:extLst>
              <a:ext uri="{FF2B5EF4-FFF2-40B4-BE49-F238E27FC236}">
                <a16:creationId xmlns:a16="http://schemas.microsoft.com/office/drawing/2014/main" id="{4BDED854-FA82-4E6E-A50F-325226993F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EB040-1432-4D77-86C2-3910DB792B34}"/>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109235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339" y="274638"/>
            <a:ext cx="111800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6"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Rectangle 2">
            <a:extLst>
              <a:ext uri="{FF2B5EF4-FFF2-40B4-BE49-F238E27FC236}">
                <a16:creationId xmlns:a16="http://schemas.microsoft.com/office/drawing/2014/main" id="{B3C0DEEF-9F3A-43B8-A58A-FB935BD3A96B}"/>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3859535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E570-4CEC-4DA8-9851-F33ED2612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7A0B1-0AB8-4A32-8BB6-D2AD8DD67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056BBE-2D9C-4F74-B8C3-02F4DC0B9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880FC-5CAE-4D37-A255-3E461A73A1CF}"/>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6" name="Footer Placeholder 5">
            <a:extLst>
              <a:ext uri="{FF2B5EF4-FFF2-40B4-BE49-F238E27FC236}">
                <a16:creationId xmlns:a16="http://schemas.microsoft.com/office/drawing/2014/main" id="{E1C72817-9FE8-44EF-B6BA-725B13B5A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994FBB-F050-4574-A5C5-6E9A4859B3B7}"/>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4189284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0887-768F-4B7C-BF61-D088CF038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617D6B-FE36-466E-9117-1B76C22E5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AC9639-3FBA-4B74-A6D6-989B30478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D54D8-3049-48C8-BAD0-DE6C3D0E0430}"/>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6" name="Footer Placeholder 5">
            <a:extLst>
              <a:ext uri="{FF2B5EF4-FFF2-40B4-BE49-F238E27FC236}">
                <a16:creationId xmlns:a16="http://schemas.microsoft.com/office/drawing/2014/main" id="{3A805E95-A722-4AA7-8D90-16FA249B0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6D819C-6E52-4371-B161-257DA7BEFEBF}"/>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3004649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1882-53A8-4D00-B7A7-19CE4F0648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3DB476-E3D8-45A2-AB30-82C777D67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C778B1-882B-4241-A9AC-5B530DC09B1E}"/>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5" name="Footer Placeholder 4">
            <a:extLst>
              <a:ext uri="{FF2B5EF4-FFF2-40B4-BE49-F238E27FC236}">
                <a16:creationId xmlns:a16="http://schemas.microsoft.com/office/drawing/2014/main" id="{62087A12-B53E-4B04-9422-748940190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3854ED-29E3-44FC-8BD0-192A3778C7C7}"/>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2879308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E0F04-48BA-43A5-8B98-EE656FBBE6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C057A3-7D54-4520-980D-DB4C5AFDFA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BE1C7-5298-4F99-8E51-12B962A74B78}"/>
              </a:ext>
            </a:extLst>
          </p:cNvPr>
          <p:cNvSpPr>
            <a:spLocks noGrp="1"/>
          </p:cNvSpPr>
          <p:nvPr>
            <p:ph type="dt" sz="half" idx="10"/>
          </p:nvPr>
        </p:nvSpPr>
        <p:spPr/>
        <p:txBody>
          <a:bodyPr/>
          <a:lstStyle/>
          <a:p>
            <a:fld id="{EEFB27FA-DFEB-4ACF-917C-306542EE8ECB}" type="datetimeFigureOut">
              <a:rPr lang="en-GB" smtClean="0"/>
              <a:t>20/08/2025</a:t>
            </a:fld>
            <a:endParaRPr lang="en-GB"/>
          </a:p>
        </p:txBody>
      </p:sp>
      <p:sp>
        <p:nvSpPr>
          <p:cNvPr id="5" name="Footer Placeholder 4">
            <a:extLst>
              <a:ext uri="{FF2B5EF4-FFF2-40B4-BE49-F238E27FC236}">
                <a16:creationId xmlns:a16="http://schemas.microsoft.com/office/drawing/2014/main" id="{A56A3E33-DE07-45EB-BFA2-8245CE263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FB2C7-559C-4F8C-AAD2-EB239E9D4975}"/>
              </a:ext>
            </a:extLst>
          </p:cNvPr>
          <p:cNvSpPr>
            <a:spLocks noGrp="1"/>
          </p:cNvSpPr>
          <p:nvPr>
            <p:ph type="sldNum" sz="quarter" idx="12"/>
          </p:nvPr>
        </p:nvSpPr>
        <p:spPr/>
        <p:txBody>
          <a:bodyPr/>
          <a:lstStyle/>
          <a:p>
            <a:fld id="{FC352118-944B-4C7F-9B12-F0CAEA0A3DA2}" type="slidenum">
              <a:rPr lang="en-GB" smtClean="0"/>
              <a:t>‹#›</a:t>
            </a:fld>
            <a:endParaRPr lang="en-GB"/>
          </a:p>
        </p:txBody>
      </p:sp>
    </p:spTree>
    <p:extLst>
      <p:ext uri="{BB962C8B-B14F-4D97-AF65-F5344CB8AC3E}">
        <p14:creationId xmlns:p14="http://schemas.microsoft.com/office/powerpoint/2010/main" val="279072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Content Placeholder 2"/>
          <p:cNvSpPr>
            <a:spLocks noGrp="1"/>
          </p:cNvSpPr>
          <p:nvPr>
            <p:ph idx="1"/>
          </p:nvPr>
        </p:nvSpPr>
        <p:spPr>
          <a:xfrm>
            <a:off x="503939" y="1701295"/>
            <a:ext cx="11277600" cy="4800599"/>
          </a:xfrm>
        </p:spPr>
        <p:txBody>
          <a:bodyPr/>
          <a:lstStyle>
            <a:lvl1pPr marL="0" indent="0">
              <a:buNone/>
              <a:defRPr sz="3200" b="1"/>
            </a:lvl1pPr>
            <a:lvl2pPr marL="742912" indent="-285736">
              <a:buFont typeface="Wingdings" panose="05000000000000000000" pitchFamily="2" charset="2"/>
              <a:buChar char="§"/>
              <a:defRPr/>
            </a:lvl2pPr>
          </a:lstStyle>
          <a:p>
            <a:pPr lvl="0"/>
            <a:r>
              <a:rPr lang="en-US"/>
              <a:t>Click to edit Master text styles</a:t>
            </a:r>
          </a:p>
          <a:p>
            <a:pPr lvl="1"/>
            <a:r>
              <a:rPr lang="en-US"/>
              <a:t>Second level</a:t>
            </a:r>
          </a:p>
        </p:txBody>
      </p:sp>
      <p:sp>
        <p:nvSpPr>
          <p:cNvPr id="2"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2" y="5867402"/>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61601"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4" name="Rectangle 3">
            <a:extLst>
              <a:ext uri="{FF2B5EF4-FFF2-40B4-BE49-F238E27FC236}">
                <a16:creationId xmlns:a16="http://schemas.microsoft.com/office/drawing/2014/main" id="{249DB36D-967D-B4CF-851C-7F8B480097FA}"/>
              </a:ext>
            </a:extLst>
          </p:cNvPr>
          <p:cNvSpPr/>
          <p:nvPr userDrawn="1"/>
        </p:nvSpPr>
        <p:spPr>
          <a:xfrm>
            <a:off x="249939" y="1479607"/>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15609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3"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7" name="Rectangle 6">
            <a:extLst>
              <a:ext uri="{FF2B5EF4-FFF2-40B4-BE49-F238E27FC236}">
                <a16:creationId xmlns:a16="http://schemas.microsoft.com/office/drawing/2014/main" id="{20337D96-4410-B2C8-D4A6-A3ACACEA1447}"/>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21308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53743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10569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415658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20/08/2025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9"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a:extLst>
              <a:ext uri="{FF2B5EF4-FFF2-40B4-BE49-F238E27FC236}">
                <a16:creationId xmlns:a16="http://schemas.microsoft.com/office/drawing/2014/main" id="{ECC192EC-4439-436A-40B9-6BA82751CAFF}"/>
              </a:ext>
            </a:extLst>
          </p:cNvPr>
          <p:cNvSpPr/>
          <p:nvPr userDrawn="1"/>
        </p:nvSpPr>
        <p:spPr>
          <a:xfrm>
            <a:off x="225601" y="1454663"/>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259110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20/08/2025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a:p>
        </p:txBody>
      </p:sp>
    </p:spTree>
    <p:extLst>
      <p:ext uri="{BB962C8B-B14F-4D97-AF65-F5344CB8AC3E}">
        <p14:creationId xmlns:p14="http://schemas.microsoft.com/office/powerpoint/2010/main" val="26295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077B-3332-4948-A77B-4DBC00388F39}" type="datetimeFigureOut">
              <a:rPr lang="en-GB" smtClean="0"/>
              <a:pPr/>
              <a:t>20/08/2025</a:t>
            </a:fld>
            <a:endParaRPr lang="en-GB"/>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D5F9-D9BD-45F6-8102-8FE92ED275B1}" type="slidenum">
              <a:rPr lang="en-GB" smtClean="0"/>
              <a:pPr/>
              <a:t>‹#›</a:t>
            </a:fld>
            <a:endParaRPr lang="en-GB"/>
          </a:p>
        </p:txBody>
      </p:sp>
    </p:spTree>
    <p:extLst>
      <p:ext uri="{BB962C8B-B14F-4D97-AF65-F5344CB8AC3E}">
        <p14:creationId xmlns:p14="http://schemas.microsoft.com/office/powerpoint/2010/main" val="3861911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79C3C-05BA-479D-8868-895D36692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8A1AF1-76B4-4E9A-9E2B-39FD258AA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C1F4C6-A577-44AA-864A-533B76D171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B27FA-DFEB-4ACF-917C-306542EE8ECB}" type="datetimeFigureOut">
              <a:rPr lang="en-GB" smtClean="0"/>
              <a:t>20/08/2025</a:t>
            </a:fld>
            <a:endParaRPr lang="en-GB"/>
          </a:p>
        </p:txBody>
      </p:sp>
      <p:sp>
        <p:nvSpPr>
          <p:cNvPr id="5" name="Footer Placeholder 4">
            <a:extLst>
              <a:ext uri="{FF2B5EF4-FFF2-40B4-BE49-F238E27FC236}">
                <a16:creationId xmlns:a16="http://schemas.microsoft.com/office/drawing/2014/main" id="{D8CE8C0C-19B5-43B5-80C3-D1A083405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FCA5FE-A3B7-44DC-AD87-E1B4B2F01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52118-944B-4C7F-9B12-F0CAEA0A3DA2}" type="slidenum">
              <a:rPr lang="en-GB" smtClean="0"/>
              <a:t>‹#›</a:t>
            </a:fld>
            <a:endParaRPr lang="en-GB"/>
          </a:p>
        </p:txBody>
      </p:sp>
      <p:sp>
        <p:nvSpPr>
          <p:cNvPr id="7" name="Rectangle 6">
            <a:extLst>
              <a:ext uri="{FF2B5EF4-FFF2-40B4-BE49-F238E27FC236}">
                <a16:creationId xmlns:a16="http://schemas.microsoft.com/office/drawing/2014/main" id="{BE01EA6E-07CA-44CF-8218-BE372EE4D131}"/>
              </a:ext>
            </a:extLst>
          </p:cNvPr>
          <p:cNvSpPr/>
          <p:nvPr userDrawn="1"/>
        </p:nvSpPr>
        <p:spPr>
          <a:xfrm>
            <a:off x="0" y="0"/>
            <a:ext cx="12192000" cy="136525"/>
          </a:xfrm>
          <a:prstGeom prst="rect">
            <a:avLst/>
          </a:prstGeom>
          <a:solidFill>
            <a:srgbClr val="0B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20DBDB-E6EE-41D3-B41C-288793B7C5E1}"/>
              </a:ext>
            </a:extLst>
          </p:cNvPr>
          <p:cNvSpPr/>
          <p:nvPr userDrawn="1"/>
        </p:nvSpPr>
        <p:spPr>
          <a:xfrm>
            <a:off x="0" y="6721475"/>
            <a:ext cx="12192000" cy="136524"/>
          </a:xfrm>
          <a:prstGeom prst="rect">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882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iendsagainstscams.org.uk/become-a-friend" TargetMode="External"/><Relationship Id="rId7" Type="http://schemas.openxmlformats.org/officeDocument/2006/relationships/hyperlink" Target="mailto:friendsagainstscams@surreycc.gov.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targetedhelp.com/contact-us"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mailto:contact@targetedhelp.com" TargetMode="External"/><Relationship Id="rId3" Type="http://schemas.openxmlformats.org/officeDocument/2006/relationships/image" Target="../media/image9.png"/><Relationship Id="rId7" Type="http://schemas.openxmlformats.org/officeDocument/2006/relationships/hyperlink" Target="https://www.targetedhelp.com/student-suppor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hyperlink" Target="https://www.gov.uk/government/organisations/uk-visas-and-immigration"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347B9F-907D-5FDC-50B1-4AB7299D16CD}"/>
              </a:ext>
            </a:extLst>
          </p:cNvPr>
          <p:cNvSpPr>
            <a:spLocks noGrp="1"/>
          </p:cNvSpPr>
          <p:nvPr>
            <p:ph type="ctrTitle"/>
          </p:nvPr>
        </p:nvSpPr>
        <p:spPr>
          <a:xfrm>
            <a:off x="914400" y="2578483"/>
            <a:ext cx="10363200" cy="1470025"/>
          </a:xfrm>
        </p:spPr>
        <p:txBody>
          <a:bodyPr/>
          <a:lstStyle/>
          <a:p>
            <a:r>
              <a:rPr lang="en-GB" dirty="0"/>
              <a:t>Protecting International Students from Scams</a:t>
            </a:r>
          </a:p>
        </p:txBody>
      </p:sp>
      <p:sp>
        <p:nvSpPr>
          <p:cNvPr id="5" name="Subtitle 4">
            <a:extLst>
              <a:ext uri="{FF2B5EF4-FFF2-40B4-BE49-F238E27FC236}">
                <a16:creationId xmlns:a16="http://schemas.microsoft.com/office/drawing/2014/main" id="{68871A7C-3000-1665-94E0-0DAF82EF0A87}"/>
              </a:ext>
            </a:extLst>
          </p:cNvPr>
          <p:cNvSpPr>
            <a:spLocks noGrp="1"/>
          </p:cNvSpPr>
          <p:nvPr>
            <p:ph type="subTitle" idx="1"/>
          </p:nvPr>
        </p:nvSpPr>
        <p:spPr/>
        <p:txBody>
          <a:bodyPr/>
          <a:lstStyle/>
          <a:p>
            <a:r>
              <a:rPr lang="en-GB" dirty="0"/>
              <a:t>Insights and Strategies from Targeted Help</a:t>
            </a:r>
          </a:p>
        </p:txBody>
      </p:sp>
      <p:pic>
        <p:nvPicPr>
          <p:cNvPr id="8" name="Picture 7" descr="A logo for a company&#10;&#10;AI-generated content may be incorrect.">
            <a:extLst>
              <a:ext uri="{FF2B5EF4-FFF2-40B4-BE49-F238E27FC236}">
                <a16:creationId xmlns:a16="http://schemas.microsoft.com/office/drawing/2014/main" id="{D361C869-7297-DD13-8534-9D1E069BF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411" y="218798"/>
            <a:ext cx="2192453" cy="1370515"/>
          </a:xfrm>
          <a:prstGeom prst="rect">
            <a:avLst/>
          </a:prstGeom>
        </p:spPr>
      </p:pic>
      <p:pic>
        <p:nvPicPr>
          <p:cNvPr id="9" name="Picture 8" descr="A red and white sign with blue text&#10;&#10;AI-generated content may be incorrect.">
            <a:extLst>
              <a:ext uri="{FF2B5EF4-FFF2-40B4-BE49-F238E27FC236}">
                <a16:creationId xmlns:a16="http://schemas.microsoft.com/office/drawing/2014/main" id="{4FDDC728-0154-5CDC-6D8E-AECAA9ADD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pic>
        <p:nvPicPr>
          <p:cNvPr id="2056" name="Picture 8" descr="1,000+ Cartoon Thieves And Smartphone ...">
            <a:extLst>
              <a:ext uri="{FF2B5EF4-FFF2-40B4-BE49-F238E27FC236}">
                <a16:creationId xmlns:a16="http://schemas.microsoft.com/office/drawing/2014/main" id="{0AAC78A4-5F69-5518-9171-23621B72D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792" y="644935"/>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ctor Cartoon Illustration Of Calling ...">
            <a:extLst>
              <a:ext uri="{FF2B5EF4-FFF2-40B4-BE49-F238E27FC236}">
                <a16:creationId xmlns:a16="http://schemas.microsoft.com/office/drawing/2014/main" id="{B5E761D2-D77F-9F61-572A-21DD4415B3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15"/>
          <a:stretch>
            <a:fillRect/>
          </a:stretch>
        </p:blipFill>
        <p:spPr bwMode="auto">
          <a:xfrm>
            <a:off x="7504877" y="644935"/>
            <a:ext cx="1527213" cy="19335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k earth map hi-res stock photography ...">
            <a:extLst>
              <a:ext uri="{FF2B5EF4-FFF2-40B4-BE49-F238E27FC236}">
                <a16:creationId xmlns:a16="http://schemas.microsoft.com/office/drawing/2014/main" id="{DBB2C861-D413-BA48-BED8-74FA2EB6CE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917"/>
          <a:stretch>
            <a:fillRect/>
          </a:stretch>
        </p:blipFill>
        <p:spPr bwMode="auto">
          <a:xfrm>
            <a:off x="4940146" y="474299"/>
            <a:ext cx="2564731" cy="2497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ian looking university student：超過 ...">
            <a:extLst>
              <a:ext uri="{FF2B5EF4-FFF2-40B4-BE49-F238E27FC236}">
                <a16:creationId xmlns:a16="http://schemas.microsoft.com/office/drawing/2014/main" id="{5FF8CADB-ABD4-42A4-8E1B-90E8186ED25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3527" b="81643" l="20988" r="72840">
                        <a14:foregroundMark x1="36214" y1="28502" x2="34979" y2="14976"/>
                        <a14:foregroundMark x1="27160" y1="28502" x2="27160" y2="28502"/>
                        <a14:foregroundMark x1="21399" y1="19807" x2="21399" y2="19807"/>
                        <a14:foregroundMark x1="20988" y1="23188" x2="20988" y2="23188"/>
                        <a14:foregroundMark x1="21399" y1="17874" x2="21399" y2="17874"/>
                        <a14:foregroundMark x1="23457" y1="19324" x2="23457" y2="19324"/>
                        <a14:foregroundMark x1="45267" y1="81643" x2="45267" y2="81643"/>
                        <a14:foregroundMark x1="31276" y1="81159" x2="31276" y2="81159"/>
                        <a14:foregroundMark x1="63786" y1="20773" x2="63786" y2="20773"/>
                        <a14:foregroundMark x1="65432" y1="32367" x2="65432" y2="32367"/>
                        <a14:foregroundMark x1="64198" y1="28986" x2="64198" y2="28986"/>
                        <a14:foregroundMark x1="60494" y1="31884" x2="60494" y2="31884"/>
                        <a14:foregroundMark x1="60082" y1="32367" x2="60082" y2="32367"/>
                        <a14:foregroundMark x1="59259" y1="34300" x2="59259" y2="34300"/>
                        <a14:foregroundMark x1="57202" y1="33816" x2="57202" y2="33816"/>
                        <a14:foregroundMark x1="56379" y1="33816" x2="56379" y2="33816"/>
                        <a14:foregroundMark x1="64609" y1="44928" x2="64609" y2="44928"/>
                        <a14:foregroundMark x1="66667" y1="42512" x2="66667" y2="42512"/>
                        <a14:foregroundMark x1="69547" y1="33816" x2="69547" y2="33816"/>
                        <a14:foregroundMark x1="72840" y1="33816" x2="72840" y2="33816"/>
                        <a14:foregroundMark x1="62551" y1="43478" x2="62551" y2="43478"/>
                        <a14:foregroundMark x1="60905" y1="44444" x2="60905" y2="44444"/>
                        <a14:foregroundMark x1="60082" y1="44928" x2="60082" y2="44928"/>
                        <a14:foregroundMark x1="34979" y1="13527" x2="34979" y2="13527"/>
                      </a14:backgroundRemoval>
                    </a14:imgEffect>
                  </a14:imgLayer>
                </a14:imgProps>
              </a:ext>
              <a:ext uri="{28A0092B-C50C-407E-A947-70E740481C1C}">
                <a14:useLocalDpi xmlns:a14="http://schemas.microsoft.com/office/drawing/2010/main" val="0"/>
              </a:ext>
            </a:extLst>
          </a:blip>
          <a:srcRect l="17341" t="7813" r="24350" b="13145"/>
          <a:stretch>
            <a:fillRect/>
          </a:stretch>
        </p:blipFill>
        <p:spPr bwMode="auto">
          <a:xfrm>
            <a:off x="5924240" y="1157930"/>
            <a:ext cx="498901" cy="5651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BC5CB52D-2F21-4C26-897F-4537987F2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spTree>
    <p:extLst>
      <p:ext uri="{BB962C8B-B14F-4D97-AF65-F5344CB8AC3E}">
        <p14:creationId xmlns:p14="http://schemas.microsoft.com/office/powerpoint/2010/main" val="288646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85F1B-61C7-242A-6498-F2EDE401C12C}"/>
            </a:ext>
          </a:extLst>
        </p:cNvPr>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6EF02A9E-8619-7533-386F-41A0C2BA24E6}"/>
              </a:ext>
            </a:extLst>
          </p:cNvPr>
          <p:cNvGraphicFramePr>
            <a:graphicFrameLocks/>
          </p:cNvGraphicFramePr>
          <p:nvPr>
            <p:extLst>
              <p:ext uri="{D42A27DB-BD31-4B8C-83A1-F6EECF244321}">
                <p14:modId xmlns:p14="http://schemas.microsoft.com/office/powerpoint/2010/main" val="1498905595"/>
              </p:ext>
            </p:extLst>
          </p:nvPr>
        </p:nvGraphicFramePr>
        <p:xfrm>
          <a:off x="2859531" y="1417638"/>
          <a:ext cx="6265677" cy="286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3AE1484-554E-BE57-8DB9-FB1AAA151558}"/>
              </a:ext>
            </a:extLst>
          </p:cNvPr>
          <p:cNvSpPr txBox="1"/>
          <p:nvPr/>
        </p:nvSpPr>
        <p:spPr>
          <a:xfrm>
            <a:off x="354509" y="4462272"/>
            <a:ext cx="11544016" cy="646331"/>
          </a:xfrm>
          <a:prstGeom prst="rect">
            <a:avLst/>
          </a:prstGeom>
          <a:noFill/>
        </p:spPr>
        <p:txBody>
          <a:bodyPr wrap="square" rtlCol="0">
            <a:spAutoFit/>
          </a:bodyPr>
          <a:lstStyle/>
          <a:p>
            <a:pPr algn="ctr"/>
            <a:r>
              <a:rPr lang="en-GB" dirty="0"/>
              <a:t>Emails or calls pretending to be from banks or HMRC asking for personal and financial details. To avoid these scams, don’t click on unknown links. Use official apps and portals for banks, HMRC, and university services.</a:t>
            </a:r>
          </a:p>
        </p:txBody>
      </p:sp>
      <p:pic>
        <p:nvPicPr>
          <p:cNvPr id="4" name="Picture 3" descr="A logo for a company&#10;&#10;AI-generated content may be incorrect.">
            <a:extLst>
              <a:ext uri="{FF2B5EF4-FFF2-40B4-BE49-F238E27FC236}">
                <a16:creationId xmlns:a16="http://schemas.microsoft.com/office/drawing/2014/main" id="{5746FA6D-8584-B71F-5898-EF39CF25B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F51F9926-FFB9-2ACA-3C0F-23B18E93C3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1" name="Title 1">
            <a:extLst>
              <a:ext uri="{FF2B5EF4-FFF2-40B4-BE49-F238E27FC236}">
                <a16:creationId xmlns:a16="http://schemas.microsoft.com/office/drawing/2014/main" id="{A2CCFEA1-015D-4D70-C9FB-443ED9B0F65D}"/>
              </a:ext>
            </a:extLst>
          </p:cNvPr>
          <p:cNvSpPr>
            <a:spLocks noGrp="1"/>
          </p:cNvSpPr>
          <p:nvPr>
            <p:ph type="title"/>
          </p:nvPr>
        </p:nvSpPr>
        <p:spPr>
          <a:xfrm>
            <a:off x="1937657" y="274638"/>
            <a:ext cx="7968343" cy="1143000"/>
          </a:xfrm>
        </p:spPr>
        <p:txBody>
          <a:bodyPr>
            <a:normAutofit fontScale="90000"/>
          </a:bodyPr>
          <a:lstStyle/>
          <a:p>
            <a:pPr algn="ctr"/>
            <a:r>
              <a:rPr lang="en-GB" dirty="0"/>
              <a:t>Top 5 Scams Targeting International Students in the UK</a:t>
            </a:r>
          </a:p>
        </p:txBody>
      </p:sp>
    </p:spTree>
    <p:extLst>
      <p:ext uri="{BB962C8B-B14F-4D97-AF65-F5344CB8AC3E}">
        <p14:creationId xmlns:p14="http://schemas.microsoft.com/office/powerpoint/2010/main" val="881891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8136A-7DE0-0EF1-1E86-AAFE9E375C4C}"/>
            </a:ext>
          </a:extLst>
        </p:cNvPr>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D350240C-D175-7A1E-83F2-0A6481143B2B}"/>
              </a:ext>
            </a:extLst>
          </p:cNvPr>
          <p:cNvGraphicFramePr>
            <a:graphicFrameLocks/>
          </p:cNvGraphicFramePr>
          <p:nvPr>
            <p:extLst>
              <p:ext uri="{D42A27DB-BD31-4B8C-83A1-F6EECF244321}">
                <p14:modId xmlns:p14="http://schemas.microsoft.com/office/powerpoint/2010/main" val="3190071595"/>
              </p:ext>
            </p:extLst>
          </p:nvPr>
        </p:nvGraphicFramePr>
        <p:xfrm>
          <a:off x="2859531" y="1417638"/>
          <a:ext cx="6265677" cy="286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91800EC-BD9D-D461-46F4-F885D08F6092}"/>
              </a:ext>
            </a:extLst>
          </p:cNvPr>
          <p:cNvSpPr txBox="1"/>
          <p:nvPr/>
        </p:nvSpPr>
        <p:spPr>
          <a:xfrm>
            <a:off x="354509" y="4462272"/>
            <a:ext cx="11544016" cy="923330"/>
          </a:xfrm>
          <a:prstGeom prst="rect">
            <a:avLst/>
          </a:prstGeom>
          <a:noFill/>
        </p:spPr>
        <p:txBody>
          <a:bodyPr wrap="square" rtlCol="0">
            <a:spAutoFit/>
          </a:bodyPr>
          <a:lstStyle/>
          <a:p>
            <a:pPr algn="ctr"/>
            <a:r>
              <a:rPr lang="en-GB" dirty="0"/>
              <a:t>Students are promised fake part-time jobs that require upfront “processing” or “training” fees. To avoid these scams, understand that legitimate UK jobs don’t require fees to apply. Report suspicious ads to your university’s career service.</a:t>
            </a:r>
            <a:br>
              <a:rPr lang="en-GB" dirty="0"/>
            </a:br>
            <a:endParaRPr lang="en-GB" dirty="0"/>
          </a:p>
        </p:txBody>
      </p:sp>
      <p:pic>
        <p:nvPicPr>
          <p:cNvPr id="4" name="Picture 3" descr="A logo for a company&#10;&#10;AI-generated content may be incorrect.">
            <a:extLst>
              <a:ext uri="{FF2B5EF4-FFF2-40B4-BE49-F238E27FC236}">
                <a16:creationId xmlns:a16="http://schemas.microsoft.com/office/drawing/2014/main" id="{A43A68EE-6537-2F50-FA20-AAC81128A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2AB5B4B0-1CCB-CFBA-F9E5-B320B03B70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1" name="Title 1">
            <a:extLst>
              <a:ext uri="{FF2B5EF4-FFF2-40B4-BE49-F238E27FC236}">
                <a16:creationId xmlns:a16="http://schemas.microsoft.com/office/drawing/2014/main" id="{45AE5357-6167-037B-6FFE-E7CD398AE8F6}"/>
              </a:ext>
            </a:extLst>
          </p:cNvPr>
          <p:cNvSpPr>
            <a:spLocks noGrp="1"/>
          </p:cNvSpPr>
          <p:nvPr>
            <p:ph type="title"/>
          </p:nvPr>
        </p:nvSpPr>
        <p:spPr>
          <a:xfrm>
            <a:off x="1937657" y="274638"/>
            <a:ext cx="7968343" cy="1143000"/>
          </a:xfrm>
        </p:spPr>
        <p:txBody>
          <a:bodyPr>
            <a:normAutofit fontScale="90000"/>
          </a:bodyPr>
          <a:lstStyle/>
          <a:p>
            <a:pPr algn="ctr"/>
            <a:r>
              <a:rPr lang="en-GB" dirty="0"/>
              <a:t>Top 5 Scams Targeting International Students in the UK</a:t>
            </a:r>
          </a:p>
        </p:txBody>
      </p:sp>
    </p:spTree>
    <p:extLst>
      <p:ext uri="{BB962C8B-B14F-4D97-AF65-F5344CB8AC3E}">
        <p14:creationId xmlns:p14="http://schemas.microsoft.com/office/powerpoint/2010/main" val="260962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3DDD-027A-8CA6-4D4E-238CEB878F40}"/>
              </a:ext>
            </a:extLst>
          </p:cNvPr>
          <p:cNvSpPr>
            <a:spLocks noGrp="1"/>
          </p:cNvSpPr>
          <p:nvPr>
            <p:ph type="title"/>
          </p:nvPr>
        </p:nvSpPr>
        <p:spPr/>
        <p:txBody>
          <a:bodyPr/>
          <a:lstStyle/>
          <a:p>
            <a:pPr algn="ctr"/>
            <a:r>
              <a:rPr lang="en-GB" dirty="0"/>
              <a:t>More Ways to Stay Safe From Scams</a:t>
            </a:r>
          </a:p>
        </p:txBody>
      </p:sp>
      <p:sp>
        <p:nvSpPr>
          <p:cNvPr id="3" name="TextBox 2">
            <a:extLst>
              <a:ext uri="{FF2B5EF4-FFF2-40B4-BE49-F238E27FC236}">
                <a16:creationId xmlns:a16="http://schemas.microsoft.com/office/drawing/2014/main" id="{F2419940-168E-4A3A-09C9-3B02F563494D}"/>
              </a:ext>
            </a:extLst>
          </p:cNvPr>
          <p:cNvSpPr txBox="1"/>
          <p:nvPr/>
        </p:nvSpPr>
        <p:spPr>
          <a:xfrm>
            <a:off x="566928" y="1883664"/>
            <a:ext cx="5330952" cy="1200329"/>
          </a:xfrm>
          <a:prstGeom prst="rect">
            <a:avLst/>
          </a:prstGeom>
          <a:noFill/>
        </p:spPr>
        <p:txBody>
          <a:bodyPr wrap="square" rtlCol="0">
            <a:spAutoFit/>
          </a:bodyPr>
          <a:lstStyle/>
          <a:p>
            <a:r>
              <a:rPr lang="en-GB" dirty="0"/>
              <a:t>If you have made a payment in response to a scam, </a:t>
            </a:r>
            <a:r>
              <a:rPr lang="en-GB" b="1" dirty="0"/>
              <a:t>contact your bank</a:t>
            </a:r>
            <a:r>
              <a:rPr lang="en-GB" dirty="0"/>
              <a:t> as soon as possible as they may be able to recover some of your money and will refund you in certain circumstances.</a:t>
            </a:r>
          </a:p>
        </p:txBody>
      </p:sp>
      <p:sp>
        <p:nvSpPr>
          <p:cNvPr id="4" name="TextBox 3">
            <a:extLst>
              <a:ext uri="{FF2B5EF4-FFF2-40B4-BE49-F238E27FC236}">
                <a16:creationId xmlns:a16="http://schemas.microsoft.com/office/drawing/2014/main" id="{00625342-F87E-697A-A91F-65F4DBA8AF93}"/>
              </a:ext>
            </a:extLst>
          </p:cNvPr>
          <p:cNvSpPr txBox="1"/>
          <p:nvPr/>
        </p:nvSpPr>
        <p:spPr>
          <a:xfrm>
            <a:off x="566928" y="3237294"/>
            <a:ext cx="3776472" cy="1754326"/>
          </a:xfrm>
          <a:prstGeom prst="rect">
            <a:avLst/>
          </a:prstGeom>
          <a:noFill/>
        </p:spPr>
        <p:txBody>
          <a:bodyPr wrap="square" rtlCol="0">
            <a:spAutoFit/>
          </a:bodyPr>
          <a:lstStyle/>
          <a:p>
            <a:r>
              <a:rPr lang="en-GB" dirty="0"/>
              <a:t>Complete the Friends Against Scams training to become a Friend and learn ways to stay safe and recognise scams. Click here to access the training and videos: </a:t>
            </a:r>
            <a:r>
              <a:rPr lang="en-GB" dirty="0">
                <a:hlinkClick r:id="rId3"/>
              </a:rPr>
              <a:t>Friends Against Scams - Become a Friend</a:t>
            </a:r>
            <a:endParaRPr lang="en-GB" dirty="0"/>
          </a:p>
        </p:txBody>
      </p:sp>
      <p:pic>
        <p:nvPicPr>
          <p:cNvPr id="7" name="Picture 6" descr="A logo for a company&#10;&#10;AI-generated content may be incorrect.">
            <a:extLst>
              <a:ext uri="{FF2B5EF4-FFF2-40B4-BE49-F238E27FC236}">
                <a16:creationId xmlns:a16="http://schemas.microsoft.com/office/drawing/2014/main" id="{658FFD0D-E440-49AD-F001-EF3733DC0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8" name="Picture 7" descr="A red and white sign with blue text&#10;&#10;AI-generated content may be incorrect.">
            <a:extLst>
              <a:ext uri="{FF2B5EF4-FFF2-40B4-BE49-F238E27FC236}">
                <a16:creationId xmlns:a16="http://schemas.microsoft.com/office/drawing/2014/main" id="{49C8507A-F572-73AA-0BFF-67AE01F22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0" name="TextBox 9">
            <a:extLst>
              <a:ext uri="{FF2B5EF4-FFF2-40B4-BE49-F238E27FC236}">
                <a16:creationId xmlns:a16="http://schemas.microsoft.com/office/drawing/2014/main" id="{97332843-A8F5-98E2-C610-EC8C9EA2E97B}"/>
              </a:ext>
            </a:extLst>
          </p:cNvPr>
          <p:cNvSpPr txBox="1"/>
          <p:nvPr/>
        </p:nvSpPr>
        <p:spPr>
          <a:xfrm>
            <a:off x="6922008" y="1819656"/>
            <a:ext cx="4660394" cy="2308324"/>
          </a:xfrm>
          <a:prstGeom prst="rect">
            <a:avLst/>
          </a:prstGeom>
          <a:noFill/>
        </p:spPr>
        <p:txBody>
          <a:bodyPr wrap="square" rtlCol="0">
            <a:spAutoFit/>
          </a:bodyPr>
          <a:lstStyle/>
          <a:p>
            <a:r>
              <a:rPr lang="en-GB" dirty="0"/>
              <a:t>Contact Targeted help to receive specific support if you or a friend have been a victim of fraud and scams in the UK: </a:t>
            </a:r>
            <a:r>
              <a:rPr lang="en-GB" dirty="0">
                <a:hlinkClick r:id="rId6"/>
              </a:rPr>
              <a:t>General 3 — Targeted Help</a:t>
            </a:r>
            <a:endParaRPr lang="en-GB" dirty="0"/>
          </a:p>
          <a:p>
            <a:endParaRPr lang="en-GB" dirty="0"/>
          </a:p>
          <a:p>
            <a:r>
              <a:rPr lang="en-GB" dirty="0"/>
              <a:t>Contact the Friends Against Scams team if you have any questions, or just want to learn more at </a:t>
            </a:r>
            <a:r>
              <a:rPr lang="en-GB" dirty="0">
                <a:hlinkClick r:id="rId7"/>
              </a:rPr>
              <a:t>friendsagainstscams@surreycc.gov.uk</a:t>
            </a:r>
            <a:r>
              <a:rPr lang="en-GB" dirty="0"/>
              <a:t> </a:t>
            </a:r>
          </a:p>
        </p:txBody>
      </p:sp>
    </p:spTree>
    <p:extLst>
      <p:ext uri="{BB962C8B-B14F-4D97-AF65-F5344CB8AC3E}">
        <p14:creationId xmlns:p14="http://schemas.microsoft.com/office/powerpoint/2010/main" val="3118591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7CD78-85F3-8F39-B59F-D1221246A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2EE3E-CC58-91A8-7475-419F50FE8E70}"/>
              </a:ext>
            </a:extLst>
          </p:cNvPr>
          <p:cNvSpPr>
            <a:spLocks noGrp="1"/>
          </p:cNvSpPr>
          <p:nvPr>
            <p:ph type="title"/>
          </p:nvPr>
        </p:nvSpPr>
        <p:spPr/>
        <p:txBody>
          <a:bodyPr>
            <a:normAutofit/>
          </a:bodyPr>
          <a:lstStyle/>
          <a:p>
            <a:pPr algn="ctr"/>
            <a:r>
              <a:rPr lang="en-GB" dirty="0"/>
              <a:t>Call to Action from Targeted Help</a:t>
            </a:r>
          </a:p>
        </p:txBody>
      </p:sp>
      <p:sp>
        <p:nvSpPr>
          <p:cNvPr id="10" name="Rectangle 20">
            <a:extLst>
              <a:ext uri="{FF2B5EF4-FFF2-40B4-BE49-F238E27FC236}">
                <a16:creationId xmlns:a16="http://schemas.microsoft.com/office/drawing/2014/main" id="{F6F54F49-E667-2896-ADB5-AB0DE6652DA8}"/>
              </a:ext>
            </a:extLst>
          </p:cNvPr>
          <p:cNvSpPr>
            <a:spLocks noChangeArrowheads="1"/>
          </p:cNvSpPr>
          <p:nvPr/>
        </p:nvSpPr>
        <p:spPr bwMode="auto">
          <a:xfrm>
            <a:off x="609598" y="10972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0" name="Group 19">
            <a:extLst>
              <a:ext uri="{FF2B5EF4-FFF2-40B4-BE49-F238E27FC236}">
                <a16:creationId xmlns:a16="http://schemas.microsoft.com/office/drawing/2014/main" id="{1BCC590E-CFBD-4A26-672E-3E1EC0422010}"/>
              </a:ext>
            </a:extLst>
          </p:cNvPr>
          <p:cNvGrpSpPr/>
          <p:nvPr/>
        </p:nvGrpSpPr>
        <p:grpSpPr>
          <a:xfrm>
            <a:off x="4182616" y="1216152"/>
            <a:ext cx="5045963" cy="4078223"/>
            <a:chOff x="609598" y="1097280"/>
            <a:chExt cx="4319018" cy="4290078"/>
          </a:xfrm>
        </p:grpSpPr>
        <p:pic>
          <p:nvPicPr>
            <p:cNvPr id="3091" name="Picture 6" descr="📌">
              <a:extLst>
                <a:ext uri="{FF2B5EF4-FFF2-40B4-BE49-F238E27FC236}">
                  <a16:creationId xmlns:a16="http://schemas.microsoft.com/office/drawing/2014/main" id="{CE86595F-9DBF-9432-A017-856F20A29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10972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5" descr="✅">
              <a:extLst>
                <a:ext uri="{FF2B5EF4-FFF2-40B4-BE49-F238E27FC236}">
                  <a16:creationId xmlns:a16="http://schemas.microsoft.com/office/drawing/2014/main" id="{5006AC4F-E8DD-EC2D-4800-57CFBD1C1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181106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4" descr="✅">
              <a:extLst>
                <a:ext uri="{FF2B5EF4-FFF2-40B4-BE49-F238E27FC236}">
                  <a16:creationId xmlns:a16="http://schemas.microsoft.com/office/drawing/2014/main" id="{25BAD634-38F8-FF81-ABF2-C4F9259E0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251047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 descr="✅">
              <a:extLst>
                <a:ext uri="{FF2B5EF4-FFF2-40B4-BE49-F238E27FC236}">
                  <a16:creationId xmlns:a16="http://schemas.microsoft.com/office/drawing/2014/main" id="{E8345C5C-5FC2-677D-A9C5-395625906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320474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2" descr="🔗">
              <a:extLst>
                <a:ext uri="{FF2B5EF4-FFF2-40B4-BE49-F238E27FC236}">
                  <a16:creationId xmlns:a16="http://schemas.microsoft.com/office/drawing/2014/main" id="{D4747CFA-EC80-709F-51EA-8F813D05B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8" y="391775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 descr="📞">
              <a:extLst>
                <a:ext uri="{FF2B5EF4-FFF2-40B4-BE49-F238E27FC236}">
                  <a16:creationId xmlns:a16="http://schemas.microsoft.com/office/drawing/2014/main" id="{7076F619-66C5-ACD4-63C9-9CF0EA74C4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8" y="4645152"/>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a:extLst>
                <a:ext uri="{FF2B5EF4-FFF2-40B4-BE49-F238E27FC236}">
                  <a16:creationId xmlns:a16="http://schemas.microsoft.com/office/drawing/2014/main" id="{741E847E-7EF3-23CA-2E82-DA1EF7738AB3}"/>
                </a:ext>
              </a:extLst>
            </p:cNvPr>
            <p:cNvSpPr>
              <a:spLocks noChangeArrowheads="1"/>
            </p:cNvSpPr>
            <p:nvPr/>
          </p:nvSpPr>
          <p:spPr bwMode="auto">
            <a:xfrm>
              <a:off x="1295398" y="1468371"/>
              <a:ext cx="2700530" cy="77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Helping International Students Stay Informed and Safe</a:t>
              </a:r>
              <a:r>
                <a:rPr lang="en-GB" altLang="en-US" sz="800" dirty="0">
                  <a:solidFill>
                    <a:srgbClr val="222222"/>
                  </a:solidFill>
                  <a:latin typeface="Arial" panose="020B0604020202020204" pitchFamily="34" charset="0"/>
                  <a:ea typeface="Calibri" panose="020F0502020204030204" pitchFamily="34" charset="0"/>
                  <a:cs typeface="Arial" panose="020B0604020202020204" pitchFamily="34" charset="0"/>
                </a:rPr>
                <a:t> at </a:t>
              </a:r>
              <a:r>
                <a:rPr lang="en-GB" sz="800" dirty="0">
                  <a:hlinkClick r:id="rId7"/>
                </a:rPr>
                <a:t>Student Support — Targeted Help</a:t>
              </a: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22">
              <a:extLst>
                <a:ext uri="{FF2B5EF4-FFF2-40B4-BE49-F238E27FC236}">
                  <a16:creationId xmlns:a16="http://schemas.microsoft.com/office/drawing/2014/main" id="{2BD0D25B-5D29-6D57-4FB3-076DF70528E5}"/>
                </a:ext>
              </a:extLst>
            </p:cNvPr>
            <p:cNvSpPr>
              <a:spLocks noChangeArrowheads="1"/>
            </p:cNvSpPr>
            <p:nvPr/>
          </p:nvSpPr>
          <p:spPr bwMode="auto">
            <a:xfrm>
              <a:off x="1295398" y="2285654"/>
              <a:ext cx="29199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Scam-awareness workshops or advice for members</a:t>
              </a: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3A1FD990-E364-2A7B-C823-6EE740AF0C88}"/>
                </a:ext>
              </a:extLst>
            </p:cNvPr>
            <p:cNvSpPr>
              <a:spLocks noChangeArrowheads="1"/>
            </p:cNvSpPr>
            <p:nvPr/>
          </p:nvSpPr>
          <p:spPr bwMode="auto">
            <a:xfrm>
              <a:off x="1295398" y="2931317"/>
              <a:ext cx="36332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One-on-one support for students who’ve been targeted</a:t>
              </a: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FAA51BC0-05A8-EBDD-79CD-39B1F34F5BB2}"/>
                </a:ext>
              </a:extLst>
            </p:cNvPr>
            <p:cNvSpPr>
              <a:spLocks noChangeArrowheads="1"/>
            </p:cNvSpPr>
            <p:nvPr/>
          </p:nvSpPr>
          <p:spPr bwMode="auto">
            <a:xfrm>
              <a:off x="1295398" y="3538501"/>
              <a:ext cx="256337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Verified housing, payment, and job resources</a:t>
              </a: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66E071B2-4C86-0FC0-BAAE-29EF5C5780B0}"/>
                </a:ext>
              </a:extLst>
            </p:cNvPr>
            <p:cNvSpPr>
              <a:spLocks noChangeArrowheads="1"/>
            </p:cNvSpPr>
            <p:nvPr/>
          </p:nvSpPr>
          <p:spPr bwMode="auto">
            <a:xfrm>
              <a:off x="1295398" y="4236956"/>
              <a:ext cx="2078738" cy="64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Contact us: </a:t>
              </a: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hlinkClick r:id="rId8"/>
                </a:rPr>
                <a:t>contact@targetedhelp.com</a:t>
              </a: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and reference ‘FAS’ </a:t>
              </a:r>
              <a:b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26">
              <a:extLst>
                <a:ext uri="{FF2B5EF4-FFF2-40B4-BE49-F238E27FC236}">
                  <a16:creationId xmlns:a16="http://schemas.microsoft.com/office/drawing/2014/main" id="{36C375AE-856A-F0AA-6FCA-15E829109B7F}"/>
                </a:ext>
              </a:extLst>
            </p:cNvPr>
            <p:cNvSpPr>
              <a:spLocks noChangeArrowheads="1"/>
            </p:cNvSpPr>
            <p:nvPr/>
          </p:nvSpPr>
          <p:spPr bwMode="auto">
            <a:xfrm>
              <a:off x="1295398" y="5171914"/>
              <a:ext cx="17312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Support hotline: [07359598665]</a:t>
              </a:r>
              <a:r>
                <a:rPr kumimoji="0" lang="en-GB" altLang="en-US" sz="800" b="0" i="0" u="none" strike="noStrike" cap="none" normalizeH="0" baseline="0" dirty="0">
                  <a:ln>
                    <a:noFill/>
                  </a:ln>
                  <a:solidFill>
                    <a:schemeClr val="tx1"/>
                  </a:solidFill>
                  <a:effectLst/>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pic>
        <p:nvPicPr>
          <p:cNvPr id="3" name="Picture 2" descr="A logo for a company&#10;&#10;AI-generated content may be incorrect.">
            <a:extLst>
              <a:ext uri="{FF2B5EF4-FFF2-40B4-BE49-F238E27FC236}">
                <a16:creationId xmlns:a16="http://schemas.microsoft.com/office/drawing/2014/main" id="{922738BC-F97F-E77C-28BD-577A680DBF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2411" y="218798"/>
            <a:ext cx="2192453" cy="1370515"/>
          </a:xfrm>
          <a:prstGeom prst="rect">
            <a:avLst/>
          </a:prstGeom>
        </p:spPr>
      </p:pic>
      <p:pic>
        <p:nvPicPr>
          <p:cNvPr id="4" name="Picture 3" descr="A logo for a company&#10;&#10;AI-generated content may be incorrect.">
            <a:extLst>
              <a:ext uri="{FF2B5EF4-FFF2-40B4-BE49-F238E27FC236}">
                <a16:creationId xmlns:a16="http://schemas.microsoft.com/office/drawing/2014/main" id="{2FAECE02-B1EA-F483-0201-A9328C8876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C82FF2D4-D057-E932-7E7A-F306228549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Tree>
    <p:extLst>
      <p:ext uri="{BB962C8B-B14F-4D97-AF65-F5344CB8AC3E}">
        <p14:creationId xmlns:p14="http://schemas.microsoft.com/office/powerpoint/2010/main" val="1426431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41BC-CA9F-0A9D-D321-1C69B5539AA1}"/>
              </a:ext>
            </a:extLst>
          </p:cNvPr>
          <p:cNvSpPr>
            <a:spLocks noGrp="1"/>
          </p:cNvSpPr>
          <p:nvPr>
            <p:ph type="title"/>
          </p:nvPr>
        </p:nvSpPr>
        <p:spPr/>
        <p:txBody>
          <a:bodyPr/>
          <a:lstStyle/>
          <a:p>
            <a:pPr algn="ctr"/>
            <a:r>
              <a:rPr lang="en-GB" dirty="0"/>
              <a:t>Impact of Scams on People</a:t>
            </a:r>
          </a:p>
        </p:txBody>
      </p:sp>
      <p:graphicFrame>
        <p:nvGraphicFramePr>
          <p:cNvPr id="3" name="Content Placeholder 1">
            <a:extLst>
              <a:ext uri="{FF2B5EF4-FFF2-40B4-BE49-F238E27FC236}">
                <a16:creationId xmlns:a16="http://schemas.microsoft.com/office/drawing/2014/main" id="{1D90649A-D9CA-BBFF-16EC-304B3FB334EC}"/>
              </a:ext>
            </a:extLst>
          </p:cNvPr>
          <p:cNvGraphicFramePr>
            <a:graphicFrameLocks/>
          </p:cNvGraphicFramePr>
          <p:nvPr>
            <p:extLst>
              <p:ext uri="{D42A27DB-BD31-4B8C-83A1-F6EECF244321}">
                <p14:modId xmlns:p14="http://schemas.microsoft.com/office/powerpoint/2010/main" val="3842957869"/>
              </p:ext>
            </p:extLst>
          </p:nvPr>
        </p:nvGraphicFramePr>
        <p:xfrm>
          <a:off x="1749038" y="1529101"/>
          <a:ext cx="8693923" cy="3799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logo for a company&#10;&#10;AI-generated content may be incorrect.">
            <a:extLst>
              <a:ext uri="{FF2B5EF4-FFF2-40B4-BE49-F238E27FC236}">
                <a16:creationId xmlns:a16="http://schemas.microsoft.com/office/drawing/2014/main" id="{274FFBBE-B446-EEF3-253F-E3E2C1F796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2411" y="218798"/>
            <a:ext cx="2192453" cy="1370515"/>
          </a:xfrm>
          <a:prstGeom prst="rect">
            <a:avLst/>
          </a:prstGeom>
        </p:spPr>
      </p:pic>
      <p:pic>
        <p:nvPicPr>
          <p:cNvPr id="7" name="Picture 6" descr="A logo for a company&#10;&#10;AI-generated content may be incorrect.">
            <a:extLst>
              <a:ext uri="{FF2B5EF4-FFF2-40B4-BE49-F238E27FC236}">
                <a16:creationId xmlns:a16="http://schemas.microsoft.com/office/drawing/2014/main" id="{254B7FC3-619B-4D5E-2DEC-3003228264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8" name="Picture 7" descr="A red and white sign with blue text&#10;&#10;AI-generated content may be incorrect.">
            <a:extLst>
              <a:ext uri="{FF2B5EF4-FFF2-40B4-BE49-F238E27FC236}">
                <a16:creationId xmlns:a16="http://schemas.microsoft.com/office/drawing/2014/main" id="{505FC6BD-5F1C-6840-93DF-54205F60C7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Tree>
    <p:extLst>
      <p:ext uri="{BB962C8B-B14F-4D97-AF65-F5344CB8AC3E}">
        <p14:creationId xmlns:p14="http://schemas.microsoft.com/office/powerpoint/2010/main" val="214476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122C-97D3-0178-BD86-CE863B144017}"/>
              </a:ext>
            </a:extLst>
          </p:cNvPr>
          <p:cNvSpPr>
            <a:spLocks noGrp="1"/>
          </p:cNvSpPr>
          <p:nvPr>
            <p:ph type="title"/>
          </p:nvPr>
        </p:nvSpPr>
        <p:spPr>
          <a:xfrm>
            <a:off x="1829410" y="274638"/>
            <a:ext cx="7953002" cy="1143000"/>
          </a:xfrm>
        </p:spPr>
        <p:txBody>
          <a:bodyPr>
            <a:normAutofit fontScale="90000"/>
          </a:bodyPr>
          <a:lstStyle/>
          <a:p>
            <a:pPr algn="ctr"/>
            <a:r>
              <a:rPr lang="en-GB" dirty="0"/>
              <a:t>Top 10 Nationalities/Student Groups most likely to become victims of scams:</a:t>
            </a:r>
          </a:p>
        </p:txBody>
      </p:sp>
      <p:sp>
        <p:nvSpPr>
          <p:cNvPr id="18" name="TextBox 17">
            <a:extLst>
              <a:ext uri="{FF2B5EF4-FFF2-40B4-BE49-F238E27FC236}">
                <a16:creationId xmlns:a16="http://schemas.microsoft.com/office/drawing/2014/main" id="{4D32F1C5-37C5-1493-54CF-4A8CAACBF613}"/>
              </a:ext>
            </a:extLst>
          </p:cNvPr>
          <p:cNvSpPr txBox="1"/>
          <p:nvPr/>
        </p:nvSpPr>
        <p:spPr>
          <a:xfrm>
            <a:off x="777240" y="2011680"/>
            <a:ext cx="10049256" cy="2677656"/>
          </a:xfrm>
          <a:prstGeom prst="rect">
            <a:avLst/>
          </a:prstGeom>
          <a:noFill/>
        </p:spPr>
        <p:txBody>
          <a:bodyPr wrap="square" rtlCol="0">
            <a:spAutoFit/>
          </a:bodyPr>
          <a:lstStyle/>
          <a:p>
            <a:r>
              <a:rPr lang="en-GB" sz="2400" dirty="0"/>
              <a:t>Important Disclaimer:</a:t>
            </a:r>
          </a:p>
          <a:p>
            <a:pPr marL="285750" indent="-285750">
              <a:buFont typeface="Arial" panose="020B0604020202020204" pitchFamily="34" charset="0"/>
              <a:buChar char="•"/>
            </a:pPr>
            <a:r>
              <a:rPr lang="en-GB" sz="2400" dirty="0"/>
              <a:t>This data is obtained from Targeted Help</a:t>
            </a:r>
          </a:p>
          <a:p>
            <a:pPr marL="285750" indent="-285750">
              <a:buFont typeface="Arial" panose="020B0604020202020204" pitchFamily="34" charset="0"/>
              <a:buChar char="•"/>
            </a:pPr>
            <a:r>
              <a:rPr lang="en-GB" sz="2400" dirty="0"/>
              <a:t>This does not mean that other nationalities are not also vulnerable to these scams</a:t>
            </a:r>
          </a:p>
          <a:p>
            <a:pPr marL="285750" indent="-285750">
              <a:buFont typeface="Arial" panose="020B0604020202020204" pitchFamily="34" charset="0"/>
              <a:buChar char="•"/>
            </a:pPr>
            <a:r>
              <a:rPr lang="en-GB" sz="2400" dirty="0"/>
              <a:t>This does not mean that these nationalities cannot be affected by other scams out there</a:t>
            </a:r>
          </a:p>
          <a:p>
            <a:pPr marL="285750" indent="-285750">
              <a:buFont typeface="Arial" panose="020B0604020202020204" pitchFamily="34" charset="0"/>
              <a:buChar char="•"/>
            </a:pPr>
            <a:r>
              <a:rPr lang="en-GB" sz="2400" dirty="0"/>
              <a:t>Be aware, stay safe from scams</a:t>
            </a:r>
          </a:p>
        </p:txBody>
      </p:sp>
      <p:pic>
        <p:nvPicPr>
          <p:cNvPr id="3" name="Picture 2" descr="A logo for a company&#10;&#10;AI-generated content may be incorrect.">
            <a:extLst>
              <a:ext uri="{FF2B5EF4-FFF2-40B4-BE49-F238E27FC236}">
                <a16:creationId xmlns:a16="http://schemas.microsoft.com/office/drawing/2014/main" id="{75029CF2-C8F8-D19E-72BF-0F15C754A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411" y="218798"/>
            <a:ext cx="2192453" cy="1370515"/>
          </a:xfrm>
          <a:prstGeom prst="rect">
            <a:avLst/>
          </a:prstGeom>
        </p:spPr>
      </p:pic>
      <p:pic>
        <p:nvPicPr>
          <p:cNvPr id="4" name="Picture 3" descr="A logo for a company&#10;&#10;AI-generated content may be incorrect.">
            <a:extLst>
              <a:ext uri="{FF2B5EF4-FFF2-40B4-BE49-F238E27FC236}">
                <a16:creationId xmlns:a16="http://schemas.microsoft.com/office/drawing/2014/main" id="{AADED1AA-9F58-CBE3-0A98-6FE8B5FA9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30329F15-96CC-B9F9-967C-7F19F7B2D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Tree>
    <p:extLst>
      <p:ext uri="{BB962C8B-B14F-4D97-AF65-F5344CB8AC3E}">
        <p14:creationId xmlns:p14="http://schemas.microsoft.com/office/powerpoint/2010/main" val="2901521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61D3-1B6E-4386-0C30-8E4196068A07}"/>
            </a:ext>
          </a:extLst>
        </p:cNvPr>
        <p:cNvGrpSpPr/>
        <p:nvPr/>
      </p:nvGrpSpPr>
      <p:grpSpPr>
        <a:xfrm>
          <a:off x="0" y="0"/>
          <a:ext cx="0" cy="0"/>
          <a:chOff x="0" y="0"/>
          <a:chExt cx="0" cy="0"/>
        </a:xfrm>
      </p:grpSpPr>
      <p:pic>
        <p:nvPicPr>
          <p:cNvPr id="1026" name="Picture 2" descr="Flag of India - Wikipedia">
            <a:extLst>
              <a:ext uri="{FF2B5EF4-FFF2-40B4-BE49-F238E27FC236}">
                <a16:creationId xmlns:a16="http://schemas.microsoft.com/office/drawing/2014/main" id="{D5478512-AC3F-BCCF-B5CA-D5FF9B80F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6073" y="3687555"/>
            <a:ext cx="1645536" cy="1095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China - Wikipedia">
            <a:extLst>
              <a:ext uri="{FF2B5EF4-FFF2-40B4-BE49-F238E27FC236}">
                <a16:creationId xmlns:a16="http://schemas.microsoft.com/office/drawing/2014/main" id="{2A2193B7-ED0D-8CBC-78F8-11250801D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14" y="1542904"/>
            <a:ext cx="1645535" cy="1095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Nigeria - Wikipedia">
            <a:extLst>
              <a:ext uri="{FF2B5EF4-FFF2-40B4-BE49-F238E27FC236}">
                <a16:creationId xmlns:a16="http://schemas.microsoft.com/office/drawing/2014/main" id="{CCC80713-BE37-882D-C316-8DA4BEF1E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526" y="1542905"/>
            <a:ext cx="2198755" cy="1099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13595BA-6744-5923-E38E-8B98D2B7E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958" y="1538555"/>
            <a:ext cx="1645535" cy="10950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Bangladesh | Meaning, Colors ...">
            <a:extLst>
              <a:ext uri="{FF2B5EF4-FFF2-40B4-BE49-F238E27FC236}">
                <a16:creationId xmlns:a16="http://schemas.microsoft.com/office/drawing/2014/main" id="{DC132C71-4D45-47C7-1441-190661635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2571" y="1541117"/>
            <a:ext cx="1820779" cy="1092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97E8D60-1127-DC20-5797-204C32A0F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17" y="3554266"/>
            <a:ext cx="1645537" cy="10950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lag of the Philippines - Wikipedia">
            <a:extLst>
              <a:ext uri="{FF2B5EF4-FFF2-40B4-BE49-F238E27FC236}">
                <a16:creationId xmlns:a16="http://schemas.microsoft.com/office/drawing/2014/main" id="{83B217A3-E0BF-82C6-83DC-FC5CFEBF44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526" y="3549918"/>
            <a:ext cx="2198755" cy="1099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lag of Brazil - Wikipedia">
            <a:extLst>
              <a:ext uri="{FF2B5EF4-FFF2-40B4-BE49-F238E27FC236}">
                <a16:creationId xmlns:a16="http://schemas.microsoft.com/office/drawing/2014/main" id="{3DE4D76D-A07C-AFBE-A717-0CB8D7E4B9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5314" y="3553765"/>
            <a:ext cx="1561715" cy="10955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lag of Saudi Arabia - Wikipedia">
            <a:extLst>
              <a:ext uri="{FF2B5EF4-FFF2-40B4-BE49-F238E27FC236}">
                <a16:creationId xmlns:a16="http://schemas.microsoft.com/office/drawing/2014/main" id="{AA132D7F-E079-93AA-C315-39D2F6AB48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4958" y="3602238"/>
            <a:ext cx="1645535" cy="109502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ew students | Students - UCL ...">
            <a:extLst>
              <a:ext uri="{FF2B5EF4-FFF2-40B4-BE49-F238E27FC236}">
                <a16:creationId xmlns:a16="http://schemas.microsoft.com/office/drawing/2014/main" id="{6F232408-F62D-2445-B315-6A38A07E4F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017" y="1547254"/>
            <a:ext cx="1756996" cy="1095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55078F-4428-7703-05A7-23535D8F2DCC}"/>
              </a:ext>
            </a:extLst>
          </p:cNvPr>
          <p:cNvSpPr txBox="1"/>
          <p:nvPr/>
        </p:nvSpPr>
        <p:spPr>
          <a:xfrm>
            <a:off x="9730182" y="4874916"/>
            <a:ext cx="1417317" cy="646331"/>
          </a:xfrm>
          <a:prstGeom prst="rect">
            <a:avLst/>
          </a:prstGeom>
          <a:noFill/>
        </p:spPr>
        <p:txBody>
          <a:bodyPr wrap="square" rtlCol="0">
            <a:spAutoFit/>
          </a:bodyPr>
          <a:lstStyle/>
          <a:p>
            <a:pPr algn="ctr"/>
            <a:r>
              <a:rPr lang="en-GB" sz="1200" b="1" dirty="0"/>
              <a:t>Indian Students </a:t>
            </a:r>
            <a:r>
              <a:rPr lang="en-GB" sz="1200" dirty="0"/>
              <a:t>High volume of visa related scams</a:t>
            </a:r>
          </a:p>
        </p:txBody>
      </p:sp>
      <p:sp>
        <p:nvSpPr>
          <p:cNvPr id="7" name="TextBox 6">
            <a:extLst>
              <a:ext uri="{FF2B5EF4-FFF2-40B4-BE49-F238E27FC236}">
                <a16:creationId xmlns:a16="http://schemas.microsoft.com/office/drawing/2014/main" id="{51194ADC-7F99-1F47-1F62-6B9767D93983}"/>
              </a:ext>
            </a:extLst>
          </p:cNvPr>
          <p:cNvSpPr txBox="1"/>
          <p:nvPr/>
        </p:nvSpPr>
        <p:spPr>
          <a:xfrm>
            <a:off x="2623403" y="2726517"/>
            <a:ext cx="1645536" cy="646331"/>
          </a:xfrm>
          <a:prstGeom prst="rect">
            <a:avLst/>
          </a:prstGeom>
          <a:noFill/>
        </p:spPr>
        <p:txBody>
          <a:bodyPr wrap="square" rtlCol="0">
            <a:spAutoFit/>
          </a:bodyPr>
          <a:lstStyle/>
          <a:p>
            <a:pPr algn="ctr"/>
            <a:r>
              <a:rPr lang="en-GB" sz="1200" b="1" dirty="0"/>
              <a:t>Chinese Students </a:t>
            </a:r>
            <a:r>
              <a:rPr lang="en-GB" sz="1200" dirty="0"/>
              <a:t>Frequently targeted by “fake police” scams</a:t>
            </a:r>
          </a:p>
        </p:txBody>
      </p:sp>
      <p:sp>
        <p:nvSpPr>
          <p:cNvPr id="8" name="TextBox 7">
            <a:extLst>
              <a:ext uri="{FF2B5EF4-FFF2-40B4-BE49-F238E27FC236}">
                <a16:creationId xmlns:a16="http://schemas.microsoft.com/office/drawing/2014/main" id="{4563117D-6765-3689-6AB4-EDF0674217EE}"/>
              </a:ext>
            </a:extLst>
          </p:cNvPr>
          <p:cNvSpPr txBox="1"/>
          <p:nvPr/>
        </p:nvSpPr>
        <p:spPr>
          <a:xfrm>
            <a:off x="5055135" y="2726517"/>
            <a:ext cx="1645536" cy="646331"/>
          </a:xfrm>
          <a:prstGeom prst="rect">
            <a:avLst/>
          </a:prstGeom>
          <a:noFill/>
        </p:spPr>
        <p:txBody>
          <a:bodyPr wrap="square" rtlCol="0">
            <a:spAutoFit/>
          </a:bodyPr>
          <a:lstStyle/>
          <a:p>
            <a:pPr algn="ctr"/>
            <a:r>
              <a:rPr lang="en-GB" sz="1200" b="1" dirty="0"/>
              <a:t>Nigerian Students </a:t>
            </a:r>
            <a:r>
              <a:rPr lang="en-GB" sz="1200" dirty="0"/>
              <a:t>Often victims of tuition fee &amp; job scams</a:t>
            </a:r>
          </a:p>
        </p:txBody>
      </p:sp>
      <p:sp>
        <p:nvSpPr>
          <p:cNvPr id="9" name="TextBox 8">
            <a:extLst>
              <a:ext uri="{FF2B5EF4-FFF2-40B4-BE49-F238E27FC236}">
                <a16:creationId xmlns:a16="http://schemas.microsoft.com/office/drawing/2014/main" id="{7CA1D717-EC57-57F4-F654-31E0867582CC}"/>
              </a:ext>
            </a:extLst>
          </p:cNvPr>
          <p:cNvSpPr txBox="1"/>
          <p:nvPr/>
        </p:nvSpPr>
        <p:spPr>
          <a:xfrm>
            <a:off x="7444957" y="2748579"/>
            <a:ext cx="1645536" cy="830997"/>
          </a:xfrm>
          <a:prstGeom prst="rect">
            <a:avLst/>
          </a:prstGeom>
          <a:noFill/>
        </p:spPr>
        <p:txBody>
          <a:bodyPr wrap="square" rtlCol="0">
            <a:spAutoFit/>
          </a:bodyPr>
          <a:lstStyle/>
          <a:p>
            <a:pPr algn="ctr"/>
            <a:r>
              <a:rPr lang="en-GB" sz="1200" b="1" dirty="0"/>
              <a:t>Pakistani Students </a:t>
            </a:r>
            <a:r>
              <a:rPr lang="en-GB" sz="1200" dirty="0"/>
              <a:t>Commonly face landlord and housing scams</a:t>
            </a:r>
          </a:p>
        </p:txBody>
      </p:sp>
      <p:sp>
        <p:nvSpPr>
          <p:cNvPr id="10" name="TextBox 9">
            <a:extLst>
              <a:ext uri="{FF2B5EF4-FFF2-40B4-BE49-F238E27FC236}">
                <a16:creationId xmlns:a16="http://schemas.microsoft.com/office/drawing/2014/main" id="{81266C10-28F1-B361-68C7-268B12B6B818}"/>
              </a:ext>
            </a:extLst>
          </p:cNvPr>
          <p:cNvSpPr txBox="1"/>
          <p:nvPr/>
        </p:nvSpPr>
        <p:spPr>
          <a:xfrm>
            <a:off x="9528452" y="2740450"/>
            <a:ext cx="1820778" cy="830997"/>
          </a:xfrm>
          <a:prstGeom prst="rect">
            <a:avLst/>
          </a:prstGeom>
          <a:noFill/>
        </p:spPr>
        <p:txBody>
          <a:bodyPr wrap="square" rtlCol="0">
            <a:spAutoFit/>
          </a:bodyPr>
          <a:lstStyle/>
          <a:p>
            <a:pPr algn="ctr"/>
            <a:r>
              <a:rPr lang="en-GB" sz="1200" b="1" dirty="0"/>
              <a:t>Bangladeshi Students </a:t>
            </a:r>
            <a:r>
              <a:rPr lang="en-GB" sz="1200" dirty="0"/>
              <a:t>Targeted by social media-based job and payment scams</a:t>
            </a:r>
          </a:p>
        </p:txBody>
      </p:sp>
      <p:sp>
        <p:nvSpPr>
          <p:cNvPr id="11" name="TextBox 10">
            <a:extLst>
              <a:ext uri="{FF2B5EF4-FFF2-40B4-BE49-F238E27FC236}">
                <a16:creationId xmlns:a16="http://schemas.microsoft.com/office/drawing/2014/main" id="{6561B6D4-4594-CDDA-D3EE-BBF04B4B985D}"/>
              </a:ext>
            </a:extLst>
          </p:cNvPr>
          <p:cNvSpPr txBox="1"/>
          <p:nvPr/>
        </p:nvSpPr>
        <p:spPr>
          <a:xfrm>
            <a:off x="566296" y="4730281"/>
            <a:ext cx="1764789" cy="830997"/>
          </a:xfrm>
          <a:prstGeom prst="rect">
            <a:avLst/>
          </a:prstGeom>
          <a:noFill/>
        </p:spPr>
        <p:txBody>
          <a:bodyPr wrap="square" rtlCol="0">
            <a:spAutoFit/>
          </a:bodyPr>
          <a:lstStyle/>
          <a:p>
            <a:pPr algn="ctr"/>
            <a:r>
              <a:rPr lang="en-GB" sz="1200" b="1" dirty="0"/>
              <a:t>Vietnamese Students </a:t>
            </a:r>
            <a:r>
              <a:rPr lang="en-GB" sz="1200" dirty="0"/>
              <a:t>Vulnerable to immigration and fee discount scams</a:t>
            </a:r>
          </a:p>
        </p:txBody>
      </p:sp>
      <p:sp>
        <p:nvSpPr>
          <p:cNvPr id="12" name="TextBox 11">
            <a:extLst>
              <a:ext uri="{FF2B5EF4-FFF2-40B4-BE49-F238E27FC236}">
                <a16:creationId xmlns:a16="http://schemas.microsoft.com/office/drawing/2014/main" id="{D7AAA5A4-55C3-6CC0-2377-84D87130C351}"/>
              </a:ext>
            </a:extLst>
          </p:cNvPr>
          <p:cNvSpPr txBox="1"/>
          <p:nvPr/>
        </p:nvSpPr>
        <p:spPr>
          <a:xfrm>
            <a:off x="2581493" y="4737880"/>
            <a:ext cx="1645536" cy="646331"/>
          </a:xfrm>
          <a:prstGeom prst="rect">
            <a:avLst/>
          </a:prstGeom>
          <a:noFill/>
        </p:spPr>
        <p:txBody>
          <a:bodyPr wrap="square" rtlCol="0">
            <a:spAutoFit/>
          </a:bodyPr>
          <a:lstStyle/>
          <a:p>
            <a:pPr algn="ctr"/>
            <a:r>
              <a:rPr lang="en-GB" sz="1200" b="1" dirty="0"/>
              <a:t>Brazilian Students </a:t>
            </a:r>
            <a:r>
              <a:rPr lang="en-GB" sz="1200" dirty="0"/>
              <a:t>Typically targeted with online payment fraud</a:t>
            </a:r>
          </a:p>
        </p:txBody>
      </p:sp>
      <p:sp>
        <p:nvSpPr>
          <p:cNvPr id="13" name="TextBox 12">
            <a:extLst>
              <a:ext uri="{FF2B5EF4-FFF2-40B4-BE49-F238E27FC236}">
                <a16:creationId xmlns:a16="http://schemas.microsoft.com/office/drawing/2014/main" id="{79F117C8-DF9E-DB3D-D1C9-A3DF498D214E}"/>
              </a:ext>
            </a:extLst>
          </p:cNvPr>
          <p:cNvSpPr txBox="1"/>
          <p:nvPr/>
        </p:nvSpPr>
        <p:spPr>
          <a:xfrm>
            <a:off x="5090567" y="4701304"/>
            <a:ext cx="1538098" cy="830997"/>
          </a:xfrm>
          <a:prstGeom prst="rect">
            <a:avLst/>
          </a:prstGeom>
          <a:noFill/>
        </p:spPr>
        <p:txBody>
          <a:bodyPr wrap="square" rtlCol="0">
            <a:spAutoFit/>
          </a:bodyPr>
          <a:lstStyle/>
          <a:p>
            <a:pPr algn="ctr"/>
            <a:r>
              <a:rPr lang="en-GB" sz="1200" b="1" dirty="0"/>
              <a:t>Filipino Students </a:t>
            </a:r>
            <a:r>
              <a:rPr lang="en-GB" sz="1200" dirty="0"/>
              <a:t>Often approached with fake job and training offers</a:t>
            </a:r>
          </a:p>
        </p:txBody>
      </p:sp>
      <p:sp>
        <p:nvSpPr>
          <p:cNvPr id="14" name="TextBox 13">
            <a:extLst>
              <a:ext uri="{FF2B5EF4-FFF2-40B4-BE49-F238E27FC236}">
                <a16:creationId xmlns:a16="http://schemas.microsoft.com/office/drawing/2014/main" id="{41C78241-A5C4-3AA6-C25C-A3080213950C}"/>
              </a:ext>
            </a:extLst>
          </p:cNvPr>
          <p:cNvSpPr txBox="1"/>
          <p:nvPr/>
        </p:nvSpPr>
        <p:spPr>
          <a:xfrm>
            <a:off x="7296938" y="4754597"/>
            <a:ext cx="1923285" cy="830997"/>
          </a:xfrm>
          <a:prstGeom prst="rect">
            <a:avLst/>
          </a:prstGeom>
          <a:noFill/>
        </p:spPr>
        <p:txBody>
          <a:bodyPr wrap="square" rtlCol="0">
            <a:spAutoFit/>
          </a:bodyPr>
          <a:lstStyle/>
          <a:p>
            <a:pPr algn="ctr"/>
            <a:r>
              <a:rPr lang="en-GB" sz="1200" b="1" dirty="0"/>
              <a:t>Saudi Arabian Students </a:t>
            </a:r>
            <a:r>
              <a:rPr lang="en-GB" sz="1200" dirty="0"/>
              <a:t>Scams involving fake accommodation are prevalent</a:t>
            </a:r>
          </a:p>
        </p:txBody>
      </p:sp>
      <p:sp>
        <p:nvSpPr>
          <p:cNvPr id="15" name="TextBox 14">
            <a:extLst>
              <a:ext uri="{FF2B5EF4-FFF2-40B4-BE49-F238E27FC236}">
                <a16:creationId xmlns:a16="http://schemas.microsoft.com/office/drawing/2014/main" id="{06AD13A0-7C2C-5B81-54BA-1517ABEB1AF8}"/>
              </a:ext>
            </a:extLst>
          </p:cNvPr>
          <p:cNvSpPr txBox="1"/>
          <p:nvPr/>
        </p:nvSpPr>
        <p:spPr>
          <a:xfrm>
            <a:off x="539908" y="2682423"/>
            <a:ext cx="1871105" cy="830997"/>
          </a:xfrm>
          <a:prstGeom prst="rect">
            <a:avLst/>
          </a:prstGeom>
          <a:noFill/>
        </p:spPr>
        <p:txBody>
          <a:bodyPr wrap="square" rtlCol="0">
            <a:spAutoFit/>
          </a:bodyPr>
          <a:lstStyle/>
          <a:p>
            <a:pPr algn="ctr"/>
            <a:r>
              <a:rPr lang="en-GB" sz="1200" b="1" dirty="0"/>
              <a:t>New/First Year Students </a:t>
            </a:r>
            <a:r>
              <a:rPr lang="en-GB" sz="1200" dirty="0"/>
              <a:t>Most vulnerable across all nationalities, due to lack of UK experience</a:t>
            </a:r>
          </a:p>
        </p:txBody>
      </p:sp>
      <p:pic>
        <p:nvPicPr>
          <p:cNvPr id="3" name="Picture 2" descr="A logo for a company&#10;&#10;AI-generated content may be incorrect.">
            <a:extLst>
              <a:ext uri="{FF2B5EF4-FFF2-40B4-BE49-F238E27FC236}">
                <a16:creationId xmlns:a16="http://schemas.microsoft.com/office/drawing/2014/main" id="{91A71A18-62C7-90DD-7ED3-C265E6760A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4" name="Picture 3" descr="A red and white sign with blue text&#10;&#10;AI-generated content may be incorrect.">
            <a:extLst>
              <a:ext uri="{FF2B5EF4-FFF2-40B4-BE49-F238E27FC236}">
                <a16:creationId xmlns:a16="http://schemas.microsoft.com/office/drawing/2014/main" id="{0C6C9DEB-A829-A171-49A5-DE08808AFD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9" name="Title 1">
            <a:extLst>
              <a:ext uri="{FF2B5EF4-FFF2-40B4-BE49-F238E27FC236}">
                <a16:creationId xmlns:a16="http://schemas.microsoft.com/office/drawing/2014/main" id="{B8E4522B-5CB9-1E18-828E-64A5F189611F}"/>
              </a:ext>
            </a:extLst>
          </p:cNvPr>
          <p:cNvSpPr txBox="1">
            <a:spLocks/>
          </p:cNvSpPr>
          <p:nvPr/>
        </p:nvSpPr>
        <p:spPr>
          <a:xfrm>
            <a:off x="1829410" y="274638"/>
            <a:ext cx="7953002" cy="1143000"/>
          </a:xfrm>
          <a:prstGeom prst="rect">
            <a:avLst/>
          </a:prstGeom>
        </p:spPr>
        <p:txBody>
          <a:bodyPr vert="horz" lIns="91440" tIns="45720" rIns="91440" bIns="45720" rtlCol="0" anchor="ctr">
            <a:normAutofit fontScale="90000" lnSpcReduction="10000"/>
          </a:bodyPr>
          <a:lstStyle>
            <a:lvl1pPr algn="l" defTabSz="914353" rtl="0" eaLnBrk="1" latinLnBrk="0" hangingPunct="1">
              <a:spcBef>
                <a:spcPct val="0"/>
              </a:spcBef>
              <a:buNone/>
              <a:defRPr sz="4000" b="1" kern="1200">
                <a:solidFill>
                  <a:schemeClr val="tx1"/>
                </a:solidFill>
                <a:latin typeface="+mj-lt"/>
                <a:ea typeface="+mj-ea"/>
                <a:cs typeface="+mj-cs"/>
              </a:defRPr>
            </a:lvl1pPr>
          </a:lstStyle>
          <a:p>
            <a:pPr algn="ctr"/>
            <a:r>
              <a:rPr lang="en-GB"/>
              <a:t>Top 10 Nationalities/Student Groups most likely to become victims of scams:</a:t>
            </a:r>
            <a:endParaRPr lang="en-GB" dirty="0"/>
          </a:p>
        </p:txBody>
      </p:sp>
    </p:spTree>
    <p:extLst>
      <p:ext uri="{BB962C8B-B14F-4D97-AF65-F5344CB8AC3E}">
        <p14:creationId xmlns:p14="http://schemas.microsoft.com/office/powerpoint/2010/main" val="93481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8834-BA92-7080-F202-3154E0DE0084}"/>
              </a:ext>
            </a:extLst>
          </p:cNvPr>
          <p:cNvSpPr>
            <a:spLocks noGrp="1"/>
          </p:cNvSpPr>
          <p:nvPr>
            <p:ph type="title"/>
          </p:nvPr>
        </p:nvSpPr>
        <p:spPr>
          <a:xfrm>
            <a:off x="1937657" y="274638"/>
            <a:ext cx="7968343" cy="1143000"/>
          </a:xfrm>
        </p:spPr>
        <p:txBody>
          <a:bodyPr>
            <a:normAutofit fontScale="90000"/>
          </a:bodyPr>
          <a:lstStyle/>
          <a:p>
            <a:pPr algn="ctr"/>
            <a:r>
              <a:rPr lang="en-GB" dirty="0"/>
              <a:t>Top 5 Scams Targeting International Students in the UK</a:t>
            </a:r>
          </a:p>
        </p:txBody>
      </p:sp>
      <p:graphicFrame>
        <p:nvGraphicFramePr>
          <p:cNvPr id="6" name="Content Placeholder 1">
            <a:extLst>
              <a:ext uri="{FF2B5EF4-FFF2-40B4-BE49-F238E27FC236}">
                <a16:creationId xmlns:a16="http://schemas.microsoft.com/office/drawing/2014/main" id="{C191B1E5-75C6-745F-70A9-2975EE71F0C9}"/>
              </a:ext>
            </a:extLst>
          </p:cNvPr>
          <p:cNvGraphicFramePr>
            <a:graphicFrameLocks/>
          </p:cNvGraphicFramePr>
          <p:nvPr>
            <p:extLst>
              <p:ext uri="{D42A27DB-BD31-4B8C-83A1-F6EECF244321}">
                <p14:modId xmlns:p14="http://schemas.microsoft.com/office/powerpoint/2010/main" val="4056081702"/>
              </p:ext>
            </p:extLst>
          </p:nvPr>
        </p:nvGraphicFramePr>
        <p:xfrm>
          <a:off x="1753611" y="1445388"/>
          <a:ext cx="8684778" cy="397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for a company&#10;&#10;AI-generated content may be incorrect.">
            <a:extLst>
              <a:ext uri="{FF2B5EF4-FFF2-40B4-BE49-F238E27FC236}">
                <a16:creationId xmlns:a16="http://schemas.microsoft.com/office/drawing/2014/main" id="{CBD0505D-A2D5-0F7E-0112-BF12D958FA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1A8448CC-0CEF-B4C7-FCD8-D032814E41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Tree>
    <p:extLst>
      <p:ext uri="{BB962C8B-B14F-4D97-AF65-F5344CB8AC3E}">
        <p14:creationId xmlns:p14="http://schemas.microsoft.com/office/powerpoint/2010/main" val="258991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752A9-9E73-0464-FB3A-F23943903507}"/>
            </a:ext>
          </a:extLst>
        </p:cNvPr>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BFE1FF9E-A334-1D84-D5E1-13AFE3CB66B9}"/>
              </a:ext>
            </a:extLst>
          </p:cNvPr>
          <p:cNvGraphicFramePr>
            <a:graphicFrameLocks/>
          </p:cNvGraphicFramePr>
          <p:nvPr>
            <p:extLst>
              <p:ext uri="{D42A27DB-BD31-4B8C-83A1-F6EECF244321}">
                <p14:modId xmlns:p14="http://schemas.microsoft.com/office/powerpoint/2010/main" val="3751178065"/>
              </p:ext>
            </p:extLst>
          </p:nvPr>
        </p:nvGraphicFramePr>
        <p:xfrm>
          <a:off x="2859531" y="1417638"/>
          <a:ext cx="6265677" cy="286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55FFA74-245A-7C18-CA74-832FA239C584}"/>
              </a:ext>
            </a:extLst>
          </p:cNvPr>
          <p:cNvSpPr txBox="1"/>
          <p:nvPr/>
        </p:nvSpPr>
        <p:spPr>
          <a:xfrm>
            <a:off x="354509" y="4462272"/>
            <a:ext cx="11544016" cy="923330"/>
          </a:xfrm>
          <a:prstGeom prst="rect">
            <a:avLst/>
          </a:prstGeom>
          <a:noFill/>
        </p:spPr>
        <p:txBody>
          <a:bodyPr wrap="square" rtlCol="0">
            <a:spAutoFit/>
          </a:bodyPr>
          <a:lstStyle/>
          <a:p>
            <a:pPr algn="ctr"/>
            <a:r>
              <a:rPr lang="en-GB" dirty="0"/>
              <a:t>Scammers impersonate Home Office agents and threaten deportation unless money is paid immediately. To avoid these scams, never respond to calls or emails from someone claiming to be from the Home Office. Instead, contact UK Visa and Immigration directly: </a:t>
            </a:r>
            <a:r>
              <a:rPr lang="en-GB" dirty="0">
                <a:hlinkClick r:id="rId7"/>
              </a:rPr>
              <a:t>UK Visas and Immigration - GOV.UK</a:t>
            </a:r>
            <a:r>
              <a:rPr lang="en-GB" dirty="0"/>
              <a:t>.</a:t>
            </a:r>
          </a:p>
        </p:txBody>
      </p:sp>
      <p:pic>
        <p:nvPicPr>
          <p:cNvPr id="4" name="Picture 3" descr="A logo for a company&#10;&#10;AI-generated content may be incorrect.">
            <a:extLst>
              <a:ext uri="{FF2B5EF4-FFF2-40B4-BE49-F238E27FC236}">
                <a16:creationId xmlns:a16="http://schemas.microsoft.com/office/drawing/2014/main" id="{060E163A-1565-AFA2-6933-C9F49B69C4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63253589-6F7D-5654-489D-51F779DDF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1" name="Title 1">
            <a:extLst>
              <a:ext uri="{FF2B5EF4-FFF2-40B4-BE49-F238E27FC236}">
                <a16:creationId xmlns:a16="http://schemas.microsoft.com/office/drawing/2014/main" id="{C4D97AC5-06B9-DB21-9645-6A3D419D88FA}"/>
              </a:ext>
            </a:extLst>
          </p:cNvPr>
          <p:cNvSpPr>
            <a:spLocks noGrp="1"/>
          </p:cNvSpPr>
          <p:nvPr>
            <p:ph type="title"/>
          </p:nvPr>
        </p:nvSpPr>
        <p:spPr>
          <a:xfrm>
            <a:off x="1937657" y="274638"/>
            <a:ext cx="7968343" cy="1143000"/>
          </a:xfrm>
        </p:spPr>
        <p:txBody>
          <a:bodyPr>
            <a:normAutofit fontScale="90000"/>
          </a:bodyPr>
          <a:lstStyle/>
          <a:p>
            <a:pPr algn="ctr"/>
            <a:r>
              <a:rPr lang="en-GB" dirty="0"/>
              <a:t>Top 5 Scams Targeting International Students in the UK</a:t>
            </a:r>
          </a:p>
        </p:txBody>
      </p:sp>
    </p:spTree>
    <p:extLst>
      <p:ext uri="{BB962C8B-B14F-4D97-AF65-F5344CB8AC3E}">
        <p14:creationId xmlns:p14="http://schemas.microsoft.com/office/powerpoint/2010/main" val="2007688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8BCA-14D9-B53F-906B-7C71713EAA8C}"/>
            </a:ext>
          </a:extLst>
        </p:cNvPr>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28204137-F8D8-F51A-BB16-E30435AC86BF}"/>
              </a:ext>
            </a:extLst>
          </p:cNvPr>
          <p:cNvGraphicFramePr>
            <a:graphicFrameLocks/>
          </p:cNvGraphicFramePr>
          <p:nvPr>
            <p:extLst>
              <p:ext uri="{D42A27DB-BD31-4B8C-83A1-F6EECF244321}">
                <p14:modId xmlns:p14="http://schemas.microsoft.com/office/powerpoint/2010/main" val="3992699526"/>
              </p:ext>
            </p:extLst>
          </p:nvPr>
        </p:nvGraphicFramePr>
        <p:xfrm>
          <a:off x="2859531" y="1417638"/>
          <a:ext cx="6265677" cy="286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BBE0873-6BB3-D084-BB6D-E16A928CB923}"/>
              </a:ext>
            </a:extLst>
          </p:cNvPr>
          <p:cNvSpPr txBox="1"/>
          <p:nvPr/>
        </p:nvSpPr>
        <p:spPr>
          <a:xfrm>
            <a:off x="354509" y="4462272"/>
            <a:ext cx="11544016" cy="646331"/>
          </a:xfrm>
          <a:prstGeom prst="rect">
            <a:avLst/>
          </a:prstGeom>
          <a:noFill/>
        </p:spPr>
        <p:txBody>
          <a:bodyPr wrap="square" rtlCol="0">
            <a:spAutoFit/>
          </a:bodyPr>
          <a:lstStyle/>
          <a:p>
            <a:pPr algn="ctr"/>
            <a:r>
              <a:rPr lang="en-GB" dirty="0"/>
              <a:t>Fake landlords or letting agents ask for deposits for properties that don’t exist or aren’t available. To avoid these scams, use university housing portals or trusted platforms. Never pay a deposit before viewing.</a:t>
            </a:r>
          </a:p>
        </p:txBody>
      </p:sp>
      <p:pic>
        <p:nvPicPr>
          <p:cNvPr id="4" name="Picture 3" descr="A logo for a company&#10;&#10;AI-generated content may be incorrect.">
            <a:extLst>
              <a:ext uri="{FF2B5EF4-FFF2-40B4-BE49-F238E27FC236}">
                <a16:creationId xmlns:a16="http://schemas.microsoft.com/office/drawing/2014/main" id="{94313D34-F2AE-B532-72FD-4A18FBBF68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D1001DA1-E9FE-8CC9-82CC-64048F6D43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1" name="Title 1">
            <a:extLst>
              <a:ext uri="{FF2B5EF4-FFF2-40B4-BE49-F238E27FC236}">
                <a16:creationId xmlns:a16="http://schemas.microsoft.com/office/drawing/2014/main" id="{C9811037-1C09-D924-414C-75759C833AD8}"/>
              </a:ext>
            </a:extLst>
          </p:cNvPr>
          <p:cNvSpPr>
            <a:spLocks noGrp="1"/>
          </p:cNvSpPr>
          <p:nvPr>
            <p:ph type="title"/>
          </p:nvPr>
        </p:nvSpPr>
        <p:spPr>
          <a:xfrm>
            <a:off x="1937657" y="274638"/>
            <a:ext cx="7968343" cy="1143000"/>
          </a:xfrm>
        </p:spPr>
        <p:txBody>
          <a:bodyPr>
            <a:normAutofit fontScale="90000"/>
          </a:bodyPr>
          <a:lstStyle/>
          <a:p>
            <a:pPr algn="ctr"/>
            <a:r>
              <a:rPr lang="en-GB" dirty="0"/>
              <a:t>Top 5 Scams Targeting International Students in the UK</a:t>
            </a:r>
          </a:p>
        </p:txBody>
      </p:sp>
    </p:spTree>
    <p:extLst>
      <p:ext uri="{BB962C8B-B14F-4D97-AF65-F5344CB8AC3E}">
        <p14:creationId xmlns:p14="http://schemas.microsoft.com/office/powerpoint/2010/main" val="4096461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68B59-F32C-60B8-8FEB-AA4D618E65D4}"/>
            </a:ext>
          </a:extLst>
        </p:cNvPr>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90ED71BB-C0E7-F940-B1CF-2CBAFB39D393}"/>
              </a:ext>
            </a:extLst>
          </p:cNvPr>
          <p:cNvGraphicFramePr>
            <a:graphicFrameLocks/>
          </p:cNvGraphicFramePr>
          <p:nvPr>
            <p:extLst>
              <p:ext uri="{D42A27DB-BD31-4B8C-83A1-F6EECF244321}">
                <p14:modId xmlns:p14="http://schemas.microsoft.com/office/powerpoint/2010/main" val="3479025806"/>
              </p:ext>
            </p:extLst>
          </p:nvPr>
        </p:nvGraphicFramePr>
        <p:xfrm>
          <a:off x="2859531" y="1417638"/>
          <a:ext cx="6265677" cy="286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4FDB7A2-4387-2529-A6F6-87F35A3D00CE}"/>
              </a:ext>
            </a:extLst>
          </p:cNvPr>
          <p:cNvSpPr txBox="1"/>
          <p:nvPr/>
        </p:nvSpPr>
        <p:spPr>
          <a:xfrm>
            <a:off x="354509" y="4462272"/>
            <a:ext cx="11544016" cy="923330"/>
          </a:xfrm>
          <a:prstGeom prst="rect">
            <a:avLst/>
          </a:prstGeom>
          <a:noFill/>
        </p:spPr>
        <p:txBody>
          <a:bodyPr wrap="square" rtlCol="0">
            <a:spAutoFit/>
          </a:bodyPr>
          <a:lstStyle/>
          <a:p>
            <a:pPr algn="ctr"/>
            <a:r>
              <a:rPr lang="en-GB" dirty="0"/>
              <a:t>Criminals pose as agents offering discounts to pay university fees on behalf of students then disappear with the money. To avoid these scams, always avoid third-party intermediaries for large payments. Instead, use your university’s official payment methods.</a:t>
            </a:r>
          </a:p>
        </p:txBody>
      </p:sp>
      <p:pic>
        <p:nvPicPr>
          <p:cNvPr id="4" name="Picture 3" descr="A logo for a company&#10;&#10;AI-generated content may be incorrect.">
            <a:extLst>
              <a:ext uri="{FF2B5EF4-FFF2-40B4-BE49-F238E27FC236}">
                <a16:creationId xmlns:a16="http://schemas.microsoft.com/office/drawing/2014/main" id="{5C6C41B5-7ED5-40C2-1339-9E392F9BB7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18798"/>
            <a:ext cx="2068864" cy="1293259"/>
          </a:xfrm>
          <a:prstGeom prst="rect">
            <a:avLst/>
          </a:prstGeom>
        </p:spPr>
      </p:pic>
      <p:pic>
        <p:nvPicPr>
          <p:cNvPr id="5" name="Picture 4" descr="A red and white sign with blue text&#10;&#10;AI-generated content may be incorrect.">
            <a:extLst>
              <a:ext uri="{FF2B5EF4-FFF2-40B4-BE49-F238E27FC236}">
                <a16:creationId xmlns:a16="http://schemas.microsoft.com/office/drawing/2014/main" id="{07527237-41CF-AF10-FCD8-EED0CD717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46" y="517723"/>
            <a:ext cx="1455564" cy="772664"/>
          </a:xfrm>
          <a:prstGeom prst="rect">
            <a:avLst/>
          </a:prstGeom>
        </p:spPr>
      </p:pic>
      <p:sp>
        <p:nvSpPr>
          <p:cNvPr id="11" name="Title 1">
            <a:extLst>
              <a:ext uri="{FF2B5EF4-FFF2-40B4-BE49-F238E27FC236}">
                <a16:creationId xmlns:a16="http://schemas.microsoft.com/office/drawing/2014/main" id="{DE3D116D-699B-ED97-BAE5-52E0D8BC528C}"/>
              </a:ext>
            </a:extLst>
          </p:cNvPr>
          <p:cNvSpPr>
            <a:spLocks noGrp="1"/>
          </p:cNvSpPr>
          <p:nvPr>
            <p:ph type="title"/>
          </p:nvPr>
        </p:nvSpPr>
        <p:spPr>
          <a:xfrm>
            <a:off x="1937657" y="274638"/>
            <a:ext cx="7968343" cy="1143000"/>
          </a:xfrm>
        </p:spPr>
        <p:txBody>
          <a:bodyPr>
            <a:normAutofit fontScale="90000"/>
          </a:bodyPr>
          <a:lstStyle/>
          <a:p>
            <a:pPr algn="ctr"/>
            <a:r>
              <a:rPr lang="en-GB" dirty="0"/>
              <a:t>Top 5 Scams Targeting International Students in the UK</a:t>
            </a:r>
          </a:p>
        </p:txBody>
      </p:sp>
    </p:spTree>
    <p:extLst>
      <p:ext uri="{BB962C8B-B14F-4D97-AF65-F5344CB8AC3E}">
        <p14:creationId xmlns:p14="http://schemas.microsoft.com/office/powerpoint/2010/main" val="2172432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TotalTime>
  <Words>711</Words>
  <Application>Microsoft Office PowerPoint</Application>
  <PresentationFormat>Widescreen</PresentationFormat>
  <Paragraphs>61</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Calibri Light</vt:lpstr>
      <vt:lpstr>Wingdings</vt:lpstr>
      <vt:lpstr>1_Office Theme</vt:lpstr>
      <vt:lpstr>3_Custom Design</vt:lpstr>
      <vt:lpstr>Protecting International Students from Scams</vt:lpstr>
      <vt:lpstr>Call to Action from Targeted Help</vt:lpstr>
      <vt:lpstr>Impact of Scams on People</vt:lpstr>
      <vt:lpstr>Top 10 Nationalities/Student Groups most likely to become victims of scams:</vt:lpstr>
      <vt:lpstr>PowerPoint Presentation</vt:lpstr>
      <vt:lpstr>Top 5 Scams Targeting International Students in the UK</vt:lpstr>
      <vt:lpstr>Top 5 Scams Targeting International Students in the UK</vt:lpstr>
      <vt:lpstr>Top 5 Scams Targeting International Students in the UK</vt:lpstr>
      <vt:lpstr>Top 5 Scams Targeting International Students in the UK</vt:lpstr>
      <vt:lpstr>Top 5 Scams Targeting International Students in the UK</vt:lpstr>
      <vt:lpstr>Top 5 Scams Targeting International Students in the UK</vt:lpstr>
      <vt:lpstr>More Ways to Stay Safe From Scams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Mace</dc:creator>
  <cp:lastModifiedBy>Xavier Mace</cp:lastModifiedBy>
  <cp:revision>32</cp:revision>
  <dcterms:created xsi:type="dcterms:W3CDTF">2025-07-17T10:36:04Z</dcterms:created>
  <dcterms:modified xsi:type="dcterms:W3CDTF">2025-08-20T14:05:49Z</dcterms:modified>
</cp:coreProperties>
</file>