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53" r:id="rId4"/>
    <p:sldMasterId id="2147484402" r:id="rId5"/>
  </p:sldMasterIdLst>
  <p:notesMasterIdLst>
    <p:notesMasterId r:id="rId37"/>
  </p:notesMasterIdLst>
  <p:handoutMasterIdLst>
    <p:handoutMasterId r:id="rId38"/>
  </p:handoutMasterIdLst>
  <p:sldIdLst>
    <p:sldId id="260" r:id="rId6"/>
    <p:sldId id="426" r:id="rId7"/>
    <p:sldId id="710" r:id="rId8"/>
    <p:sldId id="715" r:id="rId9"/>
    <p:sldId id="708" r:id="rId10"/>
    <p:sldId id="324" r:id="rId11"/>
    <p:sldId id="709" r:id="rId12"/>
    <p:sldId id="716" r:id="rId13"/>
    <p:sldId id="717" r:id="rId14"/>
    <p:sldId id="707" r:id="rId15"/>
    <p:sldId id="721" r:id="rId16"/>
    <p:sldId id="706" r:id="rId17"/>
    <p:sldId id="711" r:id="rId18"/>
    <p:sldId id="723" r:id="rId19"/>
    <p:sldId id="692" r:id="rId20"/>
    <p:sldId id="724" r:id="rId21"/>
    <p:sldId id="543" r:id="rId22"/>
    <p:sldId id="725" r:id="rId23"/>
    <p:sldId id="727" r:id="rId24"/>
    <p:sldId id="728" r:id="rId25"/>
    <p:sldId id="729" r:id="rId26"/>
    <p:sldId id="712" r:id="rId27"/>
    <p:sldId id="731" r:id="rId28"/>
    <p:sldId id="730" r:id="rId29"/>
    <p:sldId id="713" r:id="rId30"/>
    <p:sldId id="732" r:id="rId31"/>
    <p:sldId id="733" r:id="rId32"/>
    <p:sldId id="690" r:id="rId33"/>
    <p:sldId id="735" r:id="rId34"/>
    <p:sldId id="564" r:id="rId35"/>
    <p:sldId id="734" r:id="rId3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304B39-7D4E-469B-B89B-95EC095B54BA}">
          <p14:sldIdLst>
            <p14:sldId id="260"/>
            <p14:sldId id="426"/>
            <p14:sldId id="710"/>
            <p14:sldId id="715"/>
            <p14:sldId id="708"/>
            <p14:sldId id="324"/>
            <p14:sldId id="709"/>
            <p14:sldId id="716"/>
            <p14:sldId id="717"/>
            <p14:sldId id="707"/>
            <p14:sldId id="721"/>
            <p14:sldId id="706"/>
            <p14:sldId id="711"/>
            <p14:sldId id="723"/>
            <p14:sldId id="692"/>
            <p14:sldId id="724"/>
            <p14:sldId id="543"/>
            <p14:sldId id="725"/>
            <p14:sldId id="727"/>
            <p14:sldId id="728"/>
            <p14:sldId id="729"/>
            <p14:sldId id="712"/>
            <p14:sldId id="731"/>
            <p14:sldId id="730"/>
            <p14:sldId id="713"/>
            <p14:sldId id="732"/>
            <p14:sldId id="733"/>
          </p14:sldIdLst>
        </p14:section>
        <p14:section name="Default Section" id="{5B16C105-B5C1-45D7-9A49-6B2C5DB2C52C}">
          <p14:sldIdLst>
            <p14:sldId id="690"/>
          </p14:sldIdLst>
        </p14:section>
        <p14:section name="Default Section" id="{EA264CF0-4B89-4F49-88BA-B9ED055BE2B4}">
          <p14:sldIdLst>
            <p14:sldId id="735"/>
            <p14:sldId id="564"/>
            <p14:sldId id="734"/>
          </p14:sldIdLst>
        </p14:section>
      </p14:sectionLst>
    </p:ext>
    <p:ext uri="{EFAFB233-063F-42B5-8137-9DF3F51BA10A}">
      <p15:sldGuideLst xmlns:p15="http://schemas.microsoft.com/office/powerpoint/2012/main">
        <p15:guide id="1" orient="horz" pos="2160">
          <p15:clr>
            <a:srgbClr val="A4A3A4"/>
          </p15:clr>
        </p15:guide>
        <p15:guide id="2" pos="4272">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 Hope" initials="SH" lastIdx="27" clrIdx="0">
    <p:extLst>
      <p:ext uri="{19B8F6BF-5375-455C-9EA6-DF929625EA0E}">
        <p15:presenceInfo xmlns:p15="http://schemas.microsoft.com/office/powerpoint/2012/main" userId="S-1-5-21-648626939-1678868665-2443101729-54352" providerId="AD"/>
      </p:ext>
    </p:extLst>
  </p:cmAuthor>
  <p:cmAuthor id="2" name="Sara Hope" initials="SH [2]" lastIdx="2" clrIdx="1">
    <p:extLst>
      <p:ext uri="{19B8F6BF-5375-455C-9EA6-DF929625EA0E}">
        <p15:presenceInfo xmlns:p15="http://schemas.microsoft.com/office/powerpoint/2012/main" userId="S::Sara.Hope@surreycc.gov.uk::79bebd2f-65b5-49ac-bab5-94b8fddedd2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3437"/>
    <a:srgbClr val="006680"/>
    <a:srgbClr val="FFCC99"/>
    <a:srgbClr val="CCECFF"/>
    <a:srgbClr val="FFCCCC"/>
    <a:srgbClr val="FFDEBD"/>
    <a:srgbClr val="FFD3A7"/>
    <a:srgbClr val="FFC9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7C708C-FC8E-4AAA-911C-978AD28D4AF6}" v="581" dt="2025-01-12T17:41:01.827"/>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74359" autoAdjust="0"/>
  </p:normalViewPr>
  <p:slideViewPr>
    <p:cSldViewPr showGuides="1">
      <p:cViewPr varScale="1">
        <p:scale>
          <a:sx n="82" d="100"/>
          <a:sy n="82" d="100"/>
        </p:scale>
        <p:origin x="2484" y="90"/>
      </p:cViewPr>
      <p:guideLst>
        <p:guide orient="horz" pos="2160"/>
        <p:guide pos="4272"/>
      </p:guideLst>
    </p:cSldViewPr>
  </p:slideViewPr>
  <p:notesTextViewPr>
    <p:cViewPr>
      <p:scale>
        <a:sx n="1" d="1"/>
        <a:sy n="1" d="1"/>
      </p:scale>
      <p:origin x="0" y="0"/>
    </p:cViewPr>
  </p:notesTextViewPr>
  <p:notesViewPr>
    <p:cSldViewPr showGuides="1">
      <p:cViewPr varScale="1">
        <p:scale>
          <a:sx n="44" d="100"/>
          <a:sy n="44" d="100"/>
        </p:scale>
        <p:origin x="2852"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F34897-DF43-4548-AE96-F8C2BD5C77A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F9D146E6-C3DC-4F38-AF2C-570B1263E264}">
      <dgm:prSet custT="1"/>
      <dgm:spPr>
        <a:noFill/>
        <a:ln>
          <a:noFill/>
        </a:ln>
      </dgm:spPr>
      <dgm:t>
        <a:bodyPr/>
        <a:lstStyle/>
        <a:p>
          <a:pPr rtl="0"/>
          <a:r>
            <a:rPr lang="en-GB" sz="3000" b="1" dirty="0">
              <a:solidFill>
                <a:schemeClr val="tx1"/>
              </a:solidFill>
              <a:latin typeface="Arial" panose="020B0604020202020204" pitchFamily="34" charset="0"/>
              <a:cs typeface="Arial" panose="020B0604020202020204" pitchFamily="34" charset="0"/>
            </a:rPr>
            <a:t>Criminal record and up to 14 years in prison</a:t>
          </a:r>
        </a:p>
      </dgm:t>
    </dgm:pt>
    <dgm:pt modelId="{5F2DE7D3-19DE-4265-BA0F-6E787D509495}" type="parTrans" cxnId="{A0ABB18C-C20D-432A-A200-D207A4B46B74}">
      <dgm:prSet/>
      <dgm:spPr/>
      <dgm:t>
        <a:bodyPr/>
        <a:lstStyle/>
        <a:p>
          <a:endParaRPr lang="en-GB" sz="2300">
            <a:latin typeface="Arial" panose="020B0604020202020204" pitchFamily="34" charset="0"/>
            <a:cs typeface="Arial" panose="020B0604020202020204" pitchFamily="34" charset="0"/>
          </a:endParaRPr>
        </a:p>
      </dgm:t>
    </dgm:pt>
    <dgm:pt modelId="{BC849B4F-BC17-4B4B-9CAE-79F6155CEED0}" type="sibTrans" cxnId="{A0ABB18C-C20D-432A-A200-D207A4B46B74}">
      <dgm:prSet/>
      <dgm:spPr>
        <a:ln>
          <a:solidFill>
            <a:schemeClr val="tx1"/>
          </a:solidFill>
        </a:ln>
      </dgm:spPr>
      <dgm:t>
        <a:bodyPr/>
        <a:lstStyle/>
        <a:p>
          <a:endParaRPr lang="en-GB" sz="2300">
            <a:latin typeface="Arial" panose="020B0604020202020204" pitchFamily="34" charset="0"/>
            <a:cs typeface="Arial" panose="020B0604020202020204" pitchFamily="34" charset="0"/>
          </a:endParaRPr>
        </a:p>
      </dgm:t>
    </dgm:pt>
    <dgm:pt modelId="{46C6F6AE-7914-4DC4-9D5B-8FDCA32C6FB1}">
      <dgm:prSet custT="1"/>
      <dgm:spPr>
        <a:noFill/>
        <a:ln>
          <a:noFill/>
        </a:ln>
      </dgm:spPr>
      <dgm:t>
        <a:bodyPr/>
        <a:lstStyle/>
        <a:p>
          <a:pPr rtl="0"/>
          <a:r>
            <a:rPr lang="en-GB" sz="3000" b="1" dirty="0">
              <a:solidFill>
                <a:schemeClr val="tx1"/>
              </a:solidFill>
              <a:latin typeface="Arial" panose="020B0604020202020204" pitchFamily="34" charset="0"/>
              <a:cs typeface="Arial" panose="020B0604020202020204" pitchFamily="34" charset="0"/>
            </a:rPr>
            <a:t>Closure of bank accounts</a:t>
          </a:r>
        </a:p>
      </dgm:t>
    </dgm:pt>
    <dgm:pt modelId="{28041595-78C5-4332-BA61-30BC3FCA37C6}" type="parTrans" cxnId="{57ABA252-09EC-49F7-A015-A885CD8ED81C}">
      <dgm:prSet/>
      <dgm:spPr/>
      <dgm:t>
        <a:bodyPr/>
        <a:lstStyle/>
        <a:p>
          <a:endParaRPr lang="en-GB" sz="2300">
            <a:latin typeface="Arial" panose="020B0604020202020204" pitchFamily="34" charset="0"/>
            <a:cs typeface="Arial" panose="020B0604020202020204" pitchFamily="34" charset="0"/>
          </a:endParaRPr>
        </a:p>
      </dgm:t>
    </dgm:pt>
    <dgm:pt modelId="{87500F3A-273B-4D32-884D-371FB2F9853A}" type="sibTrans" cxnId="{57ABA252-09EC-49F7-A015-A885CD8ED81C}">
      <dgm:prSet/>
      <dgm:spPr/>
      <dgm:t>
        <a:bodyPr/>
        <a:lstStyle/>
        <a:p>
          <a:endParaRPr lang="en-GB" sz="2300">
            <a:latin typeface="Arial" panose="020B0604020202020204" pitchFamily="34" charset="0"/>
            <a:cs typeface="Arial" panose="020B0604020202020204" pitchFamily="34" charset="0"/>
          </a:endParaRPr>
        </a:p>
      </dgm:t>
    </dgm:pt>
    <dgm:pt modelId="{F008B8F6-6375-4AA8-B5B5-35400621C923}">
      <dgm:prSet custT="1"/>
      <dgm:spPr>
        <a:noFill/>
        <a:ln>
          <a:noFill/>
        </a:ln>
      </dgm:spPr>
      <dgm:t>
        <a:bodyPr/>
        <a:lstStyle/>
        <a:p>
          <a:pPr rtl="0"/>
          <a:r>
            <a:rPr lang="en-GB" sz="3000" b="1" dirty="0">
              <a:solidFill>
                <a:schemeClr val="tx1"/>
              </a:solidFill>
              <a:latin typeface="Arial" panose="020B0604020202020204" pitchFamily="34" charset="0"/>
              <a:cs typeface="Arial" panose="020B0604020202020204" pitchFamily="34" charset="0"/>
            </a:rPr>
            <a:t>Permanent damage to your credit history</a:t>
          </a:r>
        </a:p>
      </dgm:t>
    </dgm:pt>
    <dgm:pt modelId="{FA74BF94-B0E1-41D9-B528-98DBBB1EB3FA}" type="parTrans" cxnId="{D28AFB03-B784-431D-A0D7-795FBAE5BA57}">
      <dgm:prSet/>
      <dgm:spPr/>
      <dgm:t>
        <a:bodyPr/>
        <a:lstStyle/>
        <a:p>
          <a:endParaRPr lang="en-GB" sz="2300">
            <a:latin typeface="Arial" panose="020B0604020202020204" pitchFamily="34" charset="0"/>
            <a:cs typeface="Arial" panose="020B0604020202020204" pitchFamily="34" charset="0"/>
          </a:endParaRPr>
        </a:p>
      </dgm:t>
    </dgm:pt>
    <dgm:pt modelId="{F435A028-7114-415E-92E5-2E38B1228594}" type="sibTrans" cxnId="{D28AFB03-B784-431D-A0D7-795FBAE5BA57}">
      <dgm:prSet/>
      <dgm:spPr/>
      <dgm:t>
        <a:bodyPr/>
        <a:lstStyle/>
        <a:p>
          <a:endParaRPr lang="en-GB" sz="2300">
            <a:latin typeface="Arial" panose="020B0604020202020204" pitchFamily="34" charset="0"/>
            <a:cs typeface="Arial" panose="020B0604020202020204" pitchFamily="34" charset="0"/>
          </a:endParaRPr>
        </a:p>
      </dgm:t>
    </dgm:pt>
    <dgm:pt modelId="{48547332-2626-4847-A818-04A78922D875}">
      <dgm:prSet custT="1"/>
      <dgm:spPr>
        <a:noFill/>
        <a:ln>
          <a:noFill/>
        </a:ln>
      </dgm:spPr>
      <dgm:t>
        <a:bodyPr/>
        <a:lstStyle/>
        <a:p>
          <a:pPr rtl="0"/>
          <a:r>
            <a:rPr lang="en-GB" sz="3000" b="1" dirty="0">
              <a:solidFill>
                <a:schemeClr val="tx1"/>
              </a:solidFill>
              <a:latin typeface="Arial" panose="020B0604020202020204" pitchFamily="34" charset="0"/>
              <a:cs typeface="Arial" panose="020B0604020202020204" pitchFamily="34" charset="0"/>
            </a:rPr>
            <a:t>Difficulty securing loans, mortgages or even renting a property</a:t>
          </a:r>
        </a:p>
      </dgm:t>
    </dgm:pt>
    <dgm:pt modelId="{CE2968A3-BA5C-4A40-B67E-7C8C63548321}" type="parTrans" cxnId="{8161E17F-2006-4E15-852B-19FF1CB923E6}">
      <dgm:prSet/>
      <dgm:spPr/>
      <dgm:t>
        <a:bodyPr/>
        <a:lstStyle/>
        <a:p>
          <a:endParaRPr lang="en-GB" sz="2300">
            <a:latin typeface="Arial" panose="020B0604020202020204" pitchFamily="34" charset="0"/>
            <a:cs typeface="Arial" panose="020B0604020202020204" pitchFamily="34" charset="0"/>
          </a:endParaRPr>
        </a:p>
      </dgm:t>
    </dgm:pt>
    <dgm:pt modelId="{C1BDD917-5CFB-44E6-8E57-BE6EAD0FDB47}" type="sibTrans" cxnId="{8161E17F-2006-4E15-852B-19FF1CB923E6}">
      <dgm:prSet/>
      <dgm:spPr/>
      <dgm:t>
        <a:bodyPr/>
        <a:lstStyle/>
        <a:p>
          <a:endParaRPr lang="en-GB" sz="2300">
            <a:latin typeface="Arial" panose="020B0604020202020204" pitchFamily="34" charset="0"/>
            <a:cs typeface="Arial" panose="020B0604020202020204" pitchFamily="34" charset="0"/>
          </a:endParaRPr>
        </a:p>
      </dgm:t>
    </dgm:pt>
    <dgm:pt modelId="{76B52392-3BC6-4DD2-82AD-877D22439959}" type="pres">
      <dgm:prSet presAssocID="{9CF34897-DF43-4548-AE96-F8C2BD5C77AF}" presName="Name0" presStyleCnt="0">
        <dgm:presLayoutVars>
          <dgm:chMax val="7"/>
          <dgm:chPref val="7"/>
          <dgm:dir/>
        </dgm:presLayoutVars>
      </dgm:prSet>
      <dgm:spPr/>
    </dgm:pt>
    <dgm:pt modelId="{03B0C240-3FBE-46B4-8CCA-4471902CFE12}" type="pres">
      <dgm:prSet presAssocID="{9CF34897-DF43-4548-AE96-F8C2BD5C77AF}" presName="Name1" presStyleCnt="0"/>
      <dgm:spPr/>
    </dgm:pt>
    <dgm:pt modelId="{BECADF53-7B48-4FD9-940C-938861C272AC}" type="pres">
      <dgm:prSet presAssocID="{9CF34897-DF43-4548-AE96-F8C2BD5C77AF}" presName="cycle" presStyleCnt="0"/>
      <dgm:spPr/>
    </dgm:pt>
    <dgm:pt modelId="{2AD078ED-E40A-47A4-9FE7-DDBFC9BDE295}" type="pres">
      <dgm:prSet presAssocID="{9CF34897-DF43-4548-AE96-F8C2BD5C77AF}" presName="srcNode" presStyleLbl="node1" presStyleIdx="0" presStyleCnt="4"/>
      <dgm:spPr/>
    </dgm:pt>
    <dgm:pt modelId="{DB78FFF3-B4D9-4919-BA85-66F43BB0F0AF}" type="pres">
      <dgm:prSet presAssocID="{9CF34897-DF43-4548-AE96-F8C2BD5C77AF}" presName="conn" presStyleLbl="parChTrans1D2" presStyleIdx="0" presStyleCnt="1"/>
      <dgm:spPr/>
    </dgm:pt>
    <dgm:pt modelId="{16E7B2CE-F865-458C-8D8D-DC470F5D252A}" type="pres">
      <dgm:prSet presAssocID="{9CF34897-DF43-4548-AE96-F8C2BD5C77AF}" presName="extraNode" presStyleLbl="node1" presStyleIdx="0" presStyleCnt="4"/>
      <dgm:spPr/>
    </dgm:pt>
    <dgm:pt modelId="{6DB02183-7649-4BD2-A522-2CA0E0B809D8}" type="pres">
      <dgm:prSet presAssocID="{9CF34897-DF43-4548-AE96-F8C2BD5C77AF}" presName="dstNode" presStyleLbl="node1" presStyleIdx="0" presStyleCnt="4"/>
      <dgm:spPr/>
    </dgm:pt>
    <dgm:pt modelId="{AD5A2175-ACDD-4D07-81BE-BF8B9C36790E}" type="pres">
      <dgm:prSet presAssocID="{F9D146E6-C3DC-4F38-AF2C-570B1263E264}" presName="text_1" presStyleLbl="node1" presStyleIdx="0" presStyleCnt="4" custLinFactNeighborY="-11124">
        <dgm:presLayoutVars>
          <dgm:bulletEnabled val="1"/>
        </dgm:presLayoutVars>
      </dgm:prSet>
      <dgm:spPr/>
    </dgm:pt>
    <dgm:pt modelId="{042A5410-9D8C-41B2-B214-E0D4C606D9BE}" type="pres">
      <dgm:prSet presAssocID="{F9D146E6-C3DC-4F38-AF2C-570B1263E264}" presName="accent_1" presStyleCnt="0"/>
      <dgm:spPr/>
    </dgm:pt>
    <dgm:pt modelId="{6BEB2346-0461-401D-96DA-25169C4943F8}" type="pres">
      <dgm:prSet presAssocID="{F9D146E6-C3DC-4F38-AF2C-570B1263E264}" presName="accentRepeatNode" presStyleLbl="solidFgAcc1" presStyleIdx="0" presStyleCnt="4" custLinFactNeighborX="-4060" custLinFactNeighborY="-5831"/>
      <dgm:spPr>
        <a:solidFill>
          <a:srgbClr val="006680"/>
        </a:solidFill>
        <a:ln>
          <a:noFill/>
        </a:ln>
      </dgm:spPr>
    </dgm:pt>
    <dgm:pt modelId="{E37DF817-D094-47F5-B058-C24896A53F7A}" type="pres">
      <dgm:prSet presAssocID="{46C6F6AE-7914-4DC4-9D5B-8FDCA32C6FB1}" presName="text_2" presStyleLbl="node1" presStyleIdx="1" presStyleCnt="4" custLinFactNeighborY="-16030">
        <dgm:presLayoutVars>
          <dgm:bulletEnabled val="1"/>
        </dgm:presLayoutVars>
      </dgm:prSet>
      <dgm:spPr/>
    </dgm:pt>
    <dgm:pt modelId="{1000BE37-D9D1-4FC9-9696-E9BFF108F2A2}" type="pres">
      <dgm:prSet presAssocID="{46C6F6AE-7914-4DC4-9D5B-8FDCA32C6FB1}" presName="accent_2" presStyleCnt="0"/>
      <dgm:spPr/>
    </dgm:pt>
    <dgm:pt modelId="{EF76CC2F-654E-43A7-B8F2-39CCFFD828FF}" type="pres">
      <dgm:prSet presAssocID="{46C6F6AE-7914-4DC4-9D5B-8FDCA32C6FB1}" presName="accentRepeatNode" presStyleLbl="solidFgAcc1" presStyleIdx="1" presStyleCnt="4" custLinFactNeighborY="-12636"/>
      <dgm:spPr>
        <a:solidFill>
          <a:srgbClr val="E73437"/>
        </a:solidFill>
        <a:ln>
          <a:noFill/>
        </a:ln>
      </dgm:spPr>
    </dgm:pt>
    <dgm:pt modelId="{02440EE2-F818-4ABA-8C14-3251B0F0B0D0}" type="pres">
      <dgm:prSet presAssocID="{F008B8F6-6375-4AA8-B5B5-35400621C923}" presName="text_3" presStyleLbl="node1" presStyleIdx="2" presStyleCnt="4" custLinFactNeighborX="1066" custLinFactNeighborY="-18881">
        <dgm:presLayoutVars>
          <dgm:bulletEnabled val="1"/>
        </dgm:presLayoutVars>
      </dgm:prSet>
      <dgm:spPr/>
    </dgm:pt>
    <dgm:pt modelId="{0E502A36-6208-4C02-AC4C-70C2477313DC}" type="pres">
      <dgm:prSet presAssocID="{F008B8F6-6375-4AA8-B5B5-35400621C923}" presName="accent_3" presStyleCnt="0"/>
      <dgm:spPr/>
    </dgm:pt>
    <dgm:pt modelId="{1F81B49B-ED1D-439C-B916-AD7CB7244E93}" type="pres">
      <dgm:prSet presAssocID="{F008B8F6-6375-4AA8-B5B5-35400621C923}" presName="accentRepeatNode" presStyleLbl="solidFgAcc1" presStyleIdx="2" presStyleCnt="4" custLinFactNeighborY="-5105"/>
      <dgm:spPr>
        <a:solidFill>
          <a:srgbClr val="006680"/>
        </a:solidFill>
        <a:ln>
          <a:noFill/>
        </a:ln>
      </dgm:spPr>
    </dgm:pt>
    <dgm:pt modelId="{426FA440-1385-41FB-B521-3923125B8B3F}" type="pres">
      <dgm:prSet presAssocID="{48547332-2626-4847-A818-04A78922D875}" presName="text_4" presStyleLbl="node1" presStyleIdx="3" presStyleCnt="4" custScaleX="95098" custLinFactNeighborX="327" custLinFactNeighborY="-11349">
        <dgm:presLayoutVars>
          <dgm:bulletEnabled val="1"/>
        </dgm:presLayoutVars>
      </dgm:prSet>
      <dgm:spPr/>
    </dgm:pt>
    <dgm:pt modelId="{2C53E434-6381-47B9-829A-FAE1323F2B94}" type="pres">
      <dgm:prSet presAssocID="{48547332-2626-4847-A818-04A78922D875}" presName="accent_4" presStyleCnt="0"/>
      <dgm:spPr/>
    </dgm:pt>
    <dgm:pt modelId="{DF013955-D816-477B-B656-B922DA1C53C1}" type="pres">
      <dgm:prSet presAssocID="{48547332-2626-4847-A818-04A78922D875}" presName="accentRepeatNode" presStyleLbl="solidFgAcc1" presStyleIdx="3" presStyleCnt="4" custLinFactNeighborX="6200" custLinFactNeighborY="-7385"/>
      <dgm:spPr>
        <a:solidFill>
          <a:srgbClr val="E73437"/>
        </a:solidFill>
        <a:ln>
          <a:noFill/>
        </a:ln>
      </dgm:spPr>
    </dgm:pt>
  </dgm:ptLst>
  <dgm:cxnLst>
    <dgm:cxn modelId="{D28AFB03-B784-431D-A0D7-795FBAE5BA57}" srcId="{9CF34897-DF43-4548-AE96-F8C2BD5C77AF}" destId="{F008B8F6-6375-4AA8-B5B5-35400621C923}" srcOrd="2" destOrd="0" parTransId="{FA74BF94-B0E1-41D9-B528-98DBBB1EB3FA}" sibTransId="{F435A028-7114-415E-92E5-2E38B1228594}"/>
    <dgm:cxn modelId="{94E47E0A-EBF2-4E31-BEFA-E652FD21908A}" type="presOf" srcId="{9CF34897-DF43-4548-AE96-F8C2BD5C77AF}" destId="{76B52392-3BC6-4DD2-82AD-877D22439959}" srcOrd="0" destOrd="0" presId="urn:microsoft.com/office/officeart/2008/layout/VerticalCurvedList"/>
    <dgm:cxn modelId="{EDA21947-9DC2-4AF7-A3CF-A18C8F4E733C}" type="presOf" srcId="{48547332-2626-4847-A818-04A78922D875}" destId="{426FA440-1385-41FB-B521-3923125B8B3F}" srcOrd="0" destOrd="0" presId="urn:microsoft.com/office/officeart/2008/layout/VerticalCurvedList"/>
    <dgm:cxn modelId="{BCF5E067-266C-4E21-8FE9-E665343585D4}" type="presOf" srcId="{BC849B4F-BC17-4B4B-9CAE-79F6155CEED0}" destId="{DB78FFF3-B4D9-4919-BA85-66F43BB0F0AF}" srcOrd="0" destOrd="0" presId="urn:microsoft.com/office/officeart/2008/layout/VerticalCurvedList"/>
    <dgm:cxn modelId="{4F32304F-4140-40D3-9619-35EF15BC9058}" type="presOf" srcId="{46C6F6AE-7914-4DC4-9D5B-8FDCA32C6FB1}" destId="{E37DF817-D094-47F5-B058-C24896A53F7A}" srcOrd="0" destOrd="0" presId="urn:microsoft.com/office/officeart/2008/layout/VerticalCurvedList"/>
    <dgm:cxn modelId="{57ABA252-09EC-49F7-A015-A885CD8ED81C}" srcId="{9CF34897-DF43-4548-AE96-F8C2BD5C77AF}" destId="{46C6F6AE-7914-4DC4-9D5B-8FDCA32C6FB1}" srcOrd="1" destOrd="0" parTransId="{28041595-78C5-4332-BA61-30BC3FCA37C6}" sibTransId="{87500F3A-273B-4D32-884D-371FB2F9853A}"/>
    <dgm:cxn modelId="{43B7A372-FD2F-4663-BE98-AF374626656C}" type="presOf" srcId="{F9D146E6-C3DC-4F38-AF2C-570B1263E264}" destId="{AD5A2175-ACDD-4D07-81BE-BF8B9C36790E}" srcOrd="0" destOrd="0" presId="urn:microsoft.com/office/officeart/2008/layout/VerticalCurvedList"/>
    <dgm:cxn modelId="{8161E17F-2006-4E15-852B-19FF1CB923E6}" srcId="{9CF34897-DF43-4548-AE96-F8C2BD5C77AF}" destId="{48547332-2626-4847-A818-04A78922D875}" srcOrd="3" destOrd="0" parTransId="{CE2968A3-BA5C-4A40-B67E-7C8C63548321}" sibTransId="{C1BDD917-5CFB-44E6-8E57-BE6EAD0FDB47}"/>
    <dgm:cxn modelId="{A0ABB18C-C20D-432A-A200-D207A4B46B74}" srcId="{9CF34897-DF43-4548-AE96-F8C2BD5C77AF}" destId="{F9D146E6-C3DC-4F38-AF2C-570B1263E264}" srcOrd="0" destOrd="0" parTransId="{5F2DE7D3-19DE-4265-BA0F-6E787D509495}" sibTransId="{BC849B4F-BC17-4B4B-9CAE-79F6155CEED0}"/>
    <dgm:cxn modelId="{5A997A95-D29E-4648-97D8-5097B828D454}" type="presOf" srcId="{F008B8F6-6375-4AA8-B5B5-35400621C923}" destId="{02440EE2-F818-4ABA-8C14-3251B0F0B0D0}" srcOrd="0" destOrd="0" presId="urn:microsoft.com/office/officeart/2008/layout/VerticalCurvedList"/>
    <dgm:cxn modelId="{523BC5C9-B5C2-4A1B-A6FD-ED2197351C24}" type="presParOf" srcId="{76B52392-3BC6-4DD2-82AD-877D22439959}" destId="{03B0C240-3FBE-46B4-8CCA-4471902CFE12}" srcOrd="0" destOrd="0" presId="urn:microsoft.com/office/officeart/2008/layout/VerticalCurvedList"/>
    <dgm:cxn modelId="{51E88502-F7C6-437A-BFA9-CAEB591644E9}" type="presParOf" srcId="{03B0C240-3FBE-46B4-8CCA-4471902CFE12}" destId="{BECADF53-7B48-4FD9-940C-938861C272AC}" srcOrd="0" destOrd="0" presId="urn:microsoft.com/office/officeart/2008/layout/VerticalCurvedList"/>
    <dgm:cxn modelId="{4532E374-3411-44F0-8803-DC2475DBC800}" type="presParOf" srcId="{BECADF53-7B48-4FD9-940C-938861C272AC}" destId="{2AD078ED-E40A-47A4-9FE7-DDBFC9BDE295}" srcOrd="0" destOrd="0" presId="urn:microsoft.com/office/officeart/2008/layout/VerticalCurvedList"/>
    <dgm:cxn modelId="{B315E70C-1FF5-4413-96D4-20A2F7B38480}" type="presParOf" srcId="{BECADF53-7B48-4FD9-940C-938861C272AC}" destId="{DB78FFF3-B4D9-4919-BA85-66F43BB0F0AF}" srcOrd="1" destOrd="0" presId="urn:microsoft.com/office/officeart/2008/layout/VerticalCurvedList"/>
    <dgm:cxn modelId="{6F90FDFA-3B3E-4C29-A917-E1FCA63E2B25}" type="presParOf" srcId="{BECADF53-7B48-4FD9-940C-938861C272AC}" destId="{16E7B2CE-F865-458C-8D8D-DC470F5D252A}" srcOrd="2" destOrd="0" presId="urn:microsoft.com/office/officeart/2008/layout/VerticalCurvedList"/>
    <dgm:cxn modelId="{748DADD0-B0DE-48AB-B7FE-FA5D9CC6231C}" type="presParOf" srcId="{BECADF53-7B48-4FD9-940C-938861C272AC}" destId="{6DB02183-7649-4BD2-A522-2CA0E0B809D8}" srcOrd="3" destOrd="0" presId="urn:microsoft.com/office/officeart/2008/layout/VerticalCurvedList"/>
    <dgm:cxn modelId="{D4D97D52-D039-43D8-BD2A-E8DD0CC0A24A}" type="presParOf" srcId="{03B0C240-3FBE-46B4-8CCA-4471902CFE12}" destId="{AD5A2175-ACDD-4D07-81BE-BF8B9C36790E}" srcOrd="1" destOrd="0" presId="urn:microsoft.com/office/officeart/2008/layout/VerticalCurvedList"/>
    <dgm:cxn modelId="{3B738971-5917-4774-8978-B119DE462F94}" type="presParOf" srcId="{03B0C240-3FBE-46B4-8CCA-4471902CFE12}" destId="{042A5410-9D8C-41B2-B214-E0D4C606D9BE}" srcOrd="2" destOrd="0" presId="urn:microsoft.com/office/officeart/2008/layout/VerticalCurvedList"/>
    <dgm:cxn modelId="{68C46F3F-D742-402E-8B9C-E298D5727F04}" type="presParOf" srcId="{042A5410-9D8C-41B2-B214-E0D4C606D9BE}" destId="{6BEB2346-0461-401D-96DA-25169C4943F8}" srcOrd="0" destOrd="0" presId="urn:microsoft.com/office/officeart/2008/layout/VerticalCurvedList"/>
    <dgm:cxn modelId="{6A25A69D-3ADE-43DF-B5BC-AC6BB6C1D2DD}" type="presParOf" srcId="{03B0C240-3FBE-46B4-8CCA-4471902CFE12}" destId="{E37DF817-D094-47F5-B058-C24896A53F7A}" srcOrd="3" destOrd="0" presId="urn:microsoft.com/office/officeart/2008/layout/VerticalCurvedList"/>
    <dgm:cxn modelId="{22A1BAB9-D726-4656-A6C2-091844AB16E5}" type="presParOf" srcId="{03B0C240-3FBE-46B4-8CCA-4471902CFE12}" destId="{1000BE37-D9D1-4FC9-9696-E9BFF108F2A2}" srcOrd="4" destOrd="0" presId="urn:microsoft.com/office/officeart/2008/layout/VerticalCurvedList"/>
    <dgm:cxn modelId="{E592E574-2BFA-4B9C-8535-E31958BC428D}" type="presParOf" srcId="{1000BE37-D9D1-4FC9-9696-E9BFF108F2A2}" destId="{EF76CC2F-654E-43A7-B8F2-39CCFFD828FF}" srcOrd="0" destOrd="0" presId="urn:microsoft.com/office/officeart/2008/layout/VerticalCurvedList"/>
    <dgm:cxn modelId="{5F1FD9C2-0386-4206-B6AA-DEF6E37D4AAA}" type="presParOf" srcId="{03B0C240-3FBE-46B4-8CCA-4471902CFE12}" destId="{02440EE2-F818-4ABA-8C14-3251B0F0B0D0}" srcOrd="5" destOrd="0" presId="urn:microsoft.com/office/officeart/2008/layout/VerticalCurvedList"/>
    <dgm:cxn modelId="{301F33A9-1E03-4220-802B-7C7B03539801}" type="presParOf" srcId="{03B0C240-3FBE-46B4-8CCA-4471902CFE12}" destId="{0E502A36-6208-4C02-AC4C-70C2477313DC}" srcOrd="6" destOrd="0" presId="urn:microsoft.com/office/officeart/2008/layout/VerticalCurvedList"/>
    <dgm:cxn modelId="{2868F7AD-CB1E-431E-A56E-D66804E71F79}" type="presParOf" srcId="{0E502A36-6208-4C02-AC4C-70C2477313DC}" destId="{1F81B49B-ED1D-439C-B916-AD7CB7244E93}" srcOrd="0" destOrd="0" presId="urn:microsoft.com/office/officeart/2008/layout/VerticalCurvedList"/>
    <dgm:cxn modelId="{BE8C44F8-E113-4F7B-9919-321033ECA58A}" type="presParOf" srcId="{03B0C240-3FBE-46B4-8CCA-4471902CFE12}" destId="{426FA440-1385-41FB-B521-3923125B8B3F}" srcOrd="7" destOrd="0" presId="urn:microsoft.com/office/officeart/2008/layout/VerticalCurvedList"/>
    <dgm:cxn modelId="{D175DFC2-29C0-488C-9882-D254CB76596F}" type="presParOf" srcId="{03B0C240-3FBE-46B4-8CCA-4471902CFE12}" destId="{2C53E434-6381-47B9-829A-FAE1323F2B94}" srcOrd="8" destOrd="0" presId="urn:microsoft.com/office/officeart/2008/layout/VerticalCurvedList"/>
    <dgm:cxn modelId="{F92DE657-1360-4A8F-B10C-0DDAB336CDA6}" type="presParOf" srcId="{2C53E434-6381-47B9-829A-FAE1323F2B94}" destId="{DF013955-D816-477B-B656-B922DA1C53C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F34897-DF43-4548-AE96-F8C2BD5C77A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F9D146E6-C3DC-4F38-AF2C-570B1263E264}">
      <dgm:prSet custT="1"/>
      <dgm:spPr>
        <a:noFill/>
        <a:ln>
          <a:noFill/>
        </a:ln>
      </dgm:spPr>
      <dgm:t>
        <a:bodyPr/>
        <a:lstStyle/>
        <a:p>
          <a:pPr rtl="0"/>
          <a:r>
            <a:rPr lang="en-GB" sz="2000" b="1" dirty="0">
              <a:solidFill>
                <a:schemeClr val="tx1"/>
              </a:solidFill>
              <a:latin typeface="Arial" panose="020B0604020202020204" pitchFamily="34" charset="0"/>
              <a:cs typeface="Arial" panose="020B0604020202020204" pitchFamily="34" charset="0"/>
            </a:rPr>
            <a:t>Stop contact </a:t>
          </a:r>
          <a:r>
            <a:rPr lang="en-GB" sz="2000" dirty="0">
              <a:solidFill>
                <a:schemeClr val="tx1"/>
              </a:solidFill>
              <a:latin typeface="Arial" panose="020B0604020202020204" pitchFamily="34" charset="0"/>
              <a:cs typeface="Arial" panose="020B0604020202020204" pitchFamily="34" charset="0"/>
            </a:rPr>
            <a:t>– if you or someone you know has become </a:t>
          </a:r>
          <a:r>
            <a:rPr lang="en-GB" sz="2000">
              <a:solidFill>
                <a:schemeClr val="tx1"/>
              </a:solidFill>
              <a:latin typeface="Arial" panose="020B0604020202020204" pitchFamily="34" charset="0"/>
              <a:cs typeface="Arial" panose="020B0604020202020204" pitchFamily="34" charset="0"/>
            </a:rPr>
            <a:t>a victim, </a:t>
          </a:r>
          <a:r>
            <a:rPr lang="en-GB" sz="2000" dirty="0">
              <a:solidFill>
                <a:schemeClr val="tx1"/>
              </a:solidFill>
              <a:latin typeface="Arial" panose="020B0604020202020204" pitchFamily="34" charset="0"/>
              <a:cs typeface="Arial" panose="020B0604020202020204" pitchFamily="34" charset="0"/>
            </a:rPr>
            <a:t>break contact and don’t move any more money.</a:t>
          </a:r>
        </a:p>
      </dgm:t>
    </dgm:pt>
    <dgm:pt modelId="{5F2DE7D3-19DE-4265-BA0F-6E787D509495}" type="parTrans" cxnId="{A0ABB18C-C20D-432A-A200-D207A4B46B74}">
      <dgm:prSet/>
      <dgm:spPr/>
      <dgm:t>
        <a:bodyPr/>
        <a:lstStyle/>
        <a:p>
          <a:endParaRPr lang="en-GB" sz="2300">
            <a:latin typeface="Arial" panose="020B0604020202020204" pitchFamily="34" charset="0"/>
            <a:cs typeface="Arial" panose="020B0604020202020204" pitchFamily="34" charset="0"/>
          </a:endParaRPr>
        </a:p>
      </dgm:t>
    </dgm:pt>
    <dgm:pt modelId="{BC849B4F-BC17-4B4B-9CAE-79F6155CEED0}" type="sibTrans" cxnId="{A0ABB18C-C20D-432A-A200-D207A4B46B74}">
      <dgm:prSet/>
      <dgm:spPr>
        <a:ln>
          <a:solidFill>
            <a:schemeClr val="tx1"/>
          </a:solidFill>
        </a:ln>
      </dgm:spPr>
      <dgm:t>
        <a:bodyPr/>
        <a:lstStyle/>
        <a:p>
          <a:endParaRPr lang="en-GB" sz="2300">
            <a:latin typeface="Arial" panose="020B0604020202020204" pitchFamily="34" charset="0"/>
            <a:cs typeface="Arial" panose="020B0604020202020204" pitchFamily="34" charset="0"/>
          </a:endParaRPr>
        </a:p>
      </dgm:t>
    </dgm:pt>
    <dgm:pt modelId="{46C6F6AE-7914-4DC4-9D5B-8FDCA32C6FB1}">
      <dgm:prSet custT="1"/>
      <dgm:spPr>
        <a:noFill/>
        <a:ln>
          <a:noFill/>
        </a:ln>
      </dgm:spPr>
      <dgm:t>
        <a:bodyPr/>
        <a:lstStyle/>
        <a:p>
          <a:pPr rtl="0"/>
          <a:r>
            <a:rPr lang="en-GB" sz="2000" b="1" dirty="0">
              <a:solidFill>
                <a:schemeClr val="tx1"/>
              </a:solidFill>
              <a:latin typeface="Arial" panose="020B0604020202020204" pitchFamily="34" charset="0"/>
              <a:cs typeface="Arial" panose="020B0604020202020204" pitchFamily="34" charset="0"/>
            </a:rPr>
            <a:t>Trusted adult </a:t>
          </a:r>
          <a:r>
            <a:rPr lang="en-GB" sz="2000" dirty="0">
              <a:solidFill>
                <a:schemeClr val="tx1"/>
              </a:solidFill>
              <a:latin typeface="Arial" panose="020B0604020202020204" pitchFamily="34" charset="0"/>
              <a:cs typeface="Arial" panose="020B0604020202020204" pitchFamily="34" charset="0"/>
            </a:rPr>
            <a:t>- if you are worried that you have been targeted as part of this crime, you should speak to another adult that you trust. </a:t>
          </a:r>
        </a:p>
      </dgm:t>
    </dgm:pt>
    <dgm:pt modelId="{28041595-78C5-4332-BA61-30BC3FCA37C6}" type="parTrans" cxnId="{57ABA252-09EC-49F7-A015-A885CD8ED81C}">
      <dgm:prSet/>
      <dgm:spPr/>
      <dgm:t>
        <a:bodyPr/>
        <a:lstStyle/>
        <a:p>
          <a:endParaRPr lang="en-GB" sz="2300">
            <a:latin typeface="Arial" panose="020B0604020202020204" pitchFamily="34" charset="0"/>
            <a:cs typeface="Arial" panose="020B0604020202020204" pitchFamily="34" charset="0"/>
          </a:endParaRPr>
        </a:p>
      </dgm:t>
    </dgm:pt>
    <dgm:pt modelId="{87500F3A-273B-4D32-884D-371FB2F9853A}" type="sibTrans" cxnId="{57ABA252-09EC-49F7-A015-A885CD8ED81C}">
      <dgm:prSet/>
      <dgm:spPr/>
      <dgm:t>
        <a:bodyPr/>
        <a:lstStyle/>
        <a:p>
          <a:endParaRPr lang="en-GB" sz="2300">
            <a:latin typeface="Arial" panose="020B0604020202020204" pitchFamily="34" charset="0"/>
            <a:cs typeface="Arial" panose="020B0604020202020204" pitchFamily="34" charset="0"/>
          </a:endParaRPr>
        </a:p>
      </dgm:t>
    </dgm:pt>
    <dgm:pt modelId="{F008B8F6-6375-4AA8-B5B5-35400621C923}">
      <dgm:prSet custT="1"/>
      <dgm:spPr>
        <a:noFill/>
        <a:ln>
          <a:noFill/>
        </a:ln>
      </dgm:spPr>
      <dgm:t>
        <a:bodyPr/>
        <a:lstStyle/>
        <a:p>
          <a:pPr rtl="0"/>
          <a:r>
            <a:rPr lang="en-GB" sz="2000" b="1" dirty="0">
              <a:solidFill>
                <a:schemeClr val="tx1"/>
              </a:solidFill>
              <a:latin typeface="Arial" panose="020B0604020202020204" pitchFamily="34" charset="0"/>
              <a:cs typeface="Arial" panose="020B0604020202020204" pitchFamily="34" charset="0"/>
            </a:rPr>
            <a:t>Bank</a:t>
          </a:r>
          <a:r>
            <a:rPr lang="en-GB" sz="2000" dirty="0">
              <a:solidFill>
                <a:schemeClr val="tx1"/>
              </a:solidFill>
              <a:latin typeface="Arial" panose="020B0604020202020204" pitchFamily="34" charset="0"/>
              <a:cs typeface="Arial" panose="020B0604020202020204" pitchFamily="34" charset="0"/>
            </a:rPr>
            <a:t> – contact your bank as soon as possible, they may have a specialist team that will be able to help you.</a:t>
          </a:r>
        </a:p>
      </dgm:t>
    </dgm:pt>
    <dgm:pt modelId="{FA74BF94-B0E1-41D9-B528-98DBBB1EB3FA}" type="parTrans" cxnId="{D28AFB03-B784-431D-A0D7-795FBAE5BA57}">
      <dgm:prSet/>
      <dgm:spPr/>
      <dgm:t>
        <a:bodyPr/>
        <a:lstStyle/>
        <a:p>
          <a:endParaRPr lang="en-GB" sz="2300">
            <a:latin typeface="Arial" panose="020B0604020202020204" pitchFamily="34" charset="0"/>
            <a:cs typeface="Arial" panose="020B0604020202020204" pitchFamily="34" charset="0"/>
          </a:endParaRPr>
        </a:p>
      </dgm:t>
    </dgm:pt>
    <dgm:pt modelId="{F435A028-7114-415E-92E5-2E38B1228594}" type="sibTrans" cxnId="{D28AFB03-B784-431D-A0D7-795FBAE5BA57}">
      <dgm:prSet/>
      <dgm:spPr/>
      <dgm:t>
        <a:bodyPr/>
        <a:lstStyle/>
        <a:p>
          <a:endParaRPr lang="en-GB" sz="2300">
            <a:latin typeface="Arial" panose="020B0604020202020204" pitchFamily="34" charset="0"/>
            <a:cs typeface="Arial" panose="020B0604020202020204" pitchFamily="34" charset="0"/>
          </a:endParaRPr>
        </a:p>
      </dgm:t>
    </dgm:pt>
    <dgm:pt modelId="{48547332-2626-4847-A818-04A78922D875}">
      <dgm:prSet custT="1"/>
      <dgm:spPr>
        <a:noFill/>
        <a:ln>
          <a:noFill/>
        </a:ln>
      </dgm:spPr>
      <dgm:t>
        <a:bodyPr/>
        <a:lstStyle/>
        <a:p>
          <a:pPr rtl="0"/>
          <a:r>
            <a:rPr lang="en-GB" sz="2000" b="1" dirty="0">
              <a:solidFill>
                <a:schemeClr val="tx1"/>
              </a:solidFill>
              <a:latin typeface="Arial" panose="020B0604020202020204" pitchFamily="34" charset="0"/>
              <a:cs typeface="Arial" panose="020B0604020202020204" pitchFamily="34" charset="0"/>
            </a:rPr>
            <a:t>Report</a:t>
          </a:r>
          <a:r>
            <a:rPr lang="en-GB" sz="2000" dirty="0">
              <a:solidFill>
                <a:schemeClr val="tx1"/>
              </a:solidFill>
              <a:latin typeface="Arial" panose="020B0604020202020204" pitchFamily="34" charset="0"/>
              <a:cs typeface="Arial" panose="020B0604020202020204" pitchFamily="34" charset="0"/>
            </a:rPr>
            <a:t> – you can report concerns about money mule recruiters to local Police on 101 or 999 in an emergency.</a:t>
          </a:r>
        </a:p>
      </dgm:t>
    </dgm:pt>
    <dgm:pt modelId="{CE2968A3-BA5C-4A40-B67E-7C8C63548321}" type="parTrans" cxnId="{8161E17F-2006-4E15-852B-19FF1CB923E6}">
      <dgm:prSet/>
      <dgm:spPr/>
      <dgm:t>
        <a:bodyPr/>
        <a:lstStyle/>
        <a:p>
          <a:endParaRPr lang="en-GB" sz="2300">
            <a:latin typeface="Arial" panose="020B0604020202020204" pitchFamily="34" charset="0"/>
            <a:cs typeface="Arial" panose="020B0604020202020204" pitchFamily="34" charset="0"/>
          </a:endParaRPr>
        </a:p>
      </dgm:t>
    </dgm:pt>
    <dgm:pt modelId="{C1BDD917-5CFB-44E6-8E57-BE6EAD0FDB47}" type="sibTrans" cxnId="{8161E17F-2006-4E15-852B-19FF1CB923E6}">
      <dgm:prSet/>
      <dgm:spPr/>
      <dgm:t>
        <a:bodyPr/>
        <a:lstStyle/>
        <a:p>
          <a:endParaRPr lang="en-GB" sz="2300">
            <a:latin typeface="Arial" panose="020B0604020202020204" pitchFamily="34" charset="0"/>
            <a:cs typeface="Arial" panose="020B0604020202020204" pitchFamily="34" charset="0"/>
          </a:endParaRPr>
        </a:p>
      </dgm:t>
    </dgm:pt>
    <dgm:pt modelId="{76B52392-3BC6-4DD2-82AD-877D22439959}" type="pres">
      <dgm:prSet presAssocID="{9CF34897-DF43-4548-AE96-F8C2BD5C77AF}" presName="Name0" presStyleCnt="0">
        <dgm:presLayoutVars>
          <dgm:chMax val="7"/>
          <dgm:chPref val="7"/>
          <dgm:dir/>
        </dgm:presLayoutVars>
      </dgm:prSet>
      <dgm:spPr/>
    </dgm:pt>
    <dgm:pt modelId="{03B0C240-3FBE-46B4-8CCA-4471902CFE12}" type="pres">
      <dgm:prSet presAssocID="{9CF34897-DF43-4548-AE96-F8C2BD5C77AF}" presName="Name1" presStyleCnt="0"/>
      <dgm:spPr/>
    </dgm:pt>
    <dgm:pt modelId="{BECADF53-7B48-4FD9-940C-938861C272AC}" type="pres">
      <dgm:prSet presAssocID="{9CF34897-DF43-4548-AE96-F8C2BD5C77AF}" presName="cycle" presStyleCnt="0"/>
      <dgm:spPr/>
    </dgm:pt>
    <dgm:pt modelId="{2AD078ED-E40A-47A4-9FE7-DDBFC9BDE295}" type="pres">
      <dgm:prSet presAssocID="{9CF34897-DF43-4548-AE96-F8C2BD5C77AF}" presName="srcNode" presStyleLbl="node1" presStyleIdx="0" presStyleCnt="4"/>
      <dgm:spPr/>
    </dgm:pt>
    <dgm:pt modelId="{DB78FFF3-B4D9-4919-BA85-66F43BB0F0AF}" type="pres">
      <dgm:prSet presAssocID="{9CF34897-DF43-4548-AE96-F8C2BD5C77AF}" presName="conn" presStyleLbl="parChTrans1D2" presStyleIdx="0" presStyleCnt="1"/>
      <dgm:spPr/>
    </dgm:pt>
    <dgm:pt modelId="{16E7B2CE-F865-458C-8D8D-DC470F5D252A}" type="pres">
      <dgm:prSet presAssocID="{9CF34897-DF43-4548-AE96-F8C2BD5C77AF}" presName="extraNode" presStyleLbl="node1" presStyleIdx="0" presStyleCnt="4"/>
      <dgm:spPr/>
    </dgm:pt>
    <dgm:pt modelId="{6DB02183-7649-4BD2-A522-2CA0E0B809D8}" type="pres">
      <dgm:prSet presAssocID="{9CF34897-DF43-4548-AE96-F8C2BD5C77AF}" presName="dstNode" presStyleLbl="node1" presStyleIdx="0" presStyleCnt="4"/>
      <dgm:spPr/>
    </dgm:pt>
    <dgm:pt modelId="{AD5A2175-ACDD-4D07-81BE-BF8B9C36790E}" type="pres">
      <dgm:prSet presAssocID="{F9D146E6-C3DC-4F38-AF2C-570B1263E264}" presName="text_1" presStyleLbl="node1" presStyleIdx="0" presStyleCnt="4" custLinFactNeighborY="-11124">
        <dgm:presLayoutVars>
          <dgm:bulletEnabled val="1"/>
        </dgm:presLayoutVars>
      </dgm:prSet>
      <dgm:spPr/>
    </dgm:pt>
    <dgm:pt modelId="{042A5410-9D8C-41B2-B214-E0D4C606D9BE}" type="pres">
      <dgm:prSet presAssocID="{F9D146E6-C3DC-4F38-AF2C-570B1263E264}" presName="accent_1" presStyleCnt="0"/>
      <dgm:spPr/>
    </dgm:pt>
    <dgm:pt modelId="{6BEB2346-0461-401D-96DA-25169C4943F8}" type="pres">
      <dgm:prSet presAssocID="{F9D146E6-C3DC-4F38-AF2C-570B1263E264}" presName="accentRepeatNode" presStyleLbl="solidFgAcc1" presStyleIdx="0" presStyleCnt="4" custLinFactNeighborX="-4060" custLinFactNeighborY="-5831"/>
      <dgm:spPr>
        <a:solidFill>
          <a:srgbClr val="006680"/>
        </a:solidFill>
        <a:ln>
          <a:noFill/>
        </a:ln>
      </dgm:spPr>
    </dgm:pt>
    <dgm:pt modelId="{E37DF817-D094-47F5-B058-C24896A53F7A}" type="pres">
      <dgm:prSet presAssocID="{46C6F6AE-7914-4DC4-9D5B-8FDCA32C6FB1}" presName="text_2" presStyleLbl="node1" presStyleIdx="1" presStyleCnt="4" custLinFactNeighborX="1468" custLinFactNeighborY="-3766">
        <dgm:presLayoutVars>
          <dgm:bulletEnabled val="1"/>
        </dgm:presLayoutVars>
      </dgm:prSet>
      <dgm:spPr/>
    </dgm:pt>
    <dgm:pt modelId="{1000BE37-D9D1-4FC9-9696-E9BFF108F2A2}" type="pres">
      <dgm:prSet presAssocID="{46C6F6AE-7914-4DC4-9D5B-8FDCA32C6FB1}" presName="accent_2" presStyleCnt="0"/>
      <dgm:spPr/>
    </dgm:pt>
    <dgm:pt modelId="{EF76CC2F-654E-43A7-B8F2-39CCFFD828FF}" type="pres">
      <dgm:prSet presAssocID="{46C6F6AE-7914-4DC4-9D5B-8FDCA32C6FB1}" presName="accentRepeatNode" presStyleLbl="solidFgAcc1" presStyleIdx="1" presStyleCnt="4" custLinFactNeighborY="-12636"/>
      <dgm:spPr>
        <a:solidFill>
          <a:srgbClr val="E73437"/>
        </a:solidFill>
        <a:ln>
          <a:noFill/>
        </a:ln>
      </dgm:spPr>
    </dgm:pt>
    <dgm:pt modelId="{02440EE2-F818-4ABA-8C14-3251B0F0B0D0}" type="pres">
      <dgm:prSet presAssocID="{F008B8F6-6375-4AA8-B5B5-35400621C923}" presName="text_3" presStyleLbl="node1" presStyleIdx="2" presStyleCnt="4">
        <dgm:presLayoutVars>
          <dgm:bulletEnabled val="1"/>
        </dgm:presLayoutVars>
      </dgm:prSet>
      <dgm:spPr/>
    </dgm:pt>
    <dgm:pt modelId="{0E502A36-6208-4C02-AC4C-70C2477313DC}" type="pres">
      <dgm:prSet presAssocID="{F008B8F6-6375-4AA8-B5B5-35400621C923}" presName="accent_3" presStyleCnt="0"/>
      <dgm:spPr/>
    </dgm:pt>
    <dgm:pt modelId="{1F81B49B-ED1D-439C-B916-AD7CB7244E93}" type="pres">
      <dgm:prSet presAssocID="{F008B8F6-6375-4AA8-B5B5-35400621C923}" presName="accentRepeatNode" presStyleLbl="solidFgAcc1" presStyleIdx="2" presStyleCnt="4" custLinFactNeighborY="-5105"/>
      <dgm:spPr>
        <a:solidFill>
          <a:srgbClr val="006680"/>
        </a:solidFill>
        <a:ln>
          <a:noFill/>
        </a:ln>
      </dgm:spPr>
    </dgm:pt>
    <dgm:pt modelId="{426FA440-1385-41FB-B521-3923125B8B3F}" type="pres">
      <dgm:prSet presAssocID="{48547332-2626-4847-A818-04A78922D875}" presName="text_4" presStyleLbl="node1" presStyleIdx="3" presStyleCnt="4">
        <dgm:presLayoutVars>
          <dgm:bulletEnabled val="1"/>
        </dgm:presLayoutVars>
      </dgm:prSet>
      <dgm:spPr/>
    </dgm:pt>
    <dgm:pt modelId="{2C53E434-6381-47B9-829A-FAE1323F2B94}" type="pres">
      <dgm:prSet presAssocID="{48547332-2626-4847-A818-04A78922D875}" presName="accent_4" presStyleCnt="0"/>
      <dgm:spPr/>
    </dgm:pt>
    <dgm:pt modelId="{DF013955-D816-477B-B656-B922DA1C53C1}" type="pres">
      <dgm:prSet presAssocID="{48547332-2626-4847-A818-04A78922D875}" presName="accentRepeatNode" presStyleLbl="solidFgAcc1" presStyleIdx="3" presStyleCnt="4" custLinFactNeighborX="6200" custLinFactNeighborY="-7385"/>
      <dgm:spPr>
        <a:solidFill>
          <a:srgbClr val="E73437"/>
        </a:solidFill>
        <a:ln>
          <a:noFill/>
        </a:ln>
      </dgm:spPr>
    </dgm:pt>
  </dgm:ptLst>
  <dgm:cxnLst>
    <dgm:cxn modelId="{D28AFB03-B784-431D-A0D7-795FBAE5BA57}" srcId="{9CF34897-DF43-4548-AE96-F8C2BD5C77AF}" destId="{F008B8F6-6375-4AA8-B5B5-35400621C923}" srcOrd="2" destOrd="0" parTransId="{FA74BF94-B0E1-41D9-B528-98DBBB1EB3FA}" sibTransId="{F435A028-7114-415E-92E5-2E38B1228594}"/>
    <dgm:cxn modelId="{94E47E0A-EBF2-4E31-BEFA-E652FD21908A}" type="presOf" srcId="{9CF34897-DF43-4548-AE96-F8C2BD5C77AF}" destId="{76B52392-3BC6-4DD2-82AD-877D22439959}" srcOrd="0" destOrd="0" presId="urn:microsoft.com/office/officeart/2008/layout/VerticalCurvedList"/>
    <dgm:cxn modelId="{EDA21947-9DC2-4AF7-A3CF-A18C8F4E733C}" type="presOf" srcId="{48547332-2626-4847-A818-04A78922D875}" destId="{426FA440-1385-41FB-B521-3923125B8B3F}" srcOrd="0" destOrd="0" presId="urn:microsoft.com/office/officeart/2008/layout/VerticalCurvedList"/>
    <dgm:cxn modelId="{BCF5E067-266C-4E21-8FE9-E665343585D4}" type="presOf" srcId="{BC849B4F-BC17-4B4B-9CAE-79F6155CEED0}" destId="{DB78FFF3-B4D9-4919-BA85-66F43BB0F0AF}" srcOrd="0" destOrd="0" presId="urn:microsoft.com/office/officeart/2008/layout/VerticalCurvedList"/>
    <dgm:cxn modelId="{4F32304F-4140-40D3-9619-35EF15BC9058}" type="presOf" srcId="{46C6F6AE-7914-4DC4-9D5B-8FDCA32C6FB1}" destId="{E37DF817-D094-47F5-B058-C24896A53F7A}" srcOrd="0" destOrd="0" presId="urn:microsoft.com/office/officeart/2008/layout/VerticalCurvedList"/>
    <dgm:cxn modelId="{57ABA252-09EC-49F7-A015-A885CD8ED81C}" srcId="{9CF34897-DF43-4548-AE96-F8C2BD5C77AF}" destId="{46C6F6AE-7914-4DC4-9D5B-8FDCA32C6FB1}" srcOrd="1" destOrd="0" parTransId="{28041595-78C5-4332-BA61-30BC3FCA37C6}" sibTransId="{87500F3A-273B-4D32-884D-371FB2F9853A}"/>
    <dgm:cxn modelId="{43B7A372-FD2F-4663-BE98-AF374626656C}" type="presOf" srcId="{F9D146E6-C3DC-4F38-AF2C-570B1263E264}" destId="{AD5A2175-ACDD-4D07-81BE-BF8B9C36790E}" srcOrd="0" destOrd="0" presId="urn:microsoft.com/office/officeart/2008/layout/VerticalCurvedList"/>
    <dgm:cxn modelId="{8161E17F-2006-4E15-852B-19FF1CB923E6}" srcId="{9CF34897-DF43-4548-AE96-F8C2BD5C77AF}" destId="{48547332-2626-4847-A818-04A78922D875}" srcOrd="3" destOrd="0" parTransId="{CE2968A3-BA5C-4A40-B67E-7C8C63548321}" sibTransId="{C1BDD917-5CFB-44E6-8E57-BE6EAD0FDB47}"/>
    <dgm:cxn modelId="{A0ABB18C-C20D-432A-A200-D207A4B46B74}" srcId="{9CF34897-DF43-4548-AE96-F8C2BD5C77AF}" destId="{F9D146E6-C3DC-4F38-AF2C-570B1263E264}" srcOrd="0" destOrd="0" parTransId="{5F2DE7D3-19DE-4265-BA0F-6E787D509495}" sibTransId="{BC849B4F-BC17-4B4B-9CAE-79F6155CEED0}"/>
    <dgm:cxn modelId="{5A997A95-D29E-4648-97D8-5097B828D454}" type="presOf" srcId="{F008B8F6-6375-4AA8-B5B5-35400621C923}" destId="{02440EE2-F818-4ABA-8C14-3251B0F0B0D0}" srcOrd="0" destOrd="0" presId="urn:microsoft.com/office/officeart/2008/layout/VerticalCurvedList"/>
    <dgm:cxn modelId="{523BC5C9-B5C2-4A1B-A6FD-ED2197351C24}" type="presParOf" srcId="{76B52392-3BC6-4DD2-82AD-877D22439959}" destId="{03B0C240-3FBE-46B4-8CCA-4471902CFE12}" srcOrd="0" destOrd="0" presId="urn:microsoft.com/office/officeart/2008/layout/VerticalCurvedList"/>
    <dgm:cxn modelId="{51E88502-F7C6-437A-BFA9-CAEB591644E9}" type="presParOf" srcId="{03B0C240-3FBE-46B4-8CCA-4471902CFE12}" destId="{BECADF53-7B48-4FD9-940C-938861C272AC}" srcOrd="0" destOrd="0" presId="urn:microsoft.com/office/officeart/2008/layout/VerticalCurvedList"/>
    <dgm:cxn modelId="{4532E374-3411-44F0-8803-DC2475DBC800}" type="presParOf" srcId="{BECADF53-7B48-4FD9-940C-938861C272AC}" destId="{2AD078ED-E40A-47A4-9FE7-DDBFC9BDE295}" srcOrd="0" destOrd="0" presId="urn:microsoft.com/office/officeart/2008/layout/VerticalCurvedList"/>
    <dgm:cxn modelId="{B315E70C-1FF5-4413-96D4-20A2F7B38480}" type="presParOf" srcId="{BECADF53-7B48-4FD9-940C-938861C272AC}" destId="{DB78FFF3-B4D9-4919-BA85-66F43BB0F0AF}" srcOrd="1" destOrd="0" presId="urn:microsoft.com/office/officeart/2008/layout/VerticalCurvedList"/>
    <dgm:cxn modelId="{6F90FDFA-3B3E-4C29-A917-E1FCA63E2B25}" type="presParOf" srcId="{BECADF53-7B48-4FD9-940C-938861C272AC}" destId="{16E7B2CE-F865-458C-8D8D-DC470F5D252A}" srcOrd="2" destOrd="0" presId="urn:microsoft.com/office/officeart/2008/layout/VerticalCurvedList"/>
    <dgm:cxn modelId="{748DADD0-B0DE-48AB-B7FE-FA5D9CC6231C}" type="presParOf" srcId="{BECADF53-7B48-4FD9-940C-938861C272AC}" destId="{6DB02183-7649-4BD2-A522-2CA0E0B809D8}" srcOrd="3" destOrd="0" presId="urn:microsoft.com/office/officeart/2008/layout/VerticalCurvedList"/>
    <dgm:cxn modelId="{D4D97D52-D039-43D8-BD2A-E8DD0CC0A24A}" type="presParOf" srcId="{03B0C240-3FBE-46B4-8CCA-4471902CFE12}" destId="{AD5A2175-ACDD-4D07-81BE-BF8B9C36790E}" srcOrd="1" destOrd="0" presId="urn:microsoft.com/office/officeart/2008/layout/VerticalCurvedList"/>
    <dgm:cxn modelId="{3B738971-5917-4774-8978-B119DE462F94}" type="presParOf" srcId="{03B0C240-3FBE-46B4-8CCA-4471902CFE12}" destId="{042A5410-9D8C-41B2-B214-E0D4C606D9BE}" srcOrd="2" destOrd="0" presId="urn:microsoft.com/office/officeart/2008/layout/VerticalCurvedList"/>
    <dgm:cxn modelId="{68C46F3F-D742-402E-8B9C-E298D5727F04}" type="presParOf" srcId="{042A5410-9D8C-41B2-B214-E0D4C606D9BE}" destId="{6BEB2346-0461-401D-96DA-25169C4943F8}" srcOrd="0" destOrd="0" presId="urn:microsoft.com/office/officeart/2008/layout/VerticalCurvedList"/>
    <dgm:cxn modelId="{6A25A69D-3ADE-43DF-B5BC-AC6BB6C1D2DD}" type="presParOf" srcId="{03B0C240-3FBE-46B4-8CCA-4471902CFE12}" destId="{E37DF817-D094-47F5-B058-C24896A53F7A}" srcOrd="3" destOrd="0" presId="urn:microsoft.com/office/officeart/2008/layout/VerticalCurvedList"/>
    <dgm:cxn modelId="{22A1BAB9-D726-4656-A6C2-091844AB16E5}" type="presParOf" srcId="{03B0C240-3FBE-46B4-8CCA-4471902CFE12}" destId="{1000BE37-D9D1-4FC9-9696-E9BFF108F2A2}" srcOrd="4" destOrd="0" presId="urn:microsoft.com/office/officeart/2008/layout/VerticalCurvedList"/>
    <dgm:cxn modelId="{E592E574-2BFA-4B9C-8535-E31958BC428D}" type="presParOf" srcId="{1000BE37-D9D1-4FC9-9696-E9BFF108F2A2}" destId="{EF76CC2F-654E-43A7-B8F2-39CCFFD828FF}" srcOrd="0" destOrd="0" presId="urn:microsoft.com/office/officeart/2008/layout/VerticalCurvedList"/>
    <dgm:cxn modelId="{5F1FD9C2-0386-4206-B6AA-DEF6E37D4AAA}" type="presParOf" srcId="{03B0C240-3FBE-46B4-8CCA-4471902CFE12}" destId="{02440EE2-F818-4ABA-8C14-3251B0F0B0D0}" srcOrd="5" destOrd="0" presId="urn:microsoft.com/office/officeart/2008/layout/VerticalCurvedList"/>
    <dgm:cxn modelId="{301F33A9-1E03-4220-802B-7C7B03539801}" type="presParOf" srcId="{03B0C240-3FBE-46B4-8CCA-4471902CFE12}" destId="{0E502A36-6208-4C02-AC4C-70C2477313DC}" srcOrd="6" destOrd="0" presId="urn:microsoft.com/office/officeart/2008/layout/VerticalCurvedList"/>
    <dgm:cxn modelId="{2868F7AD-CB1E-431E-A56E-D66804E71F79}" type="presParOf" srcId="{0E502A36-6208-4C02-AC4C-70C2477313DC}" destId="{1F81B49B-ED1D-439C-B916-AD7CB7244E93}" srcOrd="0" destOrd="0" presId="urn:microsoft.com/office/officeart/2008/layout/VerticalCurvedList"/>
    <dgm:cxn modelId="{BE8C44F8-E113-4F7B-9919-321033ECA58A}" type="presParOf" srcId="{03B0C240-3FBE-46B4-8CCA-4471902CFE12}" destId="{426FA440-1385-41FB-B521-3923125B8B3F}" srcOrd="7" destOrd="0" presId="urn:microsoft.com/office/officeart/2008/layout/VerticalCurvedList"/>
    <dgm:cxn modelId="{D175DFC2-29C0-488C-9882-D254CB76596F}" type="presParOf" srcId="{03B0C240-3FBE-46B4-8CCA-4471902CFE12}" destId="{2C53E434-6381-47B9-829A-FAE1323F2B94}" srcOrd="8" destOrd="0" presId="urn:microsoft.com/office/officeart/2008/layout/VerticalCurvedList"/>
    <dgm:cxn modelId="{F92DE657-1360-4A8F-B10C-0DDAB336CDA6}" type="presParOf" srcId="{2C53E434-6381-47B9-829A-FAE1323F2B94}" destId="{DF013955-D816-477B-B656-B922DA1C53C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8FFF3-B4D9-4919-BA85-66F43BB0F0AF}">
      <dsp:nvSpPr>
        <dsp:cNvPr id="0" name=""/>
        <dsp:cNvSpPr/>
      </dsp:nvSpPr>
      <dsp:spPr>
        <a:xfrm>
          <a:off x="-4565598" y="-700039"/>
          <a:ext cx="5438678" cy="5438678"/>
        </a:xfrm>
        <a:prstGeom prst="blockArc">
          <a:avLst>
            <a:gd name="adj1" fmla="val 18900000"/>
            <a:gd name="adj2" fmla="val 2700000"/>
            <a:gd name="adj3" fmla="val 397"/>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AD5A2175-ACDD-4D07-81BE-BF8B9C36790E}">
      <dsp:nvSpPr>
        <dsp:cNvPr id="0" name=""/>
        <dsp:cNvSpPr/>
      </dsp:nvSpPr>
      <dsp:spPr>
        <a:xfrm>
          <a:off x="457309" y="241374"/>
          <a:ext cx="7987049" cy="62129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155" tIns="76200" rIns="76200" bIns="76200" numCol="1" spcCol="1270" anchor="ctr" anchorCtr="0">
          <a:noAutofit/>
        </a:bodyPr>
        <a:lstStyle/>
        <a:p>
          <a:pPr marL="0" lvl="0" indent="0" algn="l" defTabSz="1333500" rtl="0">
            <a:lnSpc>
              <a:spcPct val="90000"/>
            </a:lnSpc>
            <a:spcBef>
              <a:spcPct val="0"/>
            </a:spcBef>
            <a:spcAft>
              <a:spcPct val="35000"/>
            </a:spcAft>
            <a:buNone/>
          </a:pPr>
          <a:r>
            <a:rPr lang="en-GB" sz="3000" b="1" kern="1200" dirty="0">
              <a:solidFill>
                <a:schemeClr val="tx1"/>
              </a:solidFill>
              <a:latin typeface="Arial" panose="020B0604020202020204" pitchFamily="34" charset="0"/>
              <a:cs typeface="Arial" panose="020B0604020202020204" pitchFamily="34" charset="0"/>
            </a:rPr>
            <a:t>Criminal record and up to 14 years in prison</a:t>
          </a:r>
        </a:p>
      </dsp:txBody>
      <dsp:txXfrm>
        <a:off x="457309" y="241374"/>
        <a:ext cx="7987049" cy="621298"/>
      </dsp:txXfrm>
    </dsp:sp>
    <dsp:sp modelId="{6BEB2346-0461-401D-96DA-25169C4943F8}">
      <dsp:nvSpPr>
        <dsp:cNvPr id="0" name=""/>
        <dsp:cNvSpPr/>
      </dsp:nvSpPr>
      <dsp:spPr>
        <a:xfrm>
          <a:off x="37466" y="187540"/>
          <a:ext cx="776622" cy="776622"/>
        </a:xfrm>
        <a:prstGeom prst="ellipse">
          <a:avLst/>
        </a:prstGeom>
        <a:solidFill>
          <a:srgbClr val="006680"/>
        </a:solidFill>
        <a:ln w="25400" cap="flat" cmpd="sng" algn="ctr">
          <a:noFill/>
          <a:prstDash val="solid"/>
        </a:ln>
        <a:effectLst/>
      </dsp:spPr>
      <dsp:style>
        <a:lnRef idx="2">
          <a:scrgbClr r="0" g="0" b="0"/>
        </a:lnRef>
        <a:fillRef idx="1">
          <a:scrgbClr r="0" g="0" b="0"/>
        </a:fillRef>
        <a:effectRef idx="0">
          <a:scrgbClr r="0" g="0" b="0"/>
        </a:effectRef>
        <a:fontRef idx="minor"/>
      </dsp:style>
    </dsp:sp>
    <dsp:sp modelId="{E37DF817-D094-47F5-B058-C24896A53F7A}">
      <dsp:nvSpPr>
        <dsp:cNvPr id="0" name=""/>
        <dsp:cNvSpPr/>
      </dsp:nvSpPr>
      <dsp:spPr>
        <a:xfrm>
          <a:off x="813513" y="1143002"/>
          <a:ext cx="7630845" cy="62129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155" tIns="76200" rIns="76200" bIns="76200" numCol="1" spcCol="1270" anchor="ctr" anchorCtr="0">
          <a:noAutofit/>
        </a:bodyPr>
        <a:lstStyle/>
        <a:p>
          <a:pPr marL="0" lvl="0" indent="0" algn="l" defTabSz="1333500" rtl="0">
            <a:lnSpc>
              <a:spcPct val="90000"/>
            </a:lnSpc>
            <a:spcBef>
              <a:spcPct val="0"/>
            </a:spcBef>
            <a:spcAft>
              <a:spcPct val="35000"/>
            </a:spcAft>
            <a:buNone/>
          </a:pPr>
          <a:r>
            <a:rPr lang="en-GB" sz="3000" b="1" kern="1200" dirty="0">
              <a:solidFill>
                <a:schemeClr val="tx1"/>
              </a:solidFill>
              <a:latin typeface="Arial" panose="020B0604020202020204" pitchFamily="34" charset="0"/>
              <a:cs typeface="Arial" panose="020B0604020202020204" pitchFamily="34" charset="0"/>
            </a:rPr>
            <a:t>Closure of bank accounts</a:t>
          </a:r>
        </a:p>
      </dsp:txBody>
      <dsp:txXfrm>
        <a:off x="813513" y="1143002"/>
        <a:ext cx="7630845" cy="621298"/>
      </dsp:txXfrm>
    </dsp:sp>
    <dsp:sp modelId="{EF76CC2F-654E-43A7-B8F2-39CCFFD828FF}">
      <dsp:nvSpPr>
        <dsp:cNvPr id="0" name=""/>
        <dsp:cNvSpPr/>
      </dsp:nvSpPr>
      <dsp:spPr>
        <a:xfrm>
          <a:off x="425202" y="1066800"/>
          <a:ext cx="776622" cy="776622"/>
        </a:xfrm>
        <a:prstGeom prst="ellipse">
          <a:avLst/>
        </a:prstGeom>
        <a:solidFill>
          <a:srgbClr val="E73437"/>
        </a:solidFill>
        <a:ln w="25400" cap="flat" cmpd="sng" algn="ctr">
          <a:noFill/>
          <a:prstDash val="solid"/>
        </a:ln>
        <a:effectLst/>
      </dsp:spPr>
      <dsp:style>
        <a:lnRef idx="2">
          <a:scrgbClr r="0" g="0" b="0"/>
        </a:lnRef>
        <a:fillRef idx="1">
          <a:scrgbClr r="0" g="0" b="0"/>
        </a:fillRef>
        <a:effectRef idx="0">
          <a:scrgbClr r="0" g="0" b="0"/>
        </a:effectRef>
        <a:fontRef idx="minor"/>
      </dsp:style>
    </dsp:sp>
    <dsp:sp modelId="{02440EE2-F818-4ABA-8C14-3251B0F0B0D0}">
      <dsp:nvSpPr>
        <dsp:cNvPr id="0" name=""/>
        <dsp:cNvSpPr/>
      </dsp:nvSpPr>
      <dsp:spPr>
        <a:xfrm>
          <a:off x="868298" y="2057398"/>
          <a:ext cx="7630845" cy="62129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155" tIns="76200" rIns="76200" bIns="76200" numCol="1" spcCol="1270" anchor="ctr" anchorCtr="0">
          <a:noAutofit/>
        </a:bodyPr>
        <a:lstStyle/>
        <a:p>
          <a:pPr marL="0" lvl="0" indent="0" algn="l" defTabSz="1333500" rtl="0">
            <a:lnSpc>
              <a:spcPct val="90000"/>
            </a:lnSpc>
            <a:spcBef>
              <a:spcPct val="0"/>
            </a:spcBef>
            <a:spcAft>
              <a:spcPct val="35000"/>
            </a:spcAft>
            <a:buNone/>
          </a:pPr>
          <a:r>
            <a:rPr lang="en-GB" sz="3000" b="1" kern="1200" dirty="0">
              <a:solidFill>
                <a:schemeClr val="tx1"/>
              </a:solidFill>
              <a:latin typeface="Arial" panose="020B0604020202020204" pitchFamily="34" charset="0"/>
              <a:cs typeface="Arial" panose="020B0604020202020204" pitchFamily="34" charset="0"/>
            </a:rPr>
            <a:t>Permanent damage to your credit history</a:t>
          </a:r>
        </a:p>
      </dsp:txBody>
      <dsp:txXfrm>
        <a:off x="868298" y="2057398"/>
        <a:ext cx="7630845" cy="621298"/>
      </dsp:txXfrm>
    </dsp:sp>
    <dsp:sp modelId="{1F81B49B-ED1D-439C-B916-AD7CB7244E93}">
      <dsp:nvSpPr>
        <dsp:cNvPr id="0" name=""/>
        <dsp:cNvSpPr/>
      </dsp:nvSpPr>
      <dsp:spPr>
        <a:xfrm>
          <a:off x="425202" y="2057396"/>
          <a:ext cx="776622" cy="776622"/>
        </a:xfrm>
        <a:prstGeom prst="ellipse">
          <a:avLst/>
        </a:prstGeom>
        <a:solidFill>
          <a:srgbClr val="006680"/>
        </a:solidFill>
        <a:ln w="25400" cap="flat" cmpd="sng" algn="ctr">
          <a:noFill/>
          <a:prstDash val="solid"/>
        </a:ln>
        <a:effectLst/>
      </dsp:spPr>
      <dsp:style>
        <a:lnRef idx="2">
          <a:scrgbClr r="0" g="0" b="0"/>
        </a:lnRef>
        <a:fillRef idx="1">
          <a:scrgbClr r="0" g="0" b="0"/>
        </a:fillRef>
        <a:effectRef idx="0">
          <a:scrgbClr r="0" g="0" b="0"/>
        </a:effectRef>
        <a:fontRef idx="minor"/>
      </dsp:style>
    </dsp:sp>
    <dsp:sp modelId="{426FA440-1385-41FB-B521-3923125B8B3F}">
      <dsp:nvSpPr>
        <dsp:cNvPr id="0" name=""/>
        <dsp:cNvSpPr/>
      </dsp:nvSpPr>
      <dsp:spPr>
        <a:xfrm>
          <a:off x="679189" y="3036303"/>
          <a:ext cx="7595524" cy="62129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155" tIns="76200" rIns="76200" bIns="76200" numCol="1" spcCol="1270" anchor="ctr" anchorCtr="0">
          <a:noAutofit/>
        </a:bodyPr>
        <a:lstStyle/>
        <a:p>
          <a:pPr marL="0" lvl="0" indent="0" algn="l" defTabSz="1333500" rtl="0">
            <a:lnSpc>
              <a:spcPct val="90000"/>
            </a:lnSpc>
            <a:spcBef>
              <a:spcPct val="0"/>
            </a:spcBef>
            <a:spcAft>
              <a:spcPct val="35000"/>
            </a:spcAft>
            <a:buNone/>
          </a:pPr>
          <a:r>
            <a:rPr lang="en-GB" sz="3000" b="1" kern="1200" dirty="0">
              <a:solidFill>
                <a:schemeClr val="tx1"/>
              </a:solidFill>
              <a:latin typeface="Arial" panose="020B0604020202020204" pitchFamily="34" charset="0"/>
              <a:cs typeface="Arial" panose="020B0604020202020204" pitchFamily="34" charset="0"/>
            </a:rPr>
            <a:t>Difficulty securing loans, mortgages or even renting a property</a:t>
          </a:r>
        </a:p>
      </dsp:txBody>
      <dsp:txXfrm>
        <a:off x="679189" y="3036303"/>
        <a:ext cx="7595524" cy="621298"/>
      </dsp:txXfrm>
    </dsp:sp>
    <dsp:sp modelId="{DF013955-D816-477B-B656-B922DA1C53C1}">
      <dsp:nvSpPr>
        <dsp:cNvPr id="0" name=""/>
        <dsp:cNvSpPr/>
      </dsp:nvSpPr>
      <dsp:spPr>
        <a:xfrm>
          <a:off x="117148" y="2971798"/>
          <a:ext cx="776622" cy="776622"/>
        </a:xfrm>
        <a:prstGeom prst="ellipse">
          <a:avLst/>
        </a:prstGeom>
        <a:solidFill>
          <a:srgbClr val="E73437"/>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8FFF3-B4D9-4919-BA85-66F43BB0F0AF}">
      <dsp:nvSpPr>
        <dsp:cNvPr id="0" name=""/>
        <dsp:cNvSpPr/>
      </dsp:nvSpPr>
      <dsp:spPr>
        <a:xfrm>
          <a:off x="-4565598" y="-700039"/>
          <a:ext cx="5438678" cy="5438678"/>
        </a:xfrm>
        <a:prstGeom prst="blockArc">
          <a:avLst>
            <a:gd name="adj1" fmla="val 18900000"/>
            <a:gd name="adj2" fmla="val 2700000"/>
            <a:gd name="adj3" fmla="val 397"/>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AD5A2175-ACDD-4D07-81BE-BF8B9C36790E}">
      <dsp:nvSpPr>
        <dsp:cNvPr id="0" name=""/>
        <dsp:cNvSpPr/>
      </dsp:nvSpPr>
      <dsp:spPr>
        <a:xfrm>
          <a:off x="457309" y="241374"/>
          <a:ext cx="7987049" cy="62129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155" tIns="50800" rIns="50800" bIns="50800" numCol="1" spcCol="1270" anchor="ctr" anchorCtr="0">
          <a:noAutofit/>
        </a:bodyPr>
        <a:lstStyle/>
        <a:p>
          <a:pPr marL="0" lvl="0" indent="0" algn="l" defTabSz="889000" rtl="0">
            <a:lnSpc>
              <a:spcPct val="90000"/>
            </a:lnSpc>
            <a:spcBef>
              <a:spcPct val="0"/>
            </a:spcBef>
            <a:spcAft>
              <a:spcPct val="35000"/>
            </a:spcAft>
            <a:buNone/>
          </a:pPr>
          <a:r>
            <a:rPr lang="en-GB" sz="2000" b="1" kern="1200" dirty="0">
              <a:solidFill>
                <a:schemeClr val="tx1"/>
              </a:solidFill>
              <a:latin typeface="Arial" panose="020B0604020202020204" pitchFamily="34" charset="0"/>
              <a:cs typeface="Arial" panose="020B0604020202020204" pitchFamily="34" charset="0"/>
            </a:rPr>
            <a:t>Stop contact </a:t>
          </a:r>
          <a:r>
            <a:rPr lang="en-GB" sz="2000" kern="1200" dirty="0">
              <a:solidFill>
                <a:schemeClr val="tx1"/>
              </a:solidFill>
              <a:latin typeface="Arial" panose="020B0604020202020204" pitchFamily="34" charset="0"/>
              <a:cs typeface="Arial" panose="020B0604020202020204" pitchFamily="34" charset="0"/>
            </a:rPr>
            <a:t>– if you or someone you know has become </a:t>
          </a:r>
          <a:r>
            <a:rPr lang="en-GB" sz="2000" kern="1200">
              <a:solidFill>
                <a:schemeClr val="tx1"/>
              </a:solidFill>
              <a:latin typeface="Arial" panose="020B0604020202020204" pitchFamily="34" charset="0"/>
              <a:cs typeface="Arial" panose="020B0604020202020204" pitchFamily="34" charset="0"/>
            </a:rPr>
            <a:t>a victim, </a:t>
          </a:r>
          <a:r>
            <a:rPr lang="en-GB" sz="2000" kern="1200" dirty="0">
              <a:solidFill>
                <a:schemeClr val="tx1"/>
              </a:solidFill>
              <a:latin typeface="Arial" panose="020B0604020202020204" pitchFamily="34" charset="0"/>
              <a:cs typeface="Arial" panose="020B0604020202020204" pitchFamily="34" charset="0"/>
            </a:rPr>
            <a:t>break contact and don’t move any more money.</a:t>
          </a:r>
        </a:p>
      </dsp:txBody>
      <dsp:txXfrm>
        <a:off x="457309" y="241374"/>
        <a:ext cx="7987049" cy="621298"/>
      </dsp:txXfrm>
    </dsp:sp>
    <dsp:sp modelId="{6BEB2346-0461-401D-96DA-25169C4943F8}">
      <dsp:nvSpPr>
        <dsp:cNvPr id="0" name=""/>
        <dsp:cNvSpPr/>
      </dsp:nvSpPr>
      <dsp:spPr>
        <a:xfrm>
          <a:off x="37466" y="187540"/>
          <a:ext cx="776622" cy="776622"/>
        </a:xfrm>
        <a:prstGeom prst="ellipse">
          <a:avLst/>
        </a:prstGeom>
        <a:solidFill>
          <a:srgbClr val="006680"/>
        </a:solidFill>
        <a:ln w="25400" cap="flat" cmpd="sng" algn="ctr">
          <a:noFill/>
          <a:prstDash val="solid"/>
        </a:ln>
        <a:effectLst/>
      </dsp:spPr>
      <dsp:style>
        <a:lnRef idx="2">
          <a:scrgbClr r="0" g="0" b="0"/>
        </a:lnRef>
        <a:fillRef idx="1">
          <a:scrgbClr r="0" g="0" b="0"/>
        </a:fillRef>
        <a:effectRef idx="0">
          <a:scrgbClr r="0" g="0" b="0"/>
        </a:effectRef>
        <a:fontRef idx="minor"/>
      </dsp:style>
    </dsp:sp>
    <dsp:sp modelId="{E37DF817-D094-47F5-B058-C24896A53F7A}">
      <dsp:nvSpPr>
        <dsp:cNvPr id="0" name=""/>
        <dsp:cNvSpPr/>
      </dsp:nvSpPr>
      <dsp:spPr>
        <a:xfrm>
          <a:off x="868298" y="1219198"/>
          <a:ext cx="7630845" cy="62129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155" tIns="50800" rIns="50800" bIns="50800" numCol="1" spcCol="1270" anchor="ctr" anchorCtr="0">
          <a:noAutofit/>
        </a:bodyPr>
        <a:lstStyle/>
        <a:p>
          <a:pPr marL="0" lvl="0" indent="0" algn="l" defTabSz="889000" rtl="0">
            <a:lnSpc>
              <a:spcPct val="90000"/>
            </a:lnSpc>
            <a:spcBef>
              <a:spcPct val="0"/>
            </a:spcBef>
            <a:spcAft>
              <a:spcPct val="35000"/>
            </a:spcAft>
            <a:buNone/>
          </a:pPr>
          <a:r>
            <a:rPr lang="en-GB" sz="2000" b="1" kern="1200" dirty="0">
              <a:solidFill>
                <a:schemeClr val="tx1"/>
              </a:solidFill>
              <a:latin typeface="Arial" panose="020B0604020202020204" pitchFamily="34" charset="0"/>
              <a:cs typeface="Arial" panose="020B0604020202020204" pitchFamily="34" charset="0"/>
            </a:rPr>
            <a:t>Trusted adult </a:t>
          </a:r>
          <a:r>
            <a:rPr lang="en-GB" sz="2000" kern="1200" dirty="0">
              <a:solidFill>
                <a:schemeClr val="tx1"/>
              </a:solidFill>
              <a:latin typeface="Arial" panose="020B0604020202020204" pitchFamily="34" charset="0"/>
              <a:cs typeface="Arial" panose="020B0604020202020204" pitchFamily="34" charset="0"/>
            </a:rPr>
            <a:t>- if you are worried that you have been targeted as part of this crime, you should speak to another adult that you trust. </a:t>
          </a:r>
        </a:p>
      </dsp:txBody>
      <dsp:txXfrm>
        <a:off x="868298" y="1219198"/>
        <a:ext cx="7630845" cy="621298"/>
      </dsp:txXfrm>
    </dsp:sp>
    <dsp:sp modelId="{EF76CC2F-654E-43A7-B8F2-39CCFFD828FF}">
      <dsp:nvSpPr>
        <dsp:cNvPr id="0" name=""/>
        <dsp:cNvSpPr/>
      </dsp:nvSpPr>
      <dsp:spPr>
        <a:xfrm>
          <a:off x="425202" y="1066800"/>
          <a:ext cx="776622" cy="776622"/>
        </a:xfrm>
        <a:prstGeom prst="ellipse">
          <a:avLst/>
        </a:prstGeom>
        <a:solidFill>
          <a:srgbClr val="E73437"/>
        </a:solidFill>
        <a:ln w="25400" cap="flat" cmpd="sng" algn="ctr">
          <a:noFill/>
          <a:prstDash val="solid"/>
        </a:ln>
        <a:effectLst/>
      </dsp:spPr>
      <dsp:style>
        <a:lnRef idx="2">
          <a:scrgbClr r="0" g="0" b="0"/>
        </a:lnRef>
        <a:fillRef idx="1">
          <a:scrgbClr r="0" g="0" b="0"/>
        </a:fillRef>
        <a:effectRef idx="0">
          <a:scrgbClr r="0" g="0" b="0"/>
        </a:effectRef>
        <a:fontRef idx="minor"/>
      </dsp:style>
    </dsp:sp>
    <dsp:sp modelId="{02440EE2-F818-4ABA-8C14-3251B0F0B0D0}">
      <dsp:nvSpPr>
        <dsp:cNvPr id="0" name=""/>
        <dsp:cNvSpPr/>
      </dsp:nvSpPr>
      <dsp:spPr>
        <a:xfrm>
          <a:off x="813513" y="2174705"/>
          <a:ext cx="7630845" cy="62129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155" tIns="50800" rIns="50800" bIns="50800" numCol="1" spcCol="1270" anchor="ctr" anchorCtr="0">
          <a:noAutofit/>
        </a:bodyPr>
        <a:lstStyle/>
        <a:p>
          <a:pPr marL="0" lvl="0" indent="0" algn="l" defTabSz="889000" rtl="0">
            <a:lnSpc>
              <a:spcPct val="90000"/>
            </a:lnSpc>
            <a:spcBef>
              <a:spcPct val="0"/>
            </a:spcBef>
            <a:spcAft>
              <a:spcPct val="35000"/>
            </a:spcAft>
            <a:buNone/>
          </a:pPr>
          <a:r>
            <a:rPr lang="en-GB" sz="2000" b="1" kern="1200" dirty="0">
              <a:solidFill>
                <a:schemeClr val="tx1"/>
              </a:solidFill>
              <a:latin typeface="Arial" panose="020B0604020202020204" pitchFamily="34" charset="0"/>
              <a:cs typeface="Arial" panose="020B0604020202020204" pitchFamily="34" charset="0"/>
            </a:rPr>
            <a:t>Bank</a:t>
          </a:r>
          <a:r>
            <a:rPr lang="en-GB" sz="2000" kern="1200" dirty="0">
              <a:solidFill>
                <a:schemeClr val="tx1"/>
              </a:solidFill>
              <a:latin typeface="Arial" panose="020B0604020202020204" pitchFamily="34" charset="0"/>
              <a:cs typeface="Arial" panose="020B0604020202020204" pitchFamily="34" charset="0"/>
            </a:rPr>
            <a:t> – contact your bank as soon as possible, they may have a specialist team that will be able to help you.</a:t>
          </a:r>
        </a:p>
      </dsp:txBody>
      <dsp:txXfrm>
        <a:off x="813513" y="2174705"/>
        <a:ext cx="7630845" cy="621298"/>
      </dsp:txXfrm>
    </dsp:sp>
    <dsp:sp modelId="{1F81B49B-ED1D-439C-B916-AD7CB7244E93}">
      <dsp:nvSpPr>
        <dsp:cNvPr id="0" name=""/>
        <dsp:cNvSpPr/>
      </dsp:nvSpPr>
      <dsp:spPr>
        <a:xfrm>
          <a:off x="425202" y="2057396"/>
          <a:ext cx="776622" cy="776622"/>
        </a:xfrm>
        <a:prstGeom prst="ellipse">
          <a:avLst/>
        </a:prstGeom>
        <a:solidFill>
          <a:srgbClr val="006680"/>
        </a:solidFill>
        <a:ln w="25400" cap="flat" cmpd="sng" algn="ctr">
          <a:noFill/>
          <a:prstDash val="solid"/>
        </a:ln>
        <a:effectLst/>
      </dsp:spPr>
      <dsp:style>
        <a:lnRef idx="2">
          <a:scrgbClr r="0" g="0" b="0"/>
        </a:lnRef>
        <a:fillRef idx="1">
          <a:scrgbClr r="0" g="0" b="0"/>
        </a:fillRef>
        <a:effectRef idx="0">
          <a:scrgbClr r="0" g="0" b="0"/>
        </a:effectRef>
        <a:fontRef idx="minor"/>
      </dsp:style>
    </dsp:sp>
    <dsp:sp modelId="{426FA440-1385-41FB-B521-3923125B8B3F}">
      <dsp:nvSpPr>
        <dsp:cNvPr id="0" name=""/>
        <dsp:cNvSpPr/>
      </dsp:nvSpPr>
      <dsp:spPr>
        <a:xfrm>
          <a:off x="457309" y="3106814"/>
          <a:ext cx="7987049" cy="62129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3155" tIns="50800" rIns="50800" bIns="50800" numCol="1" spcCol="1270" anchor="ctr" anchorCtr="0">
          <a:noAutofit/>
        </a:bodyPr>
        <a:lstStyle/>
        <a:p>
          <a:pPr marL="0" lvl="0" indent="0" algn="l" defTabSz="889000" rtl="0">
            <a:lnSpc>
              <a:spcPct val="90000"/>
            </a:lnSpc>
            <a:spcBef>
              <a:spcPct val="0"/>
            </a:spcBef>
            <a:spcAft>
              <a:spcPct val="35000"/>
            </a:spcAft>
            <a:buNone/>
          </a:pPr>
          <a:r>
            <a:rPr lang="en-GB" sz="2000" b="1" kern="1200" dirty="0">
              <a:solidFill>
                <a:schemeClr val="tx1"/>
              </a:solidFill>
              <a:latin typeface="Arial" panose="020B0604020202020204" pitchFamily="34" charset="0"/>
              <a:cs typeface="Arial" panose="020B0604020202020204" pitchFamily="34" charset="0"/>
            </a:rPr>
            <a:t>Report</a:t>
          </a:r>
          <a:r>
            <a:rPr lang="en-GB" sz="2000" kern="1200" dirty="0">
              <a:solidFill>
                <a:schemeClr val="tx1"/>
              </a:solidFill>
              <a:latin typeface="Arial" panose="020B0604020202020204" pitchFamily="34" charset="0"/>
              <a:cs typeface="Arial" panose="020B0604020202020204" pitchFamily="34" charset="0"/>
            </a:rPr>
            <a:t> – you can report concerns about money mule recruiters to local Police on 101 or 999 in an emergency.</a:t>
          </a:r>
        </a:p>
      </dsp:txBody>
      <dsp:txXfrm>
        <a:off x="457309" y="3106814"/>
        <a:ext cx="7987049" cy="621298"/>
      </dsp:txXfrm>
    </dsp:sp>
    <dsp:sp modelId="{DF013955-D816-477B-B656-B922DA1C53C1}">
      <dsp:nvSpPr>
        <dsp:cNvPr id="0" name=""/>
        <dsp:cNvSpPr/>
      </dsp:nvSpPr>
      <dsp:spPr>
        <a:xfrm>
          <a:off x="117148" y="2971798"/>
          <a:ext cx="776622" cy="776622"/>
        </a:xfrm>
        <a:prstGeom prst="ellipse">
          <a:avLst/>
        </a:prstGeom>
        <a:solidFill>
          <a:srgbClr val="E73437"/>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FC61C-E02D-4A3C-AF0E-6BF6AE2995EB}" type="datetimeFigureOut">
              <a:rPr lang="en-GB" smtClean="0"/>
              <a:pPr/>
              <a:t>30/01/2025</a:t>
            </a:fld>
            <a:endParaRPr lang="en-GB"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78A006BA-FF05-4C0A-827B-45C9FF482F95}" type="slidenum">
              <a:rPr lang="en-GB" smtClean="0"/>
              <a:pPr/>
              <a:t>‹#›</a:t>
            </a:fld>
            <a:endParaRPr lang="en-GB" dirty="0"/>
          </a:p>
        </p:txBody>
      </p:sp>
    </p:spTree>
    <p:extLst>
      <p:ext uri="{BB962C8B-B14F-4D97-AF65-F5344CB8AC3E}">
        <p14:creationId xmlns:p14="http://schemas.microsoft.com/office/powerpoint/2010/main" val="378793475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6"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D0F258A-13F6-490A-847A-97B8D49B1DD2}" type="datetimeFigureOut">
              <a:rPr lang="en-GB" smtClean="0"/>
              <a:pPr/>
              <a:t>30/01/2025</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9688AD0-87F1-4A9F-933A-94A6A7DFB42C}" type="slidenum">
              <a:rPr lang="en-GB" smtClean="0"/>
              <a:pPr/>
              <a:t>‹#›</a:t>
            </a:fld>
            <a:endParaRPr lang="en-GB" dirty="0"/>
          </a:p>
        </p:txBody>
      </p:sp>
    </p:spTree>
    <p:extLst>
      <p:ext uri="{BB962C8B-B14F-4D97-AF65-F5344CB8AC3E}">
        <p14:creationId xmlns:p14="http://schemas.microsoft.com/office/powerpoint/2010/main" val="2774587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Against Scams has been set up by the National Trading Standards Scams Team with support from Scam Wise, to help students learn how to protect themselves from scams and fraud.  </a:t>
            </a:r>
          </a:p>
          <a:p>
            <a:endParaRPr lang="en-GB" dirty="0"/>
          </a:p>
        </p:txBody>
      </p:sp>
      <p:sp>
        <p:nvSpPr>
          <p:cNvPr id="4" name="Slide Number Placeholder 3"/>
          <p:cNvSpPr>
            <a:spLocks noGrp="1"/>
          </p:cNvSpPr>
          <p:nvPr>
            <p:ph type="sldNum" sz="quarter" idx="10"/>
          </p:nvPr>
        </p:nvSpPr>
        <p:spPr/>
        <p:txBody>
          <a:bodyPr/>
          <a:lstStyle/>
          <a:p>
            <a:fld id="{F9688AD0-87F1-4A9F-933A-94A6A7DFB42C}" type="slidenum">
              <a:rPr lang="en-GB" smtClean="0"/>
              <a:pPr/>
              <a:t>1</a:t>
            </a:fld>
            <a:endParaRPr lang="en-GB" dirty="0"/>
          </a:p>
        </p:txBody>
      </p:sp>
    </p:spTree>
    <p:extLst>
      <p:ext uri="{BB962C8B-B14F-4D97-AF65-F5344CB8AC3E}">
        <p14:creationId xmlns:p14="http://schemas.microsoft.com/office/powerpoint/2010/main" val="492065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BE6EF-7AA1-4DB2-5D69-A2E98E3663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2EB82-40CB-5FCE-1CE3-E0E9FC896B53}"/>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E542D727-8AF3-7473-D424-D9DE1404D9DD}"/>
              </a:ext>
            </a:extLst>
          </p:cNvPr>
          <p:cNvSpPr>
            <a:spLocks noGrp="1"/>
          </p:cNvSpPr>
          <p:nvPr>
            <p:ph type="body" idx="1"/>
          </p:nvPr>
        </p:nvSpPr>
        <p:spPr/>
        <p:txBody>
          <a:bodyPr/>
          <a:lstStyle/>
          <a:p>
            <a:r>
              <a:rPr lang="en-GB" dirty="0"/>
              <a:t>Ask the students why they think learning about money mules is so important?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Next is a short video about the problem with becoming a money mule. </a:t>
            </a:r>
          </a:p>
          <a:p>
            <a:endParaRPr lang="en-GB" dirty="0"/>
          </a:p>
        </p:txBody>
      </p:sp>
      <p:sp>
        <p:nvSpPr>
          <p:cNvPr id="4" name="Slide Number Placeholder 3">
            <a:extLst>
              <a:ext uri="{FF2B5EF4-FFF2-40B4-BE49-F238E27FC236}">
                <a16:creationId xmlns:a16="http://schemas.microsoft.com/office/drawing/2014/main" id="{F9556DB5-0A42-DD6C-4F9B-0A4EE463E5EA}"/>
              </a:ext>
            </a:extLst>
          </p:cNvPr>
          <p:cNvSpPr>
            <a:spLocks noGrp="1"/>
          </p:cNvSpPr>
          <p:nvPr>
            <p:ph type="sldNum" sz="quarter" idx="10"/>
          </p:nvPr>
        </p:nvSpPr>
        <p:spPr/>
        <p:txBody>
          <a:bodyPr/>
          <a:lstStyle/>
          <a:p>
            <a:fld id="{F9688AD0-87F1-4A9F-933A-94A6A7DFB42C}" type="slidenum">
              <a:rPr lang="en-GB" smtClean="0"/>
              <a:pPr/>
              <a:t>10</a:t>
            </a:fld>
            <a:endParaRPr lang="en-GB" dirty="0"/>
          </a:p>
        </p:txBody>
      </p:sp>
    </p:spTree>
    <p:extLst>
      <p:ext uri="{BB962C8B-B14F-4D97-AF65-F5344CB8AC3E}">
        <p14:creationId xmlns:p14="http://schemas.microsoft.com/office/powerpoint/2010/main" val="1716546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B6914-6C0F-EFAE-E4A1-767AE8410F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CDFD3F-C301-F010-0E6E-DF31195AB857}"/>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A5223C19-0935-3828-A77C-16FB2DE64B80}"/>
              </a:ext>
            </a:extLst>
          </p:cNvPr>
          <p:cNvSpPr>
            <a:spLocks noGrp="1"/>
          </p:cNvSpPr>
          <p:nvPr>
            <p:ph type="body" idx="1"/>
          </p:nvPr>
        </p:nvSpPr>
        <p:spPr/>
        <p:txBody>
          <a:bodyPr/>
          <a:lstStyle/>
          <a:p>
            <a:r>
              <a:rPr lang="en-GB" dirty="0"/>
              <a:t>Video at - https://youtu.be/YpFxmzLGMeo</a:t>
            </a:r>
          </a:p>
          <a:p>
            <a:endParaRPr lang="en-GB" dirty="0"/>
          </a:p>
        </p:txBody>
      </p:sp>
      <p:sp>
        <p:nvSpPr>
          <p:cNvPr id="4" name="Slide Number Placeholder 3">
            <a:extLst>
              <a:ext uri="{FF2B5EF4-FFF2-40B4-BE49-F238E27FC236}">
                <a16:creationId xmlns:a16="http://schemas.microsoft.com/office/drawing/2014/main" id="{9B9B5013-9664-47AC-2314-3F947E73F5AF}"/>
              </a:ext>
            </a:extLst>
          </p:cNvPr>
          <p:cNvSpPr>
            <a:spLocks noGrp="1"/>
          </p:cNvSpPr>
          <p:nvPr>
            <p:ph type="sldNum" sz="quarter" idx="10"/>
          </p:nvPr>
        </p:nvSpPr>
        <p:spPr/>
        <p:txBody>
          <a:bodyPr/>
          <a:lstStyle/>
          <a:p>
            <a:fld id="{F9688AD0-87F1-4A9F-933A-94A6A7DFB42C}" type="slidenum">
              <a:rPr lang="en-GB" smtClean="0"/>
              <a:pPr/>
              <a:t>11</a:t>
            </a:fld>
            <a:endParaRPr lang="en-GB" dirty="0"/>
          </a:p>
        </p:txBody>
      </p:sp>
    </p:spTree>
    <p:extLst>
      <p:ext uri="{BB962C8B-B14F-4D97-AF65-F5344CB8AC3E}">
        <p14:creationId xmlns:p14="http://schemas.microsoft.com/office/powerpoint/2010/main" val="2271452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C7870-3835-4A31-EA87-8FE943772D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84C2E-06D1-968A-BCBD-478613B06709}"/>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FD7A1EA1-CD6C-8861-DEAB-123F78AC7A75}"/>
              </a:ext>
            </a:extLst>
          </p:cNvPr>
          <p:cNvSpPr>
            <a:spLocks noGrp="1"/>
          </p:cNvSpPr>
          <p:nvPr>
            <p:ph type="body" idx="1"/>
          </p:nvPr>
        </p:nvSpPr>
        <p:spPr/>
        <p:txBody>
          <a:bodyPr/>
          <a:lstStyle/>
          <a:p>
            <a:r>
              <a:rPr lang="en-GB" dirty="0"/>
              <a:t>Talk about the fact that money mules are a crucial link in the criminal/fraud chain.  </a:t>
            </a:r>
          </a:p>
          <a:p>
            <a:endParaRPr lang="en-GB" dirty="0"/>
          </a:p>
          <a:p>
            <a:r>
              <a:rPr lang="en-GB" dirty="0"/>
              <a:t>Money mules are involved in moving £10 billion – they are committing a serious criminal offence. </a:t>
            </a:r>
          </a:p>
        </p:txBody>
      </p:sp>
      <p:sp>
        <p:nvSpPr>
          <p:cNvPr id="4" name="Slide Number Placeholder 3">
            <a:extLst>
              <a:ext uri="{FF2B5EF4-FFF2-40B4-BE49-F238E27FC236}">
                <a16:creationId xmlns:a16="http://schemas.microsoft.com/office/drawing/2014/main" id="{00B12579-F366-7AA7-9275-AB28F3B20539}"/>
              </a:ext>
            </a:extLst>
          </p:cNvPr>
          <p:cNvSpPr>
            <a:spLocks noGrp="1"/>
          </p:cNvSpPr>
          <p:nvPr>
            <p:ph type="sldNum" sz="quarter" idx="10"/>
          </p:nvPr>
        </p:nvSpPr>
        <p:spPr/>
        <p:txBody>
          <a:bodyPr/>
          <a:lstStyle/>
          <a:p>
            <a:fld id="{F9688AD0-87F1-4A9F-933A-94A6A7DFB42C}" type="slidenum">
              <a:rPr lang="en-GB" smtClean="0"/>
              <a:pPr/>
              <a:t>12</a:t>
            </a:fld>
            <a:endParaRPr lang="en-GB" dirty="0"/>
          </a:p>
        </p:txBody>
      </p:sp>
    </p:spTree>
    <p:extLst>
      <p:ext uri="{BB962C8B-B14F-4D97-AF65-F5344CB8AC3E}">
        <p14:creationId xmlns:p14="http://schemas.microsoft.com/office/powerpoint/2010/main" val="968007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91D01-279C-E591-AF55-428FF89180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BCB824-DC9E-BE0B-F2B0-2CBC7EED30A3}"/>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FB82DD04-7A71-1350-9041-9F9B8F9F4DF1}"/>
              </a:ext>
            </a:extLst>
          </p:cNvPr>
          <p:cNvSpPr>
            <a:spLocks noGrp="1"/>
          </p:cNvSpPr>
          <p:nvPr>
            <p:ph type="body" idx="1"/>
          </p:nvPr>
        </p:nvSpPr>
        <p:spPr/>
        <p:txBody>
          <a:bodyPr/>
          <a:lstStyle/>
          <a:p>
            <a:r>
              <a:rPr lang="en-GB" dirty="0"/>
              <a:t>Ask students to think about why they might be targeted?  </a:t>
            </a:r>
          </a:p>
          <a:p>
            <a:endParaRPr lang="en-GB" dirty="0"/>
          </a:p>
          <a:p>
            <a:r>
              <a:rPr lang="en-GB" dirty="0"/>
              <a:t>Can they think of ways that they might be targeted?</a:t>
            </a:r>
          </a:p>
        </p:txBody>
      </p:sp>
      <p:sp>
        <p:nvSpPr>
          <p:cNvPr id="4" name="Slide Number Placeholder 3">
            <a:extLst>
              <a:ext uri="{FF2B5EF4-FFF2-40B4-BE49-F238E27FC236}">
                <a16:creationId xmlns:a16="http://schemas.microsoft.com/office/drawing/2014/main" id="{337F0AB7-55B5-73EE-5B3E-B83E40A80015}"/>
              </a:ext>
            </a:extLst>
          </p:cNvPr>
          <p:cNvSpPr>
            <a:spLocks noGrp="1"/>
          </p:cNvSpPr>
          <p:nvPr>
            <p:ph type="sldNum" sz="quarter" idx="10"/>
          </p:nvPr>
        </p:nvSpPr>
        <p:spPr/>
        <p:txBody>
          <a:bodyPr/>
          <a:lstStyle/>
          <a:p>
            <a:fld id="{F9688AD0-87F1-4A9F-933A-94A6A7DFB42C}" type="slidenum">
              <a:rPr lang="en-GB" smtClean="0"/>
              <a:pPr/>
              <a:t>13</a:t>
            </a:fld>
            <a:endParaRPr lang="en-GB" dirty="0"/>
          </a:p>
        </p:txBody>
      </p:sp>
    </p:spTree>
    <p:extLst>
      <p:ext uri="{BB962C8B-B14F-4D97-AF65-F5344CB8AC3E}">
        <p14:creationId xmlns:p14="http://schemas.microsoft.com/office/powerpoint/2010/main" val="3987615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1D8EF-5968-F43D-57B2-C5CAC2CC4B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9EC351-B8DD-1B5F-D00B-927DA9AE8829}"/>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1CFF8D44-585B-508D-1EE4-62C83A464B3E}"/>
              </a:ext>
            </a:extLst>
          </p:cNvPr>
          <p:cNvSpPr>
            <a:spLocks noGrp="1"/>
          </p:cNvSpPr>
          <p:nvPr>
            <p:ph type="body" idx="1"/>
          </p:nvPr>
        </p:nvSpPr>
        <p:spPr/>
        <p:txBody>
          <a:bodyPr/>
          <a:lstStyle/>
          <a:p>
            <a:r>
              <a:rPr lang="en-GB" dirty="0"/>
              <a:t>The main reason that students are targeted is that they are often looking for ways to earn additional money.  </a:t>
            </a:r>
          </a:p>
          <a:p>
            <a:endParaRPr lang="en-GB" dirty="0"/>
          </a:p>
          <a:p>
            <a:r>
              <a:rPr lang="en-GB" dirty="0"/>
              <a:t>Students are also in control of their own finances, often without parental oversight, making it less likely for these criminals to get caught out. </a:t>
            </a:r>
          </a:p>
        </p:txBody>
      </p:sp>
      <p:sp>
        <p:nvSpPr>
          <p:cNvPr id="4" name="Slide Number Placeholder 3">
            <a:extLst>
              <a:ext uri="{FF2B5EF4-FFF2-40B4-BE49-F238E27FC236}">
                <a16:creationId xmlns:a16="http://schemas.microsoft.com/office/drawing/2014/main" id="{5C4A5CB9-A8D8-1C17-1FA4-8A335A99BD4C}"/>
              </a:ext>
            </a:extLst>
          </p:cNvPr>
          <p:cNvSpPr>
            <a:spLocks noGrp="1"/>
          </p:cNvSpPr>
          <p:nvPr>
            <p:ph type="sldNum" sz="quarter" idx="10"/>
          </p:nvPr>
        </p:nvSpPr>
        <p:spPr/>
        <p:txBody>
          <a:bodyPr/>
          <a:lstStyle/>
          <a:p>
            <a:fld id="{F9688AD0-87F1-4A9F-933A-94A6A7DFB42C}" type="slidenum">
              <a:rPr lang="en-GB" smtClean="0"/>
              <a:pPr/>
              <a:t>14</a:t>
            </a:fld>
            <a:endParaRPr lang="en-GB" dirty="0"/>
          </a:p>
        </p:txBody>
      </p:sp>
    </p:spTree>
    <p:extLst>
      <p:ext uri="{BB962C8B-B14F-4D97-AF65-F5344CB8AC3E}">
        <p14:creationId xmlns:p14="http://schemas.microsoft.com/office/powerpoint/2010/main" val="1596312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important for students to remember that money mule recruiters are criminals.  These criminals have developed a range of befriending techniques, which are designed to persuade people into joining them. </a:t>
            </a:r>
          </a:p>
          <a:p>
            <a:endParaRPr lang="en-GB" dirty="0"/>
          </a:p>
          <a:p>
            <a:r>
              <a:rPr lang="en-GB" dirty="0"/>
              <a:t>The techniques on this slide are used for many frauds and scams.  Sadly, once someone has been recruited – the nice, helpful friend they think they have made will turn into someone that is controlling and aggressive, often making that person feel scared and trapped. </a:t>
            </a:r>
          </a:p>
          <a:p>
            <a:endParaRPr lang="en-GB" dirty="0"/>
          </a:p>
          <a:p>
            <a:endParaRPr lang="en-GB" dirty="0"/>
          </a:p>
        </p:txBody>
      </p:sp>
      <p:sp>
        <p:nvSpPr>
          <p:cNvPr id="4" name="Slide Number Placeholder 3"/>
          <p:cNvSpPr>
            <a:spLocks noGrp="1"/>
          </p:cNvSpPr>
          <p:nvPr>
            <p:ph type="sldNum" sz="quarter" idx="5"/>
          </p:nvPr>
        </p:nvSpPr>
        <p:spPr/>
        <p:txBody>
          <a:bodyPr/>
          <a:lstStyle/>
          <a:p>
            <a:fld id="{F9688AD0-87F1-4A9F-933A-94A6A7DFB42C}" type="slidenum">
              <a:rPr lang="en-GB" smtClean="0"/>
              <a:pPr/>
              <a:t>15</a:t>
            </a:fld>
            <a:endParaRPr lang="en-GB" dirty="0"/>
          </a:p>
        </p:txBody>
      </p:sp>
    </p:spTree>
    <p:extLst>
      <p:ext uri="{BB962C8B-B14F-4D97-AF65-F5344CB8AC3E}">
        <p14:creationId xmlns:p14="http://schemas.microsoft.com/office/powerpoint/2010/main" val="1719273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FFC6A-C460-3536-532D-D9816E97AD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F649AC-1AFC-7134-47F4-0A92F88EF2C2}"/>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63D6AF39-DC04-AF9B-0331-95B34626BCCB}"/>
              </a:ext>
            </a:extLst>
          </p:cNvPr>
          <p:cNvSpPr>
            <a:spLocks noGrp="1"/>
          </p:cNvSpPr>
          <p:nvPr>
            <p:ph type="body" idx="1"/>
          </p:nvPr>
        </p:nvSpPr>
        <p:spPr/>
        <p:txBody>
          <a:bodyPr/>
          <a:lstStyle/>
          <a:p>
            <a:r>
              <a:rPr lang="en-GB" dirty="0"/>
              <a:t>It is important for students to understand that there are a number of different ways that they could be approached by a money mule recruiter. This could be face to face or online.  </a:t>
            </a:r>
          </a:p>
          <a:p>
            <a:endParaRPr lang="en-GB" dirty="0"/>
          </a:p>
          <a:p>
            <a:r>
              <a:rPr lang="en-GB" dirty="0"/>
              <a:t>The following are examples – this is not an exhaustive list.  Criminals keep changing their methods, so students need to ensure they stay alert at all times. </a:t>
            </a:r>
          </a:p>
        </p:txBody>
      </p:sp>
      <p:sp>
        <p:nvSpPr>
          <p:cNvPr id="4" name="Slide Number Placeholder 3">
            <a:extLst>
              <a:ext uri="{FF2B5EF4-FFF2-40B4-BE49-F238E27FC236}">
                <a16:creationId xmlns:a16="http://schemas.microsoft.com/office/drawing/2014/main" id="{B79CDB4C-35F0-711C-13FB-B3F010499C73}"/>
              </a:ext>
            </a:extLst>
          </p:cNvPr>
          <p:cNvSpPr>
            <a:spLocks noGrp="1"/>
          </p:cNvSpPr>
          <p:nvPr>
            <p:ph type="sldNum" sz="quarter" idx="10"/>
          </p:nvPr>
        </p:nvSpPr>
        <p:spPr/>
        <p:txBody>
          <a:bodyPr/>
          <a:lstStyle/>
          <a:p>
            <a:fld id="{F9688AD0-87F1-4A9F-933A-94A6A7DFB42C}" type="slidenum">
              <a:rPr lang="en-GB" smtClean="0"/>
              <a:pPr/>
              <a:t>16</a:t>
            </a:fld>
            <a:endParaRPr lang="en-GB" dirty="0"/>
          </a:p>
        </p:txBody>
      </p:sp>
    </p:spTree>
    <p:extLst>
      <p:ext uri="{BB962C8B-B14F-4D97-AF65-F5344CB8AC3E}">
        <p14:creationId xmlns:p14="http://schemas.microsoft.com/office/powerpoint/2010/main" val="23354577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a:t>The next few slides will discuss some of the key methods – remind students that this is NOT an exhaustive list.</a:t>
            </a:r>
          </a:p>
          <a:p>
            <a:endParaRPr lang="en-GB" dirty="0"/>
          </a:p>
          <a:p>
            <a:r>
              <a:rPr lang="en-GB" dirty="0"/>
              <a:t>Ask students whether anyone has been approached using any of these methods. </a:t>
            </a:r>
          </a:p>
        </p:txBody>
      </p:sp>
      <p:sp>
        <p:nvSpPr>
          <p:cNvPr id="4" name="Slide Number Placeholder 3"/>
          <p:cNvSpPr>
            <a:spLocks noGrp="1"/>
          </p:cNvSpPr>
          <p:nvPr>
            <p:ph type="sldNum" sz="quarter" idx="10"/>
          </p:nvPr>
        </p:nvSpPr>
        <p:spPr/>
        <p:txBody>
          <a:bodyPr/>
          <a:lstStyle/>
          <a:p>
            <a:fld id="{F9688AD0-87F1-4A9F-933A-94A6A7DFB42C}" type="slidenum">
              <a:rPr lang="en-GB" smtClean="0"/>
              <a:pPr/>
              <a:t>17</a:t>
            </a:fld>
            <a:endParaRPr lang="en-GB" dirty="0"/>
          </a:p>
        </p:txBody>
      </p:sp>
    </p:spTree>
    <p:extLst>
      <p:ext uri="{BB962C8B-B14F-4D97-AF65-F5344CB8AC3E}">
        <p14:creationId xmlns:p14="http://schemas.microsoft.com/office/powerpoint/2010/main" val="2289696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B3088-F2CA-AFE4-5206-F1A8AF13E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588F5-641F-1224-C0A6-04DCCF14C489}"/>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8F435BB4-86E3-B186-28E2-C065C7123EA6}"/>
              </a:ext>
            </a:extLst>
          </p:cNvPr>
          <p:cNvSpPr>
            <a:spLocks noGrp="1"/>
          </p:cNvSpPr>
          <p:nvPr>
            <p:ph type="body" idx="1"/>
          </p:nvPr>
        </p:nvSpPr>
        <p:spPr/>
        <p:txBody>
          <a:bodyPr/>
          <a:lstStyle/>
          <a:p>
            <a:r>
              <a:rPr lang="en-GB" dirty="0"/>
              <a:t>Discuss the content of this slide. </a:t>
            </a:r>
          </a:p>
        </p:txBody>
      </p:sp>
      <p:sp>
        <p:nvSpPr>
          <p:cNvPr id="4" name="Slide Number Placeholder 3">
            <a:extLst>
              <a:ext uri="{FF2B5EF4-FFF2-40B4-BE49-F238E27FC236}">
                <a16:creationId xmlns:a16="http://schemas.microsoft.com/office/drawing/2014/main" id="{637C4870-EB05-AF57-6BEF-24D895C05EA9}"/>
              </a:ext>
            </a:extLst>
          </p:cNvPr>
          <p:cNvSpPr>
            <a:spLocks noGrp="1"/>
          </p:cNvSpPr>
          <p:nvPr>
            <p:ph type="sldNum" sz="quarter" idx="10"/>
          </p:nvPr>
        </p:nvSpPr>
        <p:spPr/>
        <p:txBody>
          <a:bodyPr/>
          <a:lstStyle/>
          <a:p>
            <a:fld id="{F9688AD0-87F1-4A9F-933A-94A6A7DFB42C}" type="slidenum">
              <a:rPr lang="en-GB" smtClean="0"/>
              <a:pPr/>
              <a:t>18</a:t>
            </a:fld>
            <a:endParaRPr lang="en-GB" dirty="0"/>
          </a:p>
        </p:txBody>
      </p:sp>
    </p:spTree>
    <p:extLst>
      <p:ext uri="{BB962C8B-B14F-4D97-AF65-F5344CB8AC3E}">
        <p14:creationId xmlns:p14="http://schemas.microsoft.com/office/powerpoint/2010/main" val="1667168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7D5DA-0DA8-76BE-7DCE-D7165517CF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3464C7-52EA-E0F8-49FE-5972CD9F45BC}"/>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EABCB616-9C35-91F2-3E55-52165D5060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Discuss the content of this slide. </a:t>
            </a:r>
          </a:p>
          <a:p>
            <a:endParaRPr lang="en-GB" dirty="0"/>
          </a:p>
        </p:txBody>
      </p:sp>
      <p:sp>
        <p:nvSpPr>
          <p:cNvPr id="4" name="Slide Number Placeholder 3">
            <a:extLst>
              <a:ext uri="{FF2B5EF4-FFF2-40B4-BE49-F238E27FC236}">
                <a16:creationId xmlns:a16="http://schemas.microsoft.com/office/drawing/2014/main" id="{D3092218-4592-7AC9-C934-F3064390B37B}"/>
              </a:ext>
            </a:extLst>
          </p:cNvPr>
          <p:cNvSpPr>
            <a:spLocks noGrp="1"/>
          </p:cNvSpPr>
          <p:nvPr>
            <p:ph type="sldNum" sz="quarter" idx="10"/>
          </p:nvPr>
        </p:nvSpPr>
        <p:spPr/>
        <p:txBody>
          <a:bodyPr/>
          <a:lstStyle/>
          <a:p>
            <a:fld id="{F9688AD0-87F1-4A9F-933A-94A6A7DFB42C}" type="slidenum">
              <a:rPr lang="en-GB" smtClean="0"/>
              <a:pPr/>
              <a:t>19</a:t>
            </a:fld>
            <a:endParaRPr lang="en-GB" dirty="0"/>
          </a:p>
        </p:txBody>
      </p:sp>
    </p:spTree>
    <p:extLst>
      <p:ext uri="{BB962C8B-B14F-4D97-AF65-F5344CB8AC3E}">
        <p14:creationId xmlns:p14="http://schemas.microsoft.com/office/powerpoint/2010/main" val="1312323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a:t>The initial focus of Students Against Scams is the issue of money mules and helping to ensure that students are not committing this crime. </a:t>
            </a:r>
          </a:p>
        </p:txBody>
      </p:sp>
      <p:sp>
        <p:nvSpPr>
          <p:cNvPr id="4" name="Slide Number Placeholder 3"/>
          <p:cNvSpPr>
            <a:spLocks noGrp="1"/>
          </p:cNvSpPr>
          <p:nvPr>
            <p:ph type="sldNum" sz="quarter" idx="10"/>
          </p:nvPr>
        </p:nvSpPr>
        <p:spPr/>
        <p:txBody>
          <a:bodyPr/>
          <a:lstStyle/>
          <a:p>
            <a:fld id="{F9688AD0-87F1-4A9F-933A-94A6A7DFB42C}" type="slidenum">
              <a:rPr lang="en-GB" smtClean="0"/>
              <a:pPr/>
              <a:t>2</a:t>
            </a:fld>
            <a:endParaRPr lang="en-GB" dirty="0"/>
          </a:p>
        </p:txBody>
      </p:sp>
    </p:spTree>
    <p:extLst>
      <p:ext uri="{BB962C8B-B14F-4D97-AF65-F5344CB8AC3E}">
        <p14:creationId xmlns:p14="http://schemas.microsoft.com/office/powerpoint/2010/main" val="6329570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726F8-0BB9-3D3B-F1DA-FC6A630130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A4740-CF85-8ACD-C06B-95A1393F6FC5}"/>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B5933D13-6FC7-A6DD-51D8-8E20378AB47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Discuss the content of this slide. </a:t>
            </a:r>
          </a:p>
          <a:p>
            <a:endParaRPr lang="en-GB" dirty="0"/>
          </a:p>
        </p:txBody>
      </p:sp>
      <p:sp>
        <p:nvSpPr>
          <p:cNvPr id="4" name="Slide Number Placeholder 3">
            <a:extLst>
              <a:ext uri="{FF2B5EF4-FFF2-40B4-BE49-F238E27FC236}">
                <a16:creationId xmlns:a16="http://schemas.microsoft.com/office/drawing/2014/main" id="{48D51F1B-6ECE-53EA-2707-FE87012EBCF2}"/>
              </a:ext>
            </a:extLst>
          </p:cNvPr>
          <p:cNvSpPr>
            <a:spLocks noGrp="1"/>
          </p:cNvSpPr>
          <p:nvPr>
            <p:ph type="sldNum" sz="quarter" idx="10"/>
          </p:nvPr>
        </p:nvSpPr>
        <p:spPr/>
        <p:txBody>
          <a:bodyPr/>
          <a:lstStyle/>
          <a:p>
            <a:fld id="{F9688AD0-87F1-4A9F-933A-94A6A7DFB42C}" type="slidenum">
              <a:rPr lang="en-GB" smtClean="0"/>
              <a:pPr/>
              <a:t>20</a:t>
            </a:fld>
            <a:endParaRPr lang="en-GB" dirty="0"/>
          </a:p>
        </p:txBody>
      </p:sp>
    </p:spTree>
    <p:extLst>
      <p:ext uri="{BB962C8B-B14F-4D97-AF65-F5344CB8AC3E}">
        <p14:creationId xmlns:p14="http://schemas.microsoft.com/office/powerpoint/2010/main" val="1875673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1A5BD-1DBD-077B-29A1-44F21A9E6D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B95A5D-38C8-1412-23A3-9F2F577E20E1}"/>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CEF71D7C-53A6-E1E3-A227-2339352E68C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Discuss the content of this slide. </a:t>
            </a:r>
          </a:p>
          <a:p>
            <a:endParaRPr lang="en-GB" dirty="0"/>
          </a:p>
        </p:txBody>
      </p:sp>
      <p:sp>
        <p:nvSpPr>
          <p:cNvPr id="4" name="Slide Number Placeholder 3">
            <a:extLst>
              <a:ext uri="{FF2B5EF4-FFF2-40B4-BE49-F238E27FC236}">
                <a16:creationId xmlns:a16="http://schemas.microsoft.com/office/drawing/2014/main" id="{88AF97F6-E30E-5D2C-430D-AA84834331FE}"/>
              </a:ext>
            </a:extLst>
          </p:cNvPr>
          <p:cNvSpPr>
            <a:spLocks noGrp="1"/>
          </p:cNvSpPr>
          <p:nvPr>
            <p:ph type="sldNum" sz="quarter" idx="10"/>
          </p:nvPr>
        </p:nvSpPr>
        <p:spPr/>
        <p:txBody>
          <a:bodyPr/>
          <a:lstStyle/>
          <a:p>
            <a:fld id="{F9688AD0-87F1-4A9F-933A-94A6A7DFB42C}" type="slidenum">
              <a:rPr lang="en-GB" smtClean="0"/>
              <a:pPr/>
              <a:t>21</a:t>
            </a:fld>
            <a:endParaRPr lang="en-GB" dirty="0"/>
          </a:p>
        </p:txBody>
      </p:sp>
    </p:spTree>
    <p:extLst>
      <p:ext uri="{BB962C8B-B14F-4D97-AF65-F5344CB8AC3E}">
        <p14:creationId xmlns:p14="http://schemas.microsoft.com/office/powerpoint/2010/main" val="41544200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3ECDB-C565-29B2-73A1-F5908C2965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649D40-AD93-7F29-334B-D8B7C9B5DD36}"/>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D390B4E4-5FA6-7C1C-5444-C6A615BFEB3A}"/>
              </a:ext>
            </a:extLst>
          </p:cNvPr>
          <p:cNvSpPr>
            <a:spLocks noGrp="1"/>
          </p:cNvSpPr>
          <p:nvPr>
            <p:ph type="body" idx="1"/>
          </p:nvPr>
        </p:nvSpPr>
        <p:spPr/>
        <p:txBody>
          <a:bodyPr/>
          <a:lstStyle/>
          <a:p>
            <a:r>
              <a:rPr lang="en-GB" dirty="0"/>
              <a:t>Ask students how severe they think the consequences are if they become a money mule.  </a:t>
            </a:r>
          </a:p>
          <a:p>
            <a:endParaRPr lang="en-GB" dirty="0"/>
          </a:p>
          <a:p>
            <a:r>
              <a:rPr lang="en-GB" dirty="0"/>
              <a:t>Do they think these consequences are less severe if they did not realise or if they did not know what they were doing? </a:t>
            </a:r>
          </a:p>
        </p:txBody>
      </p:sp>
      <p:sp>
        <p:nvSpPr>
          <p:cNvPr id="4" name="Slide Number Placeholder 3">
            <a:extLst>
              <a:ext uri="{FF2B5EF4-FFF2-40B4-BE49-F238E27FC236}">
                <a16:creationId xmlns:a16="http://schemas.microsoft.com/office/drawing/2014/main" id="{DB8FBA96-B081-4CD7-B28C-9F8E7F675AC3}"/>
              </a:ext>
            </a:extLst>
          </p:cNvPr>
          <p:cNvSpPr>
            <a:spLocks noGrp="1"/>
          </p:cNvSpPr>
          <p:nvPr>
            <p:ph type="sldNum" sz="quarter" idx="10"/>
          </p:nvPr>
        </p:nvSpPr>
        <p:spPr/>
        <p:txBody>
          <a:bodyPr/>
          <a:lstStyle/>
          <a:p>
            <a:fld id="{F9688AD0-87F1-4A9F-933A-94A6A7DFB42C}" type="slidenum">
              <a:rPr lang="en-GB" smtClean="0"/>
              <a:pPr/>
              <a:t>22</a:t>
            </a:fld>
            <a:endParaRPr lang="en-GB" dirty="0"/>
          </a:p>
        </p:txBody>
      </p:sp>
    </p:spTree>
    <p:extLst>
      <p:ext uri="{BB962C8B-B14F-4D97-AF65-F5344CB8AC3E}">
        <p14:creationId xmlns:p14="http://schemas.microsoft.com/office/powerpoint/2010/main" val="23058463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E52BA-C98D-90A1-3F57-AC18EB3F92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4599F6-5BAA-CF25-2415-B493539E970E}"/>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9C169760-3546-3A04-0833-7764629661EE}"/>
              </a:ext>
            </a:extLst>
          </p:cNvPr>
          <p:cNvSpPr>
            <a:spLocks noGrp="1"/>
          </p:cNvSpPr>
          <p:nvPr>
            <p:ph type="body" idx="1"/>
          </p:nvPr>
        </p:nvSpPr>
        <p:spPr/>
        <p:txBody>
          <a:bodyPr/>
          <a:lstStyle/>
          <a:p>
            <a:r>
              <a:rPr lang="en-GB" dirty="0"/>
              <a:t>Explain that becoming a money mule can lead to severe and life changing consequences – this is regardless of whether you were aware that you were carrying out fraudulent or criminal activity.</a:t>
            </a:r>
          </a:p>
        </p:txBody>
      </p:sp>
      <p:sp>
        <p:nvSpPr>
          <p:cNvPr id="4" name="Slide Number Placeholder 3">
            <a:extLst>
              <a:ext uri="{FF2B5EF4-FFF2-40B4-BE49-F238E27FC236}">
                <a16:creationId xmlns:a16="http://schemas.microsoft.com/office/drawing/2014/main" id="{3E32A50B-BED8-E8FD-27F9-66DBE5C77A3D}"/>
              </a:ext>
            </a:extLst>
          </p:cNvPr>
          <p:cNvSpPr>
            <a:spLocks noGrp="1"/>
          </p:cNvSpPr>
          <p:nvPr>
            <p:ph type="sldNum" sz="quarter" idx="10"/>
          </p:nvPr>
        </p:nvSpPr>
        <p:spPr/>
        <p:txBody>
          <a:bodyPr/>
          <a:lstStyle/>
          <a:p>
            <a:fld id="{F9688AD0-87F1-4A9F-933A-94A6A7DFB42C}" type="slidenum">
              <a:rPr lang="en-GB" smtClean="0"/>
              <a:pPr/>
              <a:t>23</a:t>
            </a:fld>
            <a:endParaRPr lang="en-GB" dirty="0"/>
          </a:p>
        </p:txBody>
      </p:sp>
    </p:spTree>
    <p:extLst>
      <p:ext uri="{BB962C8B-B14F-4D97-AF65-F5344CB8AC3E}">
        <p14:creationId xmlns:p14="http://schemas.microsoft.com/office/powerpoint/2010/main" val="14784697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FCDF3-B7C0-5AE3-D2CB-7D3D6CA49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057761-2030-6C1F-962C-EAA180EA15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DDE6F9-BC4D-69FF-0BA2-008B7C5AD790}"/>
              </a:ext>
            </a:extLst>
          </p:cNvPr>
          <p:cNvSpPr>
            <a:spLocks noGrp="1"/>
          </p:cNvSpPr>
          <p:nvPr>
            <p:ph type="body" idx="1"/>
          </p:nvPr>
        </p:nvSpPr>
        <p:spPr/>
        <p:txBody>
          <a:bodyPr/>
          <a:lstStyle/>
          <a:p>
            <a:pPr marL="0" indent="0">
              <a:buFont typeface="Arial" panose="020B0604020202020204" pitchFamily="34" charset="0"/>
              <a:buNone/>
            </a:pPr>
            <a:r>
              <a:rPr lang="en-GB" dirty="0"/>
              <a:t>Run through the examples given above – highlighting the fact that these are long-term consequences, which are likely to affect the rest of their lives.</a:t>
            </a:r>
          </a:p>
        </p:txBody>
      </p:sp>
      <p:sp>
        <p:nvSpPr>
          <p:cNvPr id="4" name="Slide Number Placeholder 3">
            <a:extLst>
              <a:ext uri="{FF2B5EF4-FFF2-40B4-BE49-F238E27FC236}">
                <a16:creationId xmlns:a16="http://schemas.microsoft.com/office/drawing/2014/main" id="{D32DE1F2-00F1-CB4F-FDB2-B9A672911E17}"/>
              </a:ext>
            </a:extLst>
          </p:cNvPr>
          <p:cNvSpPr>
            <a:spLocks noGrp="1"/>
          </p:cNvSpPr>
          <p:nvPr>
            <p:ph type="sldNum" sz="quarter" idx="5"/>
          </p:nvPr>
        </p:nvSpPr>
        <p:spPr/>
        <p:txBody>
          <a:bodyPr/>
          <a:lstStyle/>
          <a:p>
            <a:fld id="{F9688AD0-87F1-4A9F-933A-94A6A7DFB42C}" type="slidenum">
              <a:rPr lang="en-GB" smtClean="0"/>
              <a:pPr/>
              <a:t>24</a:t>
            </a:fld>
            <a:endParaRPr lang="en-GB" dirty="0"/>
          </a:p>
        </p:txBody>
      </p:sp>
    </p:spTree>
    <p:extLst>
      <p:ext uri="{BB962C8B-B14F-4D97-AF65-F5344CB8AC3E}">
        <p14:creationId xmlns:p14="http://schemas.microsoft.com/office/powerpoint/2010/main" val="1457077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7A70F-4B3F-BF3C-477E-9331189362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06EC6-84C5-C56F-A2C4-717E223B3AEC}"/>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AB78210E-CB09-3023-E087-F851EB35CF16}"/>
              </a:ext>
            </a:extLst>
          </p:cNvPr>
          <p:cNvSpPr>
            <a:spLocks noGrp="1"/>
          </p:cNvSpPr>
          <p:nvPr>
            <p:ph type="body" idx="1"/>
          </p:nvPr>
        </p:nvSpPr>
        <p:spPr/>
        <p:txBody>
          <a:bodyPr/>
          <a:lstStyle/>
          <a:p>
            <a:r>
              <a:rPr lang="en-GB" dirty="0"/>
              <a:t>It is important for students to learn how to protect themselves and to keep an eye on their friends.</a:t>
            </a:r>
          </a:p>
        </p:txBody>
      </p:sp>
      <p:sp>
        <p:nvSpPr>
          <p:cNvPr id="4" name="Slide Number Placeholder 3">
            <a:extLst>
              <a:ext uri="{FF2B5EF4-FFF2-40B4-BE49-F238E27FC236}">
                <a16:creationId xmlns:a16="http://schemas.microsoft.com/office/drawing/2014/main" id="{BD058442-8CB6-7BED-459B-606409E5AAD6}"/>
              </a:ext>
            </a:extLst>
          </p:cNvPr>
          <p:cNvSpPr>
            <a:spLocks noGrp="1"/>
          </p:cNvSpPr>
          <p:nvPr>
            <p:ph type="sldNum" sz="quarter" idx="10"/>
          </p:nvPr>
        </p:nvSpPr>
        <p:spPr/>
        <p:txBody>
          <a:bodyPr/>
          <a:lstStyle/>
          <a:p>
            <a:fld id="{F9688AD0-87F1-4A9F-933A-94A6A7DFB42C}" type="slidenum">
              <a:rPr lang="en-GB" smtClean="0"/>
              <a:pPr/>
              <a:t>25</a:t>
            </a:fld>
            <a:endParaRPr lang="en-GB" dirty="0"/>
          </a:p>
        </p:txBody>
      </p:sp>
    </p:spTree>
    <p:extLst>
      <p:ext uri="{BB962C8B-B14F-4D97-AF65-F5344CB8AC3E}">
        <p14:creationId xmlns:p14="http://schemas.microsoft.com/office/powerpoint/2010/main" val="41724415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708B4-C68E-DD1E-4AAA-A13F43649B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D00CCF-3AED-598A-5145-7783C511E8F0}"/>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78C75D59-199E-263A-4D77-488589744457}"/>
              </a:ext>
            </a:extLst>
          </p:cNvPr>
          <p:cNvSpPr>
            <a:spLocks noGrp="1"/>
          </p:cNvSpPr>
          <p:nvPr>
            <p:ph type="body" idx="1"/>
          </p:nvPr>
        </p:nvSpPr>
        <p:spPr/>
        <p:txBody>
          <a:bodyPr/>
          <a:lstStyle/>
          <a:p>
            <a:r>
              <a:rPr lang="en-GB" dirty="0"/>
              <a:t>Even if a friend does not confide in you, there are signs that you can look out for which might indicate they may have been recruited to become a money mule.</a:t>
            </a:r>
          </a:p>
        </p:txBody>
      </p:sp>
      <p:sp>
        <p:nvSpPr>
          <p:cNvPr id="4" name="Slide Number Placeholder 3">
            <a:extLst>
              <a:ext uri="{FF2B5EF4-FFF2-40B4-BE49-F238E27FC236}">
                <a16:creationId xmlns:a16="http://schemas.microsoft.com/office/drawing/2014/main" id="{DDF9EB03-1EA4-D9AA-02E0-8DAD52AFA58C}"/>
              </a:ext>
            </a:extLst>
          </p:cNvPr>
          <p:cNvSpPr>
            <a:spLocks noGrp="1"/>
          </p:cNvSpPr>
          <p:nvPr>
            <p:ph type="sldNum" sz="quarter" idx="10"/>
          </p:nvPr>
        </p:nvSpPr>
        <p:spPr/>
        <p:txBody>
          <a:bodyPr/>
          <a:lstStyle/>
          <a:p>
            <a:fld id="{F9688AD0-87F1-4A9F-933A-94A6A7DFB42C}" type="slidenum">
              <a:rPr lang="en-GB" smtClean="0"/>
              <a:pPr/>
              <a:t>26</a:t>
            </a:fld>
            <a:endParaRPr lang="en-GB" dirty="0"/>
          </a:p>
        </p:txBody>
      </p:sp>
    </p:spTree>
    <p:extLst>
      <p:ext uri="{BB962C8B-B14F-4D97-AF65-F5344CB8AC3E}">
        <p14:creationId xmlns:p14="http://schemas.microsoft.com/office/powerpoint/2010/main" val="18581037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515BF-B696-AA6F-7B7A-08C02FCEB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41DB3E-E806-5E86-3355-6A4B431F23A0}"/>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8065F0CF-C30A-E2C4-1804-465FA198019B}"/>
              </a:ext>
            </a:extLst>
          </p:cNvPr>
          <p:cNvSpPr>
            <a:spLocks noGrp="1"/>
          </p:cNvSpPr>
          <p:nvPr>
            <p:ph type="body" idx="1"/>
          </p:nvPr>
        </p:nvSpPr>
        <p:spPr/>
        <p:txBody>
          <a:bodyPr/>
          <a:lstStyle/>
          <a:p>
            <a:r>
              <a:rPr lang="en-GB" dirty="0"/>
              <a:t>Discuss these signs – has anyone ever spotted any of these signs with one of their friends?  </a:t>
            </a:r>
          </a:p>
        </p:txBody>
      </p:sp>
      <p:sp>
        <p:nvSpPr>
          <p:cNvPr id="4" name="Slide Number Placeholder 3">
            <a:extLst>
              <a:ext uri="{FF2B5EF4-FFF2-40B4-BE49-F238E27FC236}">
                <a16:creationId xmlns:a16="http://schemas.microsoft.com/office/drawing/2014/main" id="{CE57F6A1-A314-CD3D-F21C-9DAC86F2D1B9}"/>
              </a:ext>
            </a:extLst>
          </p:cNvPr>
          <p:cNvSpPr>
            <a:spLocks noGrp="1"/>
          </p:cNvSpPr>
          <p:nvPr>
            <p:ph type="sldNum" sz="quarter" idx="10"/>
          </p:nvPr>
        </p:nvSpPr>
        <p:spPr/>
        <p:txBody>
          <a:bodyPr/>
          <a:lstStyle/>
          <a:p>
            <a:fld id="{F9688AD0-87F1-4A9F-933A-94A6A7DFB42C}" type="slidenum">
              <a:rPr lang="en-GB" smtClean="0"/>
              <a:pPr/>
              <a:t>27</a:t>
            </a:fld>
            <a:endParaRPr lang="en-GB" dirty="0"/>
          </a:p>
        </p:txBody>
      </p:sp>
    </p:spTree>
    <p:extLst>
      <p:ext uri="{BB962C8B-B14F-4D97-AF65-F5344CB8AC3E}">
        <p14:creationId xmlns:p14="http://schemas.microsoft.com/office/powerpoint/2010/main" val="16446042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Discuss the importance of getting help and support.  Whether it is you or a friend that has become a money mule – it is important to know that help is available.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It is more damaging for someone to just ignore the issue and hope that it goes away on its own. Once criminals have recruited you, they are highly unlikely to stop.  They will just keep coming back to you asking you to launder more money or commit other crimes.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Remember - The quicker you can get help and support the better.  </a:t>
            </a:r>
          </a:p>
        </p:txBody>
      </p:sp>
      <p:sp>
        <p:nvSpPr>
          <p:cNvPr id="4" name="Slide Number Placeholder 3"/>
          <p:cNvSpPr>
            <a:spLocks noGrp="1"/>
          </p:cNvSpPr>
          <p:nvPr>
            <p:ph type="sldNum" sz="quarter" idx="5"/>
          </p:nvPr>
        </p:nvSpPr>
        <p:spPr/>
        <p:txBody>
          <a:bodyPr/>
          <a:lstStyle/>
          <a:p>
            <a:fld id="{F9688AD0-87F1-4A9F-933A-94A6A7DFB42C}" type="slidenum">
              <a:rPr lang="en-GB" smtClean="0"/>
              <a:pPr/>
              <a:t>28</a:t>
            </a:fld>
            <a:endParaRPr lang="en-GB" dirty="0"/>
          </a:p>
        </p:txBody>
      </p:sp>
    </p:spTree>
    <p:extLst>
      <p:ext uri="{BB962C8B-B14F-4D97-AF65-F5344CB8AC3E}">
        <p14:creationId xmlns:p14="http://schemas.microsoft.com/office/powerpoint/2010/main" val="5119799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1B947-3CCE-24CE-1B3C-E2B45BB2A2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CC91FE-14E2-E19E-7732-65F3E86E3C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ABF40A-B2C6-54B0-1E9E-9D651114E96C}"/>
              </a:ext>
            </a:extLst>
          </p:cNvPr>
          <p:cNvSpPr>
            <a:spLocks noGrp="1"/>
          </p:cNvSpPr>
          <p:nvPr>
            <p:ph type="body" idx="1"/>
          </p:nvPr>
        </p:nvSpPr>
        <p:spPr/>
        <p:txBody>
          <a:bodyPr/>
          <a:lstStyle/>
          <a:p>
            <a:r>
              <a:rPr lang="en-GB" dirty="0"/>
              <a:t>Remind students that it is their future – it is important they don’t let criminals steal that from them. </a:t>
            </a:r>
          </a:p>
        </p:txBody>
      </p:sp>
      <p:sp>
        <p:nvSpPr>
          <p:cNvPr id="4" name="Slide Number Placeholder 3">
            <a:extLst>
              <a:ext uri="{FF2B5EF4-FFF2-40B4-BE49-F238E27FC236}">
                <a16:creationId xmlns:a16="http://schemas.microsoft.com/office/drawing/2014/main" id="{319016C0-1C0D-CF04-D233-BFAC64E4ADA1}"/>
              </a:ext>
            </a:extLst>
          </p:cNvPr>
          <p:cNvSpPr>
            <a:spLocks noGrp="1"/>
          </p:cNvSpPr>
          <p:nvPr>
            <p:ph type="sldNum" sz="quarter" idx="5"/>
          </p:nvPr>
        </p:nvSpPr>
        <p:spPr/>
        <p:txBody>
          <a:bodyPr/>
          <a:lstStyle/>
          <a:p>
            <a:fld id="{F9688AD0-87F1-4A9F-933A-94A6A7DFB42C}" type="slidenum">
              <a:rPr lang="en-GB" smtClean="0"/>
              <a:pPr/>
              <a:t>29</a:t>
            </a:fld>
            <a:endParaRPr lang="en-GB" dirty="0"/>
          </a:p>
        </p:txBody>
      </p:sp>
    </p:spTree>
    <p:extLst>
      <p:ext uri="{BB962C8B-B14F-4D97-AF65-F5344CB8AC3E}">
        <p14:creationId xmlns:p14="http://schemas.microsoft.com/office/powerpoint/2010/main" val="2851106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84ADB-559A-FB0C-853B-D30A72D043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FB976-D59C-6DB2-BF81-DFCBA9142C34}"/>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2304977C-F1DA-FF60-5A4D-9C5E596FF92A}"/>
              </a:ext>
            </a:extLst>
          </p:cNvPr>
          <p:cNvSpPr>
            <a:spLocks noGrp="1"/>
          </p:cNvSpPr>
          <p:nvPr>
            <p:ph type="body" idx="1"/>
          </p:nvPr>
        </p:nvSpPr>
        <p:spPr/>
        <p:txBody>
          <a:bodyPr/>
          <a:lstStyle/>
          <a:p>
            <a:r>
              <a:rPr lang="en-GB" dirty="0"/>
              <a:t>Ask students what they understand from the terms - ‘fraud’ and ‘money laundering’.  </a:t>
            </a:r>
          </a:p>
          <a:p>
            <a:endParaRPr lang="en-GB" dirty="0"/>
          </a:p>
          <a:p>
            <a:r>
              <a:rPr lang="en-GB" dirty="0"/>
              <a:t>Do they consider both phrases to relate to criminal activity?</a:t>
            </a:r>
          </a:p>
          <a:p>
            <a:endParaRPr lang="en-GB" dirty="0"/>
          </a:p>
          <a:p>
            <a:r>
              <a:rPr lang="en-GB" dirty="0"/>
              <a:t>Further details about both terms are on the following pages. </a:t>
            </a:r>
          </a:p>
        </p:txBody>
      </p:sp>
      <p:sp>
        <p:nvSpPr>
          <p:cNvPr id="4" name="Slide Number Placeholder 3">
            <a:extLst>
              <a:ext uri="{FF2B5EF4-FFF2-40B4-BE49-F238E27FC236}">
                <a16:creationId xmlns:a16="http://schemas.microsoft.com/office/drawing/2014/main" id="{82984351-B68D-C537-855D-E3D89DC258BF}"/>
              </a:ext>
            </a:extLst>
          </p:cNvPr>
          <p:cNvSpPr>
            <a:spLocks noGrp="1"/>
          </p:cNvSpPr>
          <p:nvPr>
            <p:ph type="sldNum" sz="quarter" idx="10"/>
          </p:nvPr>
        </p:nvSpPr>
        <p:spPr/>
        <p:txBody>
          <a:bodyPr/>
          <a:lstStyle/>
          <a:p>
            <a:fld id="{F9688AD0-87F1-4A9F-933A-94A6A7DFB42C}" type="slidenum">
              <a:rPr lang="en-GB" smtClean="0"/>
              <a:pPr/>
              <a:t>3</a:t>
            </a:fld>
            <a:endParaRPr lang="en-GB" dirty="0"/>
          </a:p>
        </p:txBody>
      </p:sp>
    </p:spTree>
    <p:extLst>
      <p:ext uri="{BB962C8B-B14F-4D97-AF65-F5344CB8AC3E}">
        <p14:creationId xmlns:p14="http://schemas.microsoft.com/office/powerpoint/2010/main" val="40822652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Don’t pay the PRICE by letting criminals steal your future. </a:t>
            </a:r>
            <a:r>
              <a:rPr lang="en-GB" dirty="0"/>
              <a:t>Remember PRICE –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dirty="0">
                <a:latin typeface="Arial" panose="020B0604020202020204" pitchFamily="34" charset="0"/>
                <a:cs typeface="Arial" panose="020B0604020202020204" pitchFamily="34" charset="0"/>
              </a:rPr>
              <a:t>Protect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dirty="0">
                <a:latin typeface="Arial" panose="020B0604020202020204" pitchFamily="34" charset="0"/>
                <a:cs typeface="Arial" panose="020B0604020202020204" pitchFamily="34" charset="0"/>
              </a:rPr>
              <a:t>Risks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dirty="0">
                <a:latin typeface="Arial" panose="020B0604020202020204" pitchFamily="34" charset="0"/>
                <a:cs typeface="Arial" panose="020B0604020202020204" pitchFamily="34" charset="0"/>
              </a:rPr>
              <a:t>Identity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dirty="0">
                <a:latin typeface="Arial" panose="020B0604020202020204" pitchFamily="34" charset="0"/>
                <a:cs typeface="Arial" panose="020B0604020202020204" pitchFamily="34" charset="0"/>
              </a:rPr>
              <a:t>Crime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dirty="0">
                <a:latin typeface="Arial" panose="020B0604020202020204" pitchFamily="34" charset="0"/>
                <a:cs typeface="Arial" panose="020B0604020202020204" pitchFamily="34" charset="0"/>
              </a:rPr>
              <a:t>Educate</a:t>
            </a:r>
          </a:p>
          <a:p>
            <a:endParaRPr lang="en-GB" dirty="0"/>
          </a:p>
        </p:txBody>
      </p:sp>
      <p:sp>
        <p:nvSpPr>
          <p:cNvPr id="4" name="Slide Number Placeholder 3"/>
          <p:cNvSpPr>
            <a:spLocks noGrp="1"/>
          </p:cNvSpPr>
          <p:nvPr>
            <p:ph type="sldNum" sz="quarter" idx="5"/>
          </p:nvPr>
        </p:nvSpPr>
        <p:spPr/>
        <p:txBody>
          <a:bodyPr/>
          <a:lstStyle/>
          <a:p>
            <a:fld id="{F9688AD0-87F1-4A9F-933A-94A6A7DFB42C}" type="slidenum">
              <a:rPr lang="en-GB" smtClean="0"/>
              <a:pPr/>
              <a:t>30</a:t>
            </a:fld>
            <a:endParaRPr lang="en-GB" dirty="0"/>
          </a:p>
        </p:txBody>
      </p:sp>
    </p:spTree>
    <p:extLst>
      <p:ext uri="{BB962C8B-B14F-4D97-AF65-F5344CB8AC3E}">
        <p14:creationId xmlns:p14="http://schemas.microsoft.com/office/powerpoint/2010/main" val="2698097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22990-2724-4345-326F-3957F5BCA0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BCB06D-8FD3-ACFE-C8EA-D3052629D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6A6A52-7C36-B10D-190B-67098CB4E41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A213E1-D5F7-CD52-7D01-517A90FCFC61}"/>
              </a:ext>
            </a:extLst>
          </p:cNvPr>
          <p:cNvSpPr>
            <a:spLocks noGrp="1"/>
          </p:cNvSpPr>
          <p:nvPr>
            <p:ph type="sldNum" sz="quarter" idx="5"/>
          </p:nvPr>
        </p:nvSpPr>
        <p:spPr/>
        <p:txBody>
          <a:bodyPr/>
          <a:lstStyle/>
          <a:p>
            <a:fld id="{F9688AD0-87F1-4A9F-933A-94A6A7DFB42C}" type="slidenum">
              <a:rPr lang="en-GB" smtClean="0"/>
              <a:pPr/>
              <a:t>31</a:t>
            </a:fld>
            <a:endParaRPr lang="en-GB" dirty="0"/>
          </a:p>
        </p:txBody>
      </p:sp>
    </p:spTree>
    <p:extLst>
      <p:ext uri="{BB962C8B-B14F-4D97-AF65-F5344CB8AC3E}">
        <p14:creationId xmlns:p14="http://schemas.microsoft.com/office/powerpoint/2010/main" val="1945860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3BDCF-D346-C068-4C0D-FF82A8460C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CB7468-C5EE-B9A1-5F38-BE821D7FEC71}"/>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A3190F20-B8EC-2840-23EC-983E5C8B2BDF}"/>
              </a:ext>
            </a:extLst>
          </p:cNvPr>
          <p:cNvSpPr>
            <a:spLocks noGrp="1"/>
          </p:cNvSpPr>
          <p:nvPr>
            <p:ph type="body" idx="1"/>
          </p:nvPr>
        </p:nvSpPr>
        <p:spPr/>
        <p:txBody>
          <a:bodyPr/>
          <a:lstStyle/>
          <a:p>
            <a:r>
              <a:rPr lang="en-GB" dirty="0"/>
              <a:t>Discuss the concept of fraud on this slide and the fact that is a serious criminal offence. </a:t>
            </a:r>
          </a:p>
          <a:p>
            <a:endParaRPr lang="en-GB" dirty="0"/>
          </a:p>
          <a:p>
            <a:r>
              <a:rPr lang="en-GB" dirty="0"/>
              <a:t>Students are likely to recognise that fraud is a serious crime. </a:t>
            </a:r>
          </a:p>
        </p:txBody>
      </p:sp>
      <p:sp>
        <p:nvSpPr>
          <p:cNvPr id="4" name="Slide Number Placeholder 3">
            <a:extLst>
              <a:ext uri="{FF2B5EF4-FFF2-40B4-BE49-F238E27FC236}">
                <a16:creationId xmlns:a16="http://schemas.microsoft.com/office/drawing/2014/main" id="{9FCA1C43-D1B0-3299-7FBE-D517107D218F}"/>
              </a:ext>
            </a:extLst>
          </p:cNvPr>
          <p:cNvSpPr>
            <a:spLocks noGrp="1"/>
          </p:cNvSpPr>
          <p:nvPr>
            <p:ph type="sldNum" sz="quarter" idx="10"/>
          </p:nvPr>
        </p:nvSpPr>
        <p:spPr/>
        <p:txBody>
          <a:bodyPr/>
          <a:lstStyle/>
          <a:p>
            <a:fld id="{F9688AD0-87F1-4A9F-933A-94A6A7DFB42C}" type="slidenum">
              <a:rPr lang="en-GB" smtClean="0"/>
              <a:pPr/>
              <a:t>4</a:t>
            </a:fld>
            <a:endParaRPr lang="en-GB" dirty="0"/>
          </a:p>
        </p:txBody>
      </p:sp>
    </p:spTree>
    <p:extLst>
      <p:ext uri="{BB962C8B-B14F-4D97-AF65-F5344CB8AC3E}">
        <p14:creationId xmlns:p14="http://schemas.microsoft.com/office/powerpoint/2010/main" val="2373903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5EFCB-756B-3379-07B3-FEAEC39040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81B222-3D45-7C00-807A-9746FAC9D792}"/>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7E59B276-2D42-2519-B4D7-099544320BE6}"/>
              </a:ext>
            </a:extLst>
          </p:cNvPr>
          <p:cNvSpPr>
            <a:spLocks noGrp="1"/>
          </p:cNvSpPr>
          <p:nvPr>
            <p:ph type="body" idx="1"/>
          </p:nvPr>
        </p:nvSpPr>
        <p:spPr/>
        <p:txBody>
          <a:bodyPr/>
          <a:lstStyle/>
          <a:p>
            <a:r>
              <a:rPr lang="en-GB" dirty="0"/>
              <a:t>Discuss the concept of money laundering on this slide and the fact that is a serious criminal offence. </a:t>
            </a:r>
          </a:p>
          <a:p>
            <a:endParaRPr lang="en-GB" dirty="0"/>
          </a:p>
          <a:p>
            <a:r>
              <a:rPr lang="en-GB" dirty="0"/>
              <a:t>Explain to students that money laundering is used by criminals to move around the proceeds of crime from serious offences such as modern slavery, drug trafficking and fraud.   </a:t>
            </a:r>
          </a:p>
        </p:txBody>
      </p:sp>
      <p:sp>
        <p:nvSpPr>
          <p:cNvPr id="4" name="Slide Number Placeholder 3">
            <a:extLst>
              <a:ext uri="{FF2B5EF4-FFF2-40B4-BE49-F238E27FC236}">
                <a16:creationId xmlns:a16="http://schemas.microsoft.com/office/drawing/2014/main" id="{D9471311-C48F-81EA-67A9-8C291F61BF05}"/>
              </a:ext>
            </a:extLst>
          </p:cNvPr>
          <p:cNvSpPr>
            <a:spLocks noGrp="1"/>
          </p:cNvSpPr>
          <p:nvPr>
            <p:ph type="sldNum" sz="quarter" idx="10"/>
          </p:nvPr>
        </p:nvSpPr>
        <p:spPr/>
        <p:txBody>
          <a:bodyPr/>
          <a:lstStyle/>
          <a:p>
            <a:fld id="{F9688AD0-87F1-4A9F-933A-94A6A7DFB42C}" type="slidenum">
              <a:rPr lang="en-GB" smtClean="0"/>
              <a:pPr/>
              <a:t>5</a:t>
            </a:fld>
            <a:endParaRPr lang="en-GB" dirty="0"/>
          </a:p>
        </p:txBody>
      </p:sp>
    </p:spTree>
    <p:extLst>
      <p:ext uri="{BB962C8B-B14F-4D97-AF65-F5344CB8AC3E}">
        <p14:creationId xmlns:p14="http://schemas.microsoft.com/office/powerpoint/2010/main" val="3791869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a:t>Ask students what they think a ‘money mule’ is?</a:t>
            </a:r>
          </a:p>
          <a:p>
            <a:endParaRPr lang="en-GB" dirty="0"/>
          </a:p>
          <a:p>
            <a:r>
              <a:rPr lang="en-GB" dirty="0"/>
              <a:t>Further details about both terms are on the following pages. </a:t>
            </a:r>
          </a:p>
          <a:p>
            <a:endParaRPr lang="en-GB" dirty="0"/>
          </a:p>
        </p:txBody>
      </p:sp>
      <p:sp>
        <p:nvSpPr>
          <p:cNvPr id="4" name="Slide Number Placeholder 3"/>
          <p:cNvSpPr>
            <a:spLocks noGrp="1"/>
          </p:cNvSpPr>
          <p:nvPr>
            <p:ph type="sldNum" sz="quarter" idx="10"/>
          </p:nvPr>
        </p:nvSpPr>
        <p:spPr/>
        <p:txBody>
          <a:bodyPr/>
          <a:lstStyle/>
          <a:p>
            <a:fld id="{F9688AD0-87F1-4A9F-933A-94A6A7DFB42C}" type="slidenum">
              <a:rPr lang="en-GB" smtClean="0"/>
              <a:pPr/>
              <a:t>6</a:t>
            </a:fld>
            <a:endParaRPr lang="en-GB" dirty="0"/>
          </a:p>
        </p:txBody>
      </p:sp>
    </p:spTree>
    <p:extLst>
      <p:ext uri="{BB962C8B-B14F-4D97-AF65-F5344CB8AC3E}">
        <p14:creationId xmlns:p14="http://schemas.microsoft.com/office/powerpoint/2010/main" val="369693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152FE-6198-FF89-8620-6B98B4F23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B3DA2-7876-319E-757C-23104CF7DD30}"/>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F4215B14-5C1D-F4DD-55BB-0152999A4F6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Discuss the concept of money mules on this slide – pointing out to students that you can be a money mule and move the proceeds of crime without realising.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Important to realise that money mules will be offered a payment or some other benefit, and this is what should make them suspicious.</a:t>
            </a:r>
          </a:p>
          <a:p>
            <a:endParaRPr lang="en-GB" i="1" dirty="0"/>
          </a:p>
        </p:txBody>
      </p:sp>
      <p:sp>
        <p:nvSpPr>
          <p:cNvPr id="4" name="Slide Number Placeholder 3">
            <a:extLst>
              <a:ext uri="{FF2B5EF4-FFF2-40B4-BE49-F238E27FC236}">
                <a16:creationId xmlns:a16="http://schemas.microsoft.com/office/drawing/2014/main" id="{2404CF06-90B0-CB5A-0E20-CB9D823EC764}"/>
              </a:ext>
            </a:extLst>
          </p:cNvPr>
          <p:cNvSpPr>
            <a:spLocks noGrp="1"/>
          </p:cNvSpPr>
          <p:nvPr>
            <p:ph type="sldNum" sz="quarter" idx="10"/>
          </p:nvPr>
        </p:nvSpPr>
        <p:spPr/>
        <p:txBody>
          <a:bodyPr/>
          <a:lstStyle/>
          <a:p>
            <a:fld id="{F9688AD0-87F1-4A9F-933A-94A6A7DFB42C}" type="slidenum">
              <a:rPr lang="en-GB" smtClean="0"/>
              <a:pPr/>
              <a:t>7</a:t>
            </a:fld>
            <a:endParaRPr lang="en-GB" dirty="0"/>
          </a:p>
        </p:txBody>
      </p:sp>
    </p:spTree>
    <p:extLst>
      <p:ext uri="{BB962C8B-B14F-4D97-AF65-F5344CB8AC3E}">
        <p14:creationId xmlns:p14="http://schemas.microsoft.com/office/powerpoint/2010/main" val="3470563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0AE2E-B264-80D1-931C-4C19151A1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72585-AC11-2B1B-C7DC-B545679AAD80}"/>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86DD8AE8-A9E2-34C6-843D-D7A9623D3019}"/>
              </a:ext>
            </a:extLst>
          </p:cNvPr>
          <p:cNvSpPr>
            <a:spLocks noGrp="1"/>
          </p:cNvSpPr>
          <p:nvPr>
            <p:ph type="body" idx="1"/>
          </p:nvPr>
        </p:nvSpPr>
        <p:spPr/>
        <p:txBody>
          <a:bodyPr/>
          <a:lstStyle/>
          <a:p>
            <a:r>
              <a:rPr lang="en-GB" dirty="0"/>
              <a:t>Discuss the role of a money mules.</a:t>
            </a:r>
          </a:p>
          <a:p>
            <a:endParaRPr lang="en-GB" dirty="0"/>
          </a:p>
          <a:p>
            <a:r>
              <a:rPr lang="en-GB" dirty="0"/>
              <a:t>Explain that they are used to hide money from the proceeds of a crimes. </a:t>
            </a:r>
            <a:r>
              <a:rPr lang="en-GB"/>
              <a:t>Money </a:t>
            </a:r>
            <a:r>
              <a:rPr lang="en-GB" dirty="0"/>
              <a:t>mules, therefore, play a part in </a:t>
            </a:r>
            <a:r>
              <a:rPr lang="en-GB"/>
              <a:t>concealing criminal offences. </a:t>
            </a:r>
            <a:endParaRPr lang="en-GB" dirty="0"/>
          </a:p>
        </p:txBody>
      </p:sp>
      <p:sp>
        <p:nvSpPr>
          <p:cNvPr id="4" name="Slide Number Placeholder 3">
            <a:extLst>
              <a:ext uri="{FF2B5EF4-FFF2-40B4-BE49-F238E27FC236}">
                <a16:creationId xmlns:a16="http://schemas.microsoft.com/office/drawing/2014/main" id="{8061CEDF-0066-F54F-80E6-0F610D0EF872}"/>
              </a:ext>
            </a:extLst>
          </p:cNvPr>
          <p:cNvSpPr>
            <a:spLocks noGrp="1"/>
          </p:cNvSpPr>
          <p:nvPr>
            <p:ph type="sldNum" sz="quarter" idx="10"/>
          </p:nvPr>
        </p:nvSpPr>
        <p:spPr/>
        <p:txBody>
          <a:bodyPr/>
          <a:lstStyle/>
          <a:p>
            <a:fld id="{F9688AD0-87F1-4A9F-933A-94A6A7DFB42C}" type="slidenum">
              <a:rPr lang="en-GB" smtClean="0"/>
              <a:pPr/>
              <a:t>8</a:t>
            </a:fld>
            <a:endParaRPr lang="en-GB" dirty="0"/>
          </a:p>
        </p:txBody>
      </p:sp>
    </p:spTree>
    <p:extLst>
      <p:ext uri="{BB962C8B-B14F-4D97-AF65-F5344CB8AC3E}">
        <p14:creationId xmlns:p14="http://schemas.microsoft.com/office/powerpoint/2010/main" val="4002248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B67B9-18BF-2410-D76D-C87AC57F78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54E79F-F17F-CA9B-FC10-8E5F3E2A3CB8}"/>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CBF6775D-FF20-CD9C-E456-F9E64FAD5EF0}"/>
              </a:ext>
            </a:extLst>
          </p:cNvPr>
          <p:cNvSpPr>
            <a:spLocks noGrp="1"/>
          </p:cNvSpPr>
          <p:nvPr>
            <p:ph type="body" idx="1"/>
          </p:nvPr>
        </p:nvSpPr>
        <p:spPr/>
        <p:txBody>
          <a:bodyPr/>
          <a:lstStyle/>
          <a:p>
            <a:r>
              <a:rPr lang="en-GB" dirty="0"/>
              <a:t>Make the links between money mules and money laundering/fraud that were discussed earlier. </a:t>
            </a:r>
          </a:p>
          <a:p>
            <a:endParaRPr lang="en-GB" dirty="0"/>
          </a:p>
          <a:p>
            <a:r>
              <a:rPr lang="en-GB" dirty="0"/>
              <a:t>Money mules are money launders – even if they are not aware of it!</a:t>
            </a:r>
          </a:p>
        </p:txBody>
      </p:sp>
      <p:sp>
        <p:nvSpPr>
          <p:cNvPr id="4" name="Slide Number Placeholder 3">
            <a:extLst>
              <a:ext uri="{FF2B5EF4-FFF2-40B4-BE49-F238E27FC236}">
                <a16:creationId xmlns:a16="http://schemas.microsoft.com/office/drawing/2014/main" id="{9EA23035-AE33-4C57-558C-14AADC7CFE75}"/>
              </a:ext>
            </a:extLst>
          </p:cNvPr>
          <p:cNvSpPr>
            <a:spLocks noGrp="1"/>
          </p:cNvSpPr>
          <p:nvPr>
            <p:ph type="sldNum" sz="quarter" idx="10"/>
          </p:nvPr>
        </p:nvSpPr>
        <p:spPr/>
        <p:txBody>
          <a:bodyPr/>
          <a:lstStyle/>
          <a:p>
            <a:fld id="{F9688AD0-87F1-4A9F-933A-94A6A7DFB42C}" type="slidenum">
              <a:rPr lang="en-GB" smtClean="0"/>
              <a:pPr/>
              <a:t>9</a:t>
            </a:fld>
            <a:endParaRPr lang="en-GB" dirty="0"/>
          </a:p>
        </p:txBody>
      </p:sp>
    </p:spTree>
    <p:extLst>
      <p:ext uri="{BB962C8B-B14F-4D97-AF65-F5344CB8AC3E}">
        <p14:creationId xmlns:p14="http://schemas.microsoft.com/office/powerpoint/2010/main" val="2955522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381000" y="55321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p:cNvSpPr/>
          <p:nvPr userDrawn="1"/>
        </p:nvSpPr>
        <p:spPr>
          <a:xfrm>
            <a:off x="152400" y="55321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685800" y="2130427"/>
            <a:ext cx="7772400" cy="1470025"/>
          </a:xfrm>
        </p:spPr>
        <p:txBody>
          <a:bodyPr>
            <a:normAutofit/>
          </a:bodyPr>
          <a:lstStyle>
            <a:lvl1pPr>
              <a:defRPr sz="4000" b="1"/>
            </a:lvl1p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F70F09-EDC9-4B1A-A029-AA60634E5C41}" type="datetimeFigureOut">
              <a:rPr lang="en-GB" smtClean="0"/>
              <a:pPr/>
              <a:t>30/01/2025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EDA8AE8-4436-4334-9A88-B511E18A2730}" type="slidenum">
              <a:rPr lang="en-GB" smtClean="0"/>
              <a:pPr/>
              <a:t>‹#›</a:t>
            </a:fld>
            <a:endParaRPr lang="en-GB" dirty="0"/>
          </a:p>
        </p:txBody>
      </p:sp>
      <p:sp>
        <p:nvSpPr>
          <p:cNvPr id="11" name="Rectangle 10"/>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3"/>
          <p:cNvSpPr txBox="1">
            <a:spLocks noChangeArrowheads="1"/>
          </p:cNvSpPr>
          <p:nvPr userDrawn="1"/>
        </p:nvSpPr>
        <p:spPr bwMode="auto">
          <a:xfrm>
            <a:off x="0" y="6198515"/>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5843787"/>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#StudentsAgainstScams</a:t>
            </a:r>
          </a:p>
        </p:txBody>
      </p:sp>
    </p:spTree>
    <p:extLst>
      <p:ext uri="{BB962C8B-B14F-4D97-AF65-F5344CB8AC3E}">
        <p14:creationId xmlns:p14="http://schemas.microsoft.com/office/powerpoint/2010/main" val="430974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779945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2003658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877215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381000" y="55321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p:cNvSpPr/>
          <p:nvPr userDrawn="1"/>
        </p:nvSpPr>
        <p:spPr>
          <a:xfrm>
            <a:off x="152400" y="55321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685800" y="2130427"/>
            <a:ext cx="7772400" cy="1470025"/>
          </a:xfrm>
        </p:spPr>
        <p:txBody>
          <a:bodyPr>
            <a:normAutofit/>
          </a:bodyPr>
          <a:lstStyle>
            <a:lvl1pPr>
              <a:defRPr sz="4000" b="1"/>
            </a:lvl1p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F70F09-EDC9-4B1A-A029-AA60634E5C41}" type="datetimeFigureOut">
              <a:rPr lang="en-GB" smtClean="0"/>
              <a:pPr/>
              <a:t>30/01/2025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EDA8AE8-4436-4334-9A88-B511E18A2730}" type="slidenum">
              <a:rPr lang="en-GB" smtClean="0"/>
              <a:pPr/>
              <a:t>‹#›</a:t>
            </a:fld>
            <a:endParaRPr lang="en-GB" dirty="0"/>
          </a:p>
        </p:txBody>
      </p:sp>
      <p:sp>
        <p:nvSpPr>
          <p:cNvPr id="11" name="Rectangle 10"/>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3"/>
          <p:cNvSpPr txBox="1">
            <a:spLocks noChangeArrowheads="1"/>
          </p:cNvSpPr>
          <p:nvPr userDrawn="1"/>
        </p:nvSpPr>
        <p:spPr bwMode="auto">
          <a:xfrm>
            <a:off x="0" y="6198515"/>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5843787"/>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#StudentsAgainstScams</a:t>
            </a:r>
          </a:p>
        </p:txBody>
      </p:sp>
    </p:spTree>
    <p:extLst>
      <p:ext uri="{BB962C8B-B14F-4D97-AF65-F5344CB8AC3E}">
        <p14:creationId xmlns:p14="http://schemas.microsoft.com/office/powerpoint/2010/main" val="3335343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p:cNvSpPr/>
          <p:nvPr userDrawn="1"/>
        </p:nvSpPr>
        <p:spPr>
          <a:xfrm>
            <a:off x="381000" y="55321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152400" y="55321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01754" y="274638"/>
            <a:ext cx="8385047" cy="1143000"/>
          </a:xfrm>
        </p:spPr>
        <p:txBody>
          <a:bodyPr>
            <a:normAutofit/>
          </a:bodyPr>
          <a:lstStyle>
            <a:lvl1pPr algn="l">
              <a:defRPr sz="4000" b="1"/>
            </a:lvl1pPr>
          </a:lstStyle>
          <a:p>
            <a:r>
              <a:rPr lang="en-US" dirty="0"/>
              <a:t>Click to edit Master title style</a:t>
            </a:r>
            <a:endParaRPr lang="en-GB" dirty="0"/>
          </a:p>
        </p:txBody>
      </p:sp>
      <p:sp>
        <p:nvSpPr>
          <p:cNvPr id="8" name="Rectangle 7"/>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3"/>
          <p:cNvSpPr txBox="1">
            <a:spLocks noChangeArrowheads="1"/>
          </p:cNvSpPr>
          <p:nvPr userDrawn="1"/>
        </p:nvSpPr>
        <p:spPr bwMode="auto">
          <a:xfrm>
            <a:off x="0" y="6198515"/>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sp>
        <p:nvSpPr>
          <p:cNvPr id="7" name="TextBox 13"/>
          <p:cNvSpPr txBox="1">
            <a:spLocks noChangeArrowheads="1"/>
          </p:cNvSpPr>
          <p:nvPr userDrawn="1"/>
        </p:nvSpPr>
        <p:spPr bwMode="auto">
          <a:xfrm>
            <a:off x="0" y="5843787"/>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#StudentsAgainstScams</a:t>
            </a:r>
          </a:p>
        </p:txBody>
      </p:sp>
    </p:spTree>
    <p:extLst>
      <p:ext uri="{BB962C8B-B14F-4D97-AF65-F5344CB8AC3E}">
        <p14:creationId xmlns:p14="http://schemas.microsoft.com/office/powerpoint/2010/main" val="2520922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5843787"/>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#StudentsAgainstScams</a:t>
            </a:r>
          </a:p>
        </p:txBody>
      </p:sp>
      <p:sp>
        <p:nvSpPr>
          <p:cNvPr id="3" name="Content Placeholder 2"/>
          <p:cNvSpPr>
            <a:spLocks noGrp="1"/>
          </p:cNvSpPr>
          <p:nvPr>
            <p:ph idx="1"/>
          </p:nvPr>
        </p:nvSpPr>
        <p:spPr>
          <a:xfrm>
            <a:off x="342900" y="1828803"/>
            <a:ext cx="8458200" cy="3992041"/>
          </a:xfrm>
        </p:spPr>
        <p:txBody>
          <a:bodyPr/>
          <a:lstStyle>
            <a:lvl1pPr marL="0" indent="0">
              <a:buNone/>
              <a:defRPr sz="3200" b="1"/>
            </a:lvl1pPr>
            <a:lvl2pPr marL="742950" indent="-285750">
              <a:buFont typeface="Wingdings" panose="05000000000000000000" pitchFamily="2" charset="2"/>
              <a:buChar char="§"/>
              <a:defRPr/>
            </a:lvl2pPr>
          </a:lstStyle>
          <a:p>
            <a:pPr lvl="0"/>
            <a:r>
              <a:rPr lang="en-US" dirty="0"/>
              <a:t>Click to edit Master text styles</a:t>
            </a:r>
          </a:p>
          <a:p>
            <a:pPr lvl="1"/>
            <a:r>
              <a:rPr lang="en-US" dirty="0"/>
              <a:t>Second level</a:t>
            </a:r>
          </a:p>
        </p:txBody>
      </p:sp>
      <p:sp>
        <p:nvSpPr>
          <p:cNvPr id="9" name="Rectangle 8"/>
          <p:cNvSpPr/>
          <p:nvPr userDrawn="1"/>
        </p:nvSpPr>
        <p:spPr>
          <a:xfrm>
            <a:off x="381000" y="14173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userDrawn="1"/>
        </p:nvSpPr>
        <p:spPr>
          <a:xfrm>
            <a:off x="152400" y="14173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77954" y="274638"/>
            <a:ext cx="8613647" cy="1143000"/>
          </a:xfrm>
        </p:spPr>
        <p:txBody>
          <a:bodyPr>
            <a:normAutofit/>
          </a:bodyPr>
          <a:lstStyle>
            <a:lvl1pPr algn="l">
              <a:defRPr sz="4000" b="1"/>
            </a:lvl1pPr>
          </a:lstStyle>
          <a:p>
            <a:r>
              <a:rPr lang="en-US" dirty="0"/>
              <a:t>Click to edit Master title style</a:t>
            </a:r>
            <a:endParaRPr lang="en-GB" dirty="0"/>
          </a:p>
        </p:txBody>
      </p:sp>
      <p:sp>
        <p:nvSpPr>
          <p:cNvPr id="8" name="Rectangle 7"/>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2" descr="W:\Scams Team\Scams Team Documents\Logo\NST logo 15.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96200" y="5804850"/>
            <a:ext cx="1260144" cy="84402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3"/>
          <p:cNvSpPr txBox="1">
            <a:spLocks noChangeArrowheads="1"/>
          </p:cNvSpPr>
          <p:nvPr userDrawn="1"/>
        </p:nvSpPr>
        <p:spPr bwMode="auto">
          <a:xfrm>
            <a:off x="0" y="6198515"/>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pic>
        <p:nvPicPr>
          <p:cNvPr id="4" name="Picture 3" descr="A red and blue text on a white background&#10;&#10;Description automatically generated">
            <a:extLst>
              <a:ext uri="{FF2B5EF4-FFF2-40B4-BE49-F238E27FC236}">
                <a16:creationId xmlns:a16="http://schemas.microsoft.com/office/drawing/2014/main" id="{236085E7-2A63-7A81-B82D-4780ABADE40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3400" y="5658472"/>
            <a:ext cx="1650989" cy="876437"/>
          </a:xfrm>
          <a:prstGeom prst="rect">
            <a:avLst/>
          </a:prstGeom>
        </p:spPr>
      </p:pic>
    </p:spTree>
    <p:extLst>
      <p:ext uri="{BB962C8B-B14F-4D97-AF65-F5344CB8AC3E}">
        <p14:creationId xmlns:p14="http://schemas.microsoft.com/office/powerpoint/2010/main" val="2641881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9" name="Rectangle 18"/>
          <p:cNvSpPr/>
          <p:nvPr userDrawn="1"/>
        </p:nvSpPr>
        <p:spPr>
          <a:xfrm>
            <a:off x="381000" y="55321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p:cNvSpPr/>
          <p:nvPr userDrawn="1"/>
        </p:nvSpPr>
        <p:spPr>
          <a:xfrm>
            <a:off x="152400" y="55321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dirty="0"/>
          </a:p>
        </p:txBody>
      </p:sp>
      <p:sp>
        <p:nvSpPr>
          <p:cNvPr id="15" name="Rectangle 14"/>
          <p:cNvSpPr/>
          <p:nvPr userDrawn="1"/>
        </p:nvSpPr>
        <p:spPr>
          <a:xfrm>
            <a:off x="0" y="0"/>
            <a:ext cx="91440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3"/>
          <p:cNvSpPr txBox="1">
            <a:spLocks noChangeArrowheads="1"/>
          </p:cNvSpPr>
          <p:nvPr userDrawn="1"/>
        </p:nvSpPr>
        <p:spPr bwMode="auto">
          <a:xfrm>
            <a:off x="0" y="6198515"/>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5843787"/>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#ScamAware</a:t>
            </a:r>
          </a:p>
        </p:txBody>
      </p:sp>
    </p:spTree>
    <p:extLst>
      <p:ext uri="{BB962C8B-B14F-4D97-AF65-F5344CB8AC3E}">
        <p14:creationId xmlns:p14="http://schemas.microsoft.com/office/powerpoint/2010/main" val="4210745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1114220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708152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241514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p:cNvSpPr/>
          <p:nvPr userDrawn="1"/>
        </p:nvSpPr>
        <p:spPr>
          <a:xfrm>
            <a:off x="381000" y="55321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152400" y="55321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01754" y="274638"/>
            <a:ext cx="8385047" cy="1143000"/>
          </a:xfrm>
        </p:spPr>
        <p:txBody>
          <a:bodyPr>
            <a:normAutofit/>
          </a:bodyPr>
          <a:lstStyle>
            <a:lvl1pPr algn="l">
              <a:defRPr sz="4000" b="1"/>
            </a:lvl1pPr>
          </a:lstStyle>
          <a:p>
            <a:r>
              <a:rPr lang="en-US" dirty="0"/>
              <a:t>Click to edit Master title style</a:t>
            </a:r>
            <a:endParaRPr lang="en-GB" dirty="0"/>
          </a:p>
        </p:txBody>
      </p:sp>
      <p:sp>
        <p:nvSpPr>
          <p:cNvPr id="8" name="Rectangle 7"/>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3"/>
          <p:cNvSpPr txBox="1">
            <a:spLocks noChangeArrowheads="1"/>
          </p:cNvSpPr>
          <p:nvPr userDrawn="1"/>
        </p:nvSpPr>
        <p:spPr bwMode="auto">
          <a:xfrm>
            <a:off x="0" y="6198515"/>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sp>
        <p:nvSpPr>
          <p:cNvPr id="7" name="TextBox 13"/>
          <p:cNvSpPr txBox="1">
            <a:spLocks noChangeArrowheads="1"/>
          </p:cNvSpPr>
          <p:nvPr userDrawn="1"/>
        </p:nvSpPr>
        <p:spPr bwMode="auto">
          <a:xfrm>
            <a:off x="0" y="5843787"/>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#StudentsAgainstScams</a:t>
            </a:r>
          </a:p>
        </p:txBody>
      </p:sp>
    </p:spTree>
    <p:extLst>
      <p:ext uri="{BB962C8B-B14F-4D97-AF65-F5344CB8AC3E}">
        <p14:creationId xmlns:p14="http://schemas.microsoft.com/office/powerpoint/2010/main" val="1161078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147D5F9-D9BD-45F6-8102-8FE92ED275B1}" type="slidenum">
              <a:rPr lang="en-GB" smtClean="0"/>
              <a:pPr/>
              <a:t>‹#›</a:t>
            </a:fld>
            <a:endParaRPr lang="en-GB" dirty="0"/>
          </a:p>
        </p:txBody>
      </p:sp>
      <p:sp>
        <p:nvSpPr>
          <p:cNvPr id="5" name="Rectangle 4"/>
          <p:cNvSpPr/>
          <p:nvPr userDrawn="1"/>
        </p:nvSpPr>
        <p:spPr>
          <a:xfrm>
            <a:off x="381000" y="14173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p:cNvSpPr/>
          <p:nvPr userDrawn="1"/>
        </p:nvSpPr>
        <p:spPr>
          <a:xfrm>
            <a:off x="152400" y="14173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a:spLocks noGrp="1"/>
          </p:cNvSpPr>
          <p:nvPr>
            <p:ph type="title"/>
          </p:nvPr>
        </p:nvSpPr>
        <p:spPr>
          <a:xfrm>
            <a:off x="377954" y="274638"/>
            <a:ext cx="8613647" cy="1143000"/>
          </a:xfrm>
        </p:spPr>
        <p:txBody>
          <a:bodyPr>
            <a:normAutofit/>
          </a:bodyPr>
          <a:lstStyle>
            <a:lvl1pPr algn="l">
              <a:defRPr sz="4000" b="1"/>
            </a:lvl1pPr>
          </a:lstStyle>
          <a:p>
            <a:r>
              <a:rPr lang="en-US" dirty="0"/>
              <a:t>Click to edit Master title style</a:t>
            </a:r>
            <a:endParaRPr lang="en-GB" dirty="0"/>
          </a:p>
        </p:txBody>
      </p:sp>
    </p:spTree>
    <p:extLst>
      <p:ext uri="{BB962C8B-B14F-4D97-AF65-F5344CB8AC3E}">
        <p14:creationId xmlns:p14="http://schemas.microsoft.com/office/powerpoint/2010/main" val="3823481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F70F09-EDC9-4B1A-A029-AA60634E5C41}" type="datetimeFigureOut">
              <a:rPr lang="en-GB" smtClean="0"/>
              <a:pPr/>
              <a:t>30/01/2025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EDA8AE8-4436-4334-9A88-B511E18A2730}" type="slidenum">
              <a:rPr lang="en-GB" smtClean="0"/>
              <a:pPr/>
              <a:t>‹#›</a:t>
            </a:fld>
            <a:endParaRPr lang="en-GB" dirty="0"/>
          </a:p>
        </p:txBody>
      </p:sp>
    </p:spTree>
    <p:extLst>
      <p:ext uri="{BB962C8B-B14F-4D97-AF65-F5344CB8AC3E}">
        <p14:creationId xmlns:p14="http://schemas.microsoft.com/office/powerpoint/2010/main" val="5802887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10372734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5841893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3890291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5843787"/>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#StudentsAgainstScams</a:t>
            </a:r>
          </a:p>
        </p:txBody>
      </p:sp>
      <p:sp>
        <p:nvSpPr>
          <p:cNvPr id="3" name="Content Placeholder 2"/>
          <p:cNvSpPr>
            <a:spLocks noGrp="1"/>
          </p:cNvSpPr>
          <p:nvPr>
            <p:ph idx="1"/>
          </p:nvPr>
        </p:nvSpPr>
        <p:spPr>
          <a:xfrm>
            <a:off x="377954" y="1701295"/>
            <a:ext cx="8458200" cy="4236986"/>
          </a:xfrm>
        </p:spPr>
        <p:txBody>
          <a:bodyPr/>
          <a:lstStyle>
            <a:lvl1pPr marL="0" indent="0">
              <a:buNone/>
              <a:defRPr sz="3200" b="1"/>
            </a:lvl1pPr>
            <a:lvl2pPr marL="742950" indent="-285750">
              <a:buFont typeface="Wingdings" panose="05000000000000000000" pitchFamily="2" charset="2"/>
              <a:buChar char="§"/>
              <a:defRPr/>
            </a:lvl2pPr>
          </a:lstStyle>
          <a:p>
            <a:pPr lvl="0"/>
            <a:r>
              <a:rPr lang="en-US" dirty="0"/>
              <a:t>Click to edit Master text styles</a:t>
            </a:r>
          </a:p>
          <a:p>
            <a:pPr lvl="1"/>
            <a:r>
              <a:rPr lang="en-US" dirty="0"/>
              <a:t>Second level</a:t>
            </a:r>
          </a:p>
        </p:txBody>
      </p:sp>
      <p:sp>
        <p:nvSpPr>
          <p:cNvPr id="9" name="Rectangle 8"/>
          <p:cNvSpPr/>
          <p:nvPr userDrawn="1"/>
        </p:nvSpPr>
        <p:spPr>
          <a:xfrm>
            <a:off x="381000" y="14173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userDrawn="1"/>
        </p:nvSpPr>
        <p:spPr>
          <a:xfrm>
            <a:off x="152400" y="14173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77954" y="274638"/>
            <a:ext cx="8613647" cy="1143000"/>
          </a:xfrm>
        </p:spPr>
        <p:txBody>
          <a:bodyPr>
            <a:normAutofit/>
          </a:bodyPr>
          <a:lstStyle>
            <a:lvl1pPr algn="l">
              <a:defRPr sz="4000" b="1"/>
            </a:lvl1pPr>
          </a:lstStyle>
          <a:p>
            <a:r>
              <a:rPr lang="en-US" dirty="0"/>
              <a:t>Click to edit Master title style</a:t>
            </a:r>
            <a:endParaRPr lang="en-GB" dirty="0"/>
          </a:p>
        </p:txBody>
      </p:sp>
      <p:sp>
        <p:nvSpPr>
          <p:cNvPr id="8" name="Rectangle 7"/>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2" descr="W:\Scams Team\Scams Team Documents\Logo\NST logo 15.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96200" y="5804850"/>
            <a:ext cx="1260144" cy="84402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3"/>
          <p:cNvSpPr txBox="1">
            <a:spLocks noChangeArrowheads="1"/>
          </p:cNvSpPr>
          <p:nvPr userDrawn="1"/>
        </p:nvSpPr>
        <p:spPr bwMode="auto">
          <a:xfrm>
            <a:off x="0" y="6198515"/>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pic>
        <p:nvPicPr>
          <p:cNvPr id="14" name="Picture 13" descr="A red and blue text on a white background&#10;&#10;Description automatically generated">
            <a:extLst>
              <a:ext uri="{FF2B5EF4-FFF2-40B4-BE49-F238E27FC236}">
                <a16:creationId xmlns:a16="http://schemas.microsoft.com/office/drawing/2014/main" id="{A14B0F18-5605-0695-5A72-BA792826778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3400" y="5658472"/>
            <a:ext cx="1650989" cy="876437"/>
          </a:xfrm>
          <a:prstGeom prst="rect">
            <a:avLst/>
          </a:prstGeom>
        </p:spPr>
      </p:pic>
    </p:spTree>
    <p:extLst>
      <p:ext uri="{BB962C8B-B14F-4D97-AF65-F5344CB8AC3E}">
        <p14:creationId xmlns:p14="http://schemas.microsoft.com/office/powerpoint/2010/main" val="36814616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9" name="Rectangle 18"/>
          <p:cNvSpPr/>
          <p:nvPr userDrawn="1"/>
        </p:nvSpPr>
        <p:spPr>
          <a:xfrm>
            <a:off x="381000" y="55321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p:cNvSpPr/>
          <p:nvPr userDrawn="1"/>
        </p:nvSpPr>
        <p:spPr>
          <a:xfrm>
            <a:off x="152400" y="55321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dirty="0"/>
          </a:p>
        </p:txBody>
      </p:sp>
      <p:sp>
        <p:nvSpPr>
          <p:cNvPr id="15" name="Rectangle 14"/>
          <p:cNvSpPr/>
          <p:nvPr userDrawn="1"/>
        </p:nvSpPr>
        <p:spPr>
          <a:xfrm>
            <a:off x="0" y="0"/>
            <a:ext cx="91440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3"/>
          <p:cNvSpPr txBox="1">
            <a:spLocks noChangeArrowheads="1"/>
          </p:cNvSpPr>
          <p:nvPr userDrawn="1"/>
        </p:nvSpPr>
        <p:spPr bwMode="auto">
          <a:xfrm>
            <a:off x="0" y="6198515"/>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5843787"/>
            <a:ext cx="914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#StudentsAgainstScams</a:t>
            </a:r>
          </a:p>
        </p:txBody>
      </p:sp>
    </p:spTree>
    <p:extLst>
      <p:ext uri="{BB962C8B-B14F-4D97-AF65-F5344CB8AC3E}">
        <p14:creationId xmlns:p14="http://schemas.microsoft.com/office/powerpoint/2010/main" val="10001198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11083850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21768054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12898893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EA077B-3332-4948-A77B-4DBC00388F39}" type="datetimeFigureOut">
              <a:rPr lang="en-GB" smtClean="0"/>
              <a:pPr/>
              <a:t>30/01/2025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147D5F9-D9BD-45F6-8102-8FE92ED275B1}" type="slidenum">
              <a:rPr lang="en-GB" smtClean="0"/>
              <a:pPr/>
              <a:t>‹#›</a:t>
            </a:fld>
            <a:endParaRPr lang="en-GB" dirty="0"/>
          </a:p>
        </p:txBody>
      </p:sp>
      <p:sp>
        <p:nvSpPr>
          <p:cNvPr id="5" name="Rectangle 4"/>
          <p:cNvSpPr/>
          <p:nvPr userDrawn="1"/>
        </p:nvSpPr>
        <p:spPr>
          <a:xfrm>
            <a:off x="381000" y="1417320"/>
            <a:ext cx="86274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p:cNvSpPr/>
          <p:nvPr userDrawn="1"/>
        </p:nvSpPr>
        <p:spPr>
          <a:xfrm>
            <a:off x="152400" y="1417320"/>
            <a:ext cx="28956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userDrawn="1"/>
        </p:nvSpPr>
        <p:spPr>
          <a:xfrm>
            <a:off x="152400" y="143434"/>
            <a:ext cx="8856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a:spLocks noGrp="1"/>
          </p:cNvSpPr>
          <p:nvPr>
            <p:ph type="title"/>
          </p:nvPr>
        </p:nvSpPr>
        <p:spPr>
          <a:xfrm>
            <a:off x="377954" y="274638"/>
            <a:ext cx="8613647" cy="1143000"/>
          </a:xfrm>
        </p:spPr>
        <p:txBody>
          <a:bodyPr>
            <a:normAutofit/>
          </a:bodyPr>
          <a:lstStyle>
            <a:lvl1pPr algn="l">
              <a:defRPr sz="4000" b="1"/>
            </a:lvl1pPr>
          </a:lstStyle>
          <a:p>
            <a:r>
              <a:rPr lang="en-US" dirty="0"/>
              <a:t>Click to edit Master title style</a:t>
            </a:r>
            <a:endParaRPr lang="en-GB" dirty="0"/>
          </a:p>
        </p:txBody>
      </p:sp>
    </p:spTree>
    <p:extLst>
      <p:ext uri="{BB962C8B-B14F-4D97-AF65-F5344CB8AC3E}">
        <p14:creationId xmlns:p14="http://schemas.microsoft.com/office/powerpoint/2010/main" val="1040091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F70F09-EDC9-4B1A-A029-AA60634E5C41}" type="datetimeFigureOut">
              <a:rPr lang="en-GB" smtClean="0"/>
              <a:pPr/>
              <a:t>30/01/2025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EDA8AE8-4436-4334-9A88-B511E18A2730}" type="slidenum">
              <a:rPr lang="en-GB" smtClean="0"/>
              <a:pPr/>
              <a:t>‹#›</a:t>
            </a:fld>
            <a:endParaRPr lang="en-GB" dirty="0"/>
          </a:p>
        </p:txBody>
      </p:sp>
    </p:spTree>
    <p:extLst>
      <p:ext uri="{BB962C8B-B14F-4D97-AF65-F5344CB8AC3E}">
        <p14:creationId xmlns:p14="http://schemas.microsoft.com/office/powerpoint/2010/main" val="6340535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A077B-3332-4948-A77B-4DBC00388F39}" type="datetimeFigureOut">
              <a:rPr lang="en-GB" smtClean="0"/>
              <a:pPr/>
              <a:t>30/01/2025</a:t>
            </a:fld>
            <a:endParaRPr lang="en-GB"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4004373967"/>
      </p:ext>
    </p:extLst>
  </p:cSld>
  <p:clrMap bg1="lt1" tx1="dk1" bg2="lt2" tx2="dk2" accent1="accent1" accent2="accent2" accent3="accent3" accent4="accent4" accent5="accent5" accent6="accent6" hlink="hlink" folHlink="folHlink"/>
  <p:sldLayoutIdLst>
    <p:sldLayoutId id="2147484354" r:id="rId1"/>
    <p:sldLayoutId id="2147484365" r:id="rId2"/>
    <p:sldLayoutId id="2147484355" r:id="rId3"/>
    <p:sldLayoutId id="2147484356" r:id="rId4"/>
    <p:sldLayoutId id="2147484357" r:id="rId5"/>
    <p:sldLayoutId id="2147484358" r:id="rId6"/>
    <p:sldLayoutId id="2147484359" r:id="rId7"/>
    <p:sldLayoutId id="2147484360" r:id="rId8"/>
    <p:sldLayoutId id="2147484361" r:id="rId9"/>
    <p:sldLayoutId id="2147484362" r:id="rId10"/>
    <p:sldLayoutId id="2147484363" r:id="rId11"/>
    <p:sldLayoutId id="214748436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A077B-3332-4948-A77B-4DBC00388F39}" type="datetimeFigureOut">
              <a:rPr lang="en-GB" smtClean="0"/>
              <a:pPr/>
              <a:t>30/01/2025</a:t>
            </a:fld>
            <a:endParaRPr lang="en-GB"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47D5F9-D9BD-45F6-8102-8FE92ED275B1}" type="slidenum">
              <a:rPr lang="en-GB" smtClean="0"/>
              <a:pPr/>
              <a:t>‹#›</a:t>
            </a:fld>
            <a:endParaRPr lang="en-GB" dirty="0"/>
          </a:p>
        </p:txBody>
      </p:sp>
    </p:spTree>
    <p:extLst>
      <p:ext uri="{BB962C8B-B14F-4D97-AF65-F5344CB8AC3E}">
        <p14:creationId xmlns:p14="http://schemas.microsoft.com/office/powerpoint/2010/main" val="2628672716"/>
      </p:ext>
    </p:extLst>
  </p:cSld>
  <p:clrMap bg1="lt1" tx1="dk1" bg2="lt2" tx2="dk2" accent1="accent1" accent2="accent2" accent3="accent3" accent4="accent4" accent5="accent5" accent6="accent6" hlink="hlink" folHlink="folHlink"/>
  <p:sldLayoutIdLst>
    <p:sldLayoutId id="2147484403" r:id="rId1"/>
    <p:sldLayoutId id="2147484404" r:id="rId2"/>
    <p:sldLayoutId id="2147484405" r:id="rId3"/>
    <p:sldLayoutId id="2147484406" r:id="rId4"/>
    <p:sldLayoutId id="2147484407" r:id="rId5"/>
    <p:sldLayoutId id="2147484408" r:id="rId6"/>
    <p:sldLayoutId id="2147484409" r:id="rId7"/>
    <p:sldLayoutId id="2147484410" r:id="rId8"/>
    <p:sldLayoutId id="2147484411" r:id="rId9"/>
    <p:sldLayoutId id="2147484412" r:id="rId10"/>
    <p:sldLayoutId id="2147484413" r:id="rId11"/>
    <p:sldLayoutId id="214748441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ideo" Target="https://www.youtube.com/embed/YpFxmzLGMeo?feature=oembed" TargetMode="Externa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ed and blue text on a white background&#10;&#10;Description automatically generated">
            <a:extLst>
              <a:ext uri="{FF2B5EF4-FFF2-40B4-BE49-F238E27FC236}">
                <a16:creationId xmlns:a16="http://schemas.microsoft.com/office/drawing/2014/main" id="{D4B3312D-3375-9ED3-9F9F-31AD16B16B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685" y="1143000"/>
            <a:ext cx="7320630" cy="3886200"/>
          </a:xfrm>
          <a:prstGeom prst="rect">
            <a:avLst/>
          </a:prstGeom>
        </p:spPr>
      </p:pic>
    </p:spTree>
    <p:extLst>
      <p:ext uri="{BB962C8B-B14F-4D97-AF65-F5344CB8AC3E}">
        <p14:creationId xmlns:p14="http://schemas.microsoft.com/office/powerpoint/2010/main" val="3361994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DCD0C-9D32-782D-5CB8-5C5E9C38E6E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5B8F9EA-59C2-B070-2EAB-5022667F757A}"/>
              </a:ext>
            </a:extLst>
          </p:cNvPr>
          <p:cNvSpPr txBox="1">
            <a:spLocks/>
          </p:cNvSpPr>
          <p:nvPr/>
        </p:nvSpPr>
        <p:spPr>
          <a:xfrm>
            <a:off x="1445341" y="1143000"/>
            <a:ext cx="6300788" cy="3200400"/>
          </a:xfrm>
          <a:prstGeom prst="round2DiagRect">
            <a:avLst/>
          </a:prstGeom>
          <a:solidFill>
            <a:srgbClr val="E73437"/>
          </a:solidFill>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altLang="en-US" sz="5000" b="1" dirty="0">
                <a:solidFill>
                  <a:schemeClr val="bg1"/>
                </a:solidFill>
                <a:latin typeface="Arial" panose="020B0604020202020204" pitchFamily="34" charset="0"/>
                <a:cs typeface="Arial" panose="020B0604020202020204" pitchFamily="34" charset="0"/>
              </a:rPr>
              <a:t>Why is learning about money mules so important ?</a:t>
            </a:r>
          </a:p>
        </p:txBody>
      </p:sp>
      <p:pic>
        <p:nvPicPr>
          <p:cNvPr id="8" name="Picture 2" descr="W:\Scams Team\Scams Team Documents\Logo\NST logo 15.jpg">
            <a:extLst>
              <a:ext uri="{FF2B5EF4-FFF2-40B4-BE49-F238E27FC236}">
                <a16:creationId xmlns:a16="http://schemas.microsoft.com/office/drawing/2014/main" id="{6E3C854B-DB12-0F32-6574-842B10C159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6200" y="5804850"/>
            <a:ext cx="1260144" cy="8440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red and blue text on a white background&#10;&#10;Description automatically generated">
            <a:extLst>
              <a:ext uri="{FF2B5EF4-FFF2-40B4-BE49-F238E27FC236}">
                <a16:creationId xmlns:a16="http://schemas.microsoft.com/office/drawing/2014/main" id="{0EB7F8C1-3E0D-7B69-AB9F-B8B8329E6F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217" y="5775651"/>
            <a:ext cx="1394347" cy="740198"/>
          </a:xfrm>
          <a:prstGeom prst="rect">
            <a:avLst/>
          </a:prstGeom>
        </p:spPr>
      </p:pic>
    </p:spTree>
    <p:extLst>
      <p:ext uri="{BB962C8B-B14F-4D97-AF65-F5344CB8AC3E}">
        <p14:creationId xmlns:p14="http://schemas.microsoft.com/office/powerpoint/2010/main" val="3593694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83DC2-E0A5-D7BF-143B-118AAF224D5A}"/>
            </a:ext>
          </a:extLst>
        </p:cNvPr>
        <p:cNvGrpSpPr/>
        <p:nvPr/>
      </p:nvGrpSpPr>
      <p:grpSpPr>
        <a:xfrm>
          <a:off x="0" y="0"/>
          <a:ext cx="0" cy="0"/>
          <a:chOff x="0" y="0"/>
          <a:chExt cx="0" cy="0"/>
        </a:xfrm>
      </p:grpSpPr>
      <p:pic>
        <p:nvPicPr>
          <p:cNvPr id="8" name="Picture 2" descr="W:\Scams Team\Scams Team Documents\Logo\NST logo 15.jpg">
            <a:extLst>
              <a:ext uri="{FF2B5EF4-FFF2-40B4-BE49-F238E27FC236}">
                <a16:creationId xmlns:a16="http://schemas.microsoft.com/office/drawing/2014/main" id="{B89E0655-EA17-A2A9-16D9-66AF4FE39C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6200" y="5804850"/>
            <a:ext cx="1260144" cy="8440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red and blue text on a white background&#10;&#10;Description automatically generated">
            <a:extLst>
              <a:ext uri="{FF2B5EF4-FFF2-40B4-BE49-F238E27FC236}">
                <a16:creationId xmlns:a16="http://schemas.microsoft.com/office/drawing/2014/main" id="{6CEE64E8-812E-3A5A-F55E-FA6F75729F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4217" y="5775651"/>
            <a:ext cx="1394347" cy="740198"/>
          </a:xfrm>
          <a:prstGeom prst="rect">
            <a:avLst/>
          </a:prstGeom>
        </p:spPr>
      </p:pic>
      <p:pic>
        <p:nvPicPr>
          <p:cNvPr id="2" name="Online Media 1" title="#YourAccountYourCrime - Money muling is risky business">
            <a:hlinkClick r:id="" action="ppaction://media"/>
            <a:extLst>
              <a:ext uri="{FF2B5EF4-FFF2-40B4-BE49-F238E27FC236}">
                <a16:creationId xmlns:a16="http://schemas.microsoft.com/office/drawing/2014/main" id="{8A9C996D-2EBF-79DE-6568-2A9432176CEE}"/>
              </a:ext>
            </a:extLst>
          </p:cNvPr>
          <p:cNvPicPr>
            <a:picLocks noRot="1" noChangeAspect="1"/>
          </p:cNvPicPr>
          <p:nvPr>
            <a:videoFile r:link="rId1"/>
          </p:nvPr>
        </p:nvPicPr>
        <p:blipFill>
          <a:blip r:embed="rId6"/>
          <a:stretch>
            <a:fillRect/>
          </a:stretch>
        </p:blipFill>
        <p:spPr>
          <a:xfrm>
            <a:off x="525485" y="533400"/>
            <a:ext cx="8093030" cy="4572000"/>
          </a:xfrm>
          <a:prstGeom prst="rect">
            <a:avLst/>
          </a:prstGeom>
        </p:spPr>
      </p:pic>
    </p:spTree>
    <p:extLst>
      <p:ext uri="{BB962C8B-B14F-4D97-AF65-F5344CB8AC3E}">
        <p14:creationId xmlns:p14="http://schemas.microsoft.com/office/powerpoint/2010/main" val="141101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A0F72-EC96-6985-83D7-53CC8809FE46}"/>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E1A2BB4-6FFD-D338-83E9-A5121A8786C6}"/>
              </a:ext>
            </a:extLst>
          </p:cNvPr>
          <p:cNvSpPr/>
          <p:nvPr/>
        </p:nvSpPr>
        <p:spPr>
          <a:xfrm>
            <a:off x="838200" y="3883925"/>
            <a:ext cx="7467600" cy="1600200"/>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2" name="Title 1">
            <a:extLst>
              <a:ext uri="{FF2B5EF4-FFF2-40B4-BE49-F238E27FC236}">
                <a16:creationId xmlns:a16="http://schemas.microsoft.com/office/drawing/2014/main" id="{4AB93465-4B8E-9B0E-45D7-A591A7856246}"/>
              </a:ext>
            </a:extLst>
          </p:cNvPr>
          <p:cNvSpPr>
            <a:spLocks noGrp="1"/>
          </p:cNvSpPr>
          <p:nvPr>
            <p:ph type="title"/>
          </p:nvPr>
        </p:nvSpPr>
        <p:spPr>
          <a:xfrm>
            <a:off x="225554" y="152400"/>
            <a:ext cx="8613647" cy="1143000"/>
          </a:xfrm>
        </p:spPr>
        <p:txBody>
          <a:bodyPr>
            <a:normAutofit/>
          </a:bodyPr>
          <a:lstStyle/>
          <a:p>
            <a:r>
              <a:rPr lang="en-GB" sz="3600" dirty="0">
                <a:latin typeface="Arial" panose="020B0604020202020204" pitchFamily="34" charset="0"/>
                <a:cs typeface="Arial" panose="020B0604020202020204" pitchFamily="34" charset="0"/>
              </a:rPr>
              <a:t> Crucial link to fraud</a:t>
            </a:r>
          </a:p>
        </p:txBody>
      </p:sp>
      <p:sp>
        <p:nvSpPr>
          <p:cNvPr id="3" name="Content Placeholder 2">
            <a:extLst>
              <a:ext uri="{FF2B5EF4-FFF2-40B4-BE49-F238E27FC236}">
                <a16:creationId xmlns:a16="http://schemas.microsoft.com/office/drawing/2014/main" id="{705DC311-B1B8-E262-1916-A5239E52F917}"/>
              </a:ext>
            </a:extLst>
          </p:cNvPr>
          <p:cNvSpPr>
            <a:spLocks noGrp="1"/>
          </p:cNvSpPr>
          <p:nvPr>
            <p:ph idx="1"/>
          </p:nvPr>
        </p:nvSpPr>
        <p:spPr>
          <a:xfrm>
            <a:off x="838200" y="1902725"/>
            <a:ext cx="7467600" cy="3581400"/>
          </a:xfrm>
        </p:spPr>
        <p:txBody>
          <a:bodyPr>
            <a:normAutofit fontScale="32500" lnSpcReduction="20000"/>
          </a:bodyPr>
          <a:lstStyle/>
          <a:p>
            <a:pPr>
              <a:lnSpc>
                <a:spcPct val="120000"/>
              </a:lnSpc>
              <a:spcBef>
                <a:spcPts val="0"/>
              </a:spcBef>
              <a:defRPr/>
            </a:pPr>
            <a:r>
              <a:rPr lang="en-GB" sz="7400" dirty="0">
                <a:solidFill>
                  <a:srgbClr val="006680"/>
                </a:solidFill>
                <a:latin typeface="Arial" panose="020B0604020202020204" pitchFamily="34" charset="0"/>
                <a:cs typeface="Arial" panose="020B0604020202020204" pitchFamily="34" charset="0"/>
              </a:rPr>
              <a:t>Money mules are a crucial link in the fraud chain –they are criminals in the eyes of the law, but many are completely unaware of their involvement. You may know one or even be one yourself!</a:t>
            </a:r>
          </a:p>
          <a:p>
            <a:pPr>
              <a:lnSpc>
                <a:spcPct val="120000"/>
              </a:lnSpc>
              <a:spcBef>
                <a:spcPts val="0"/>
              </a:spcBef>
              <a:defRPr/>
            </a:pPr>
            <a:endParaRPr lang="en-GB" sz="7400" dirty="0">
              <a:solidFill>
                <a:srgbClr val="006680"/>
              </a:solidFill>
              <a:latin typeface="Arial" panose="020B0604020202020204" pitchFamily="34" charset="0"/>
              <a:cs typeface="Arial" panose="020B0604020202020204" pitchFamily="34" charset="0"/>
            </a:endParaRPr>
          </a:p>
          <a:p>
            <a:pPr algn="ctr">
              <a:lnSpc>
                <a:spcPct val="120000"/>
              </a:lnSpc>
              <a:spcBef>
                <a:spcPts val="0"/>
              </a:spcBef>
              <a:defRPr/>
            </a:pPr>
            <a:endParaRPr lang="en-GB" sz="7400" dirty="0">
              <a:solidFill>
                <a:srgbClr val="006680"/>
              </a:solidFill>
              <a:latin typeface="Arial" panose="020B0604020202020204" pitchFamily="34" charset="0"/>
              <a:cs typeface="Arial" panose="020B0604020202020204" pitchFamily="34" charset="0"/>
            </a:endParaRPr>
          </a:p>
          <a:p>
            <a:pPr algn="ctr">
              <a:lnSpc>
                <a:spcPct val="120000"/>
              </a:lnSpc>
              <a:spcBef>
                <a:spcPts val="0"/>
              </a:spcBef>
              <a:defRPr/>
            </a:pPr>
            <a:r>
              <a:rPr lang="en-GB" sz="7400" dirty="0">
                <a:solidFill>
                  <a:srgbClr val="006680"/>
                </a:solidFill>
                <a:latin typeface="Arial" panose="020B0604020202020204" pitchFamily="34" charset="0"/>
                <a:cs typeface="Arial" panose="020B0604020202020204" pitchFamily="34" charset="0"/>
              </a:rPr>
              <a:t>Mule accounts are used to move around £10bn per year of fraudulently obtained cash in the UK, according to the National Crime Agency (NCA).</a:t>
            </a:r>
          </a:p>
          <a:p>
            <a:pPr algn="ctr">
              <a:defRPr/>
            </a:pPr>
            <a:endParaRPr lang="en-GB"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6326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CB9A7-F051-B654-852B-5725C59884B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40F875B-269D-4277-EF62-D8CDE4E4F24D}"/>
              </a:ext>
            </a:extLst>
          </p:cNvPr>
          <p:cNvSpPr txBox="1">
            <a:spLocks/>
          </p:cNvSpPr>
          <p:nvPr/>
        </p:nvSpPr>
        <p:spPr>
          <a:xfrm>
            <a:off x="1445341" y="1143000"/>
            <a:ext cx="6300788" cy="3200400"/>
          </a:xfrm>
          <a:prstGeom prst="round2DiagRect">
            <a:avLst/>
          </a:prstGeom>
          <a:solidFill>
            <a:srgbClr val="E73437"/>
          </a:solidFill>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altLang="en-US" sz="5000" b="1" dirty="0">
                <a:solidFill>
                  <a:schemeClr val="bg1"/>
                </a:solidFill>
                <a:latin typeface="Arial" panose="020B0604020202020204" pitchFamily="34" charset="0"/>
                <a:cs typeface="Arial" panose="020B0604020202020204" pitchFamily="34" charset="0"/>
              </a:rPr>
              <a:t>Why and how are students targeted?</a:t>
            </a:r>
          </a:p>
        </p:txBody>
      </p:sp>
      <p:pic>
        <p:nvPicPr>
          <p:cNvPr id="8" name="Picture 2" descr="W:\Scams Team\Scams Team Documents\Logo\NST logo 15.jpg">
            <a:extLst>
              <a:ext uri="{FF2B5EF4-FFF2-40B4-BE49-F238E27FC236}">
                <a16:creationId xmlns:a16="http://schemas.microsoft.com/office/drawing/2014/main" id="{E205AD60-D04F-7839-CAAB-6F77EB97F5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6200" y="5804850"/>
            <a:ext cx="1260144" cy="8440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red and blue text on a white background&#10;&#10;Description automatically generated">
            <a:extLst>
              <a:ext uri="{FF2B5EF4-FFF2-40B4-BE49-F238E27FC236}">
                <a16:creationId xmlns:a16="http://schemas.microsoft.com/office/drawing/2014/main" id="{A8339F46-23EC-40F7-EB4D-B74031564E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217" y="5775651"/>
            <a:ext cx="1394347" cy="740198"/>
          </a:xfrm>
          <a:prstGeom prst="rect">
            <a:avLst/>
          </a:prstGeom>
        </p:spPr>
      </p:pic>
    </p:spTree>
    <p:extLst>
      <p:ext uri="{BB962C8B-B14F-4D97-AF65-F5344CB8AC3E}">
        <p14:creationId xmlns:p14="http://schemas.microsoft.com/office/powerpoint/2010/main" val="1593283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676A8-77FD-F6BA-6719-2BC1B4794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59CA85-9CB4-348C-E32A-217DD80CAE73}"/>
              </a:ext>
            </a:extLst>
          </p:cNvPr>
          <p:cNvSpPr>
            <a:spLocks noGrp="1"/>
          </p:cNvSpPr>
          <p:nvPr>
            <p:ph type="title"/>
          </p:nvPr>
        </p:nvSpPr>
        <p:spPr>
          <a:xfrm>
            <a:off x="225554" y="152400"/>
            <a:ext cx="8613647" cy="1143000"/>
          </a:xfrm>
        </p:spPr>
        <p:txBody>
          <a:bodyPr>
            <a:normAutofit/>
          </a:bodyPr>
          <a:lstStyle/>
          <a:p>
            <a:r>
              <a:rPr lang="en-GB" sz="3600" dirty="0">
                <a:latin typeface="Arial" panose="020B0604020202020204" pitchFamily="34" charset="0"/>
                <a:cs typeface="Arial" panose="020B0604020202020204" pitchFamily="34" charset="0"/>
              </a:rPr>
              <a:t> Students are often targeted</a:t>
            </a:r>
          </a:p>
        </p:txBody>
      </p:sp>
      <p:sp>
        <p:nvSpPr>
          <p:cNvPr id="3" name="Content Placeholder 2">
            <a:extLst>
              <a:ext uri="{FF2B5EF4-FFF2-40B4-BE49-F238E27FC236}">
                <a16:creationId xmlns:a16="http://schemas.microsoft.com/office/drawing/2014/main" id="{87378386-3F07-7CD9-C8C7-7C289912F7BC}"/>
              </a:ext>
            </a:extLst>
          </p:cNvPr>
          <p:cNvSpPr>
            <a:spLocks noGrp="1"/>
          </p:cNvSpPr>
          <p:nvPr>
            <p:ph idx="1"/>
          </p:nvPr>
        </p:nvSpPr>
        <p:spPr>
          <a:xfrm>
            <a:off x="838200" y="1905000"/>
            <a:ext cx="7467600" cy="3733800"/>
          </a:xfrm>
        </p:spPr>
        <p:txBody>
          <a:bodyPr>
            <a:normAutofit fontScale="25000" lnSpcReduction="20000"/>
          </a:bodyPr>
          <a:lstStyle/>
          <a:p>
            <a:pPr>
              <a:lnSpc>
                <a:spcPct val="120000"/>
              </a:lnSpc>
              <a:spcBef>
                <a:spcPts val="600"/>
              </a:spcBef>
              <a:defRPr/>
            </a:pPr>
            <a:r>
              <a:rPr lang="en-GB" sz="9600" dirty="0">
                <a:solidFill>
                  <a:srgbClr val="006680"/>
                </a:solidFill>
                <a:latin typeface="Arial" panose="020B0604020202020204" pitchFamily="34" charset="0"/>
                <a:cs typeface="Arial" panose="020B0604020202020204" pitchFamily="34" charset="0"/>
              </a:rPr>
              <a:t>Students pose a great opportunity for fraudsters, as they’re often short of cash. Many students are also away from home for the first time and have taken control of their own finances</a:t>
            </a:r>
          </a:p>
          <a:p>
            <a:pPr>
              <a:lnSpc>
                <a:spcPct val="120000"/>
              </a:lnSpc>
              <a:spcBef>
                <a:spcPts val="600"/>
              </a:spcBef>
              <a:defRPr/>
            </a:pPr>
            <a:endParaRPr lang="en-GB" sz="4800" dirty="0">
              <a:solidFill>
                <a:srgbClr val="006680"/>
              </a:solidFill>
              <a:latin typeface="Arial" panose="020B0604020202020204" pitchFamily="34" charset="0"/>
              <a:cs typeface="Arial" panose="020B0604020202020204" pitchFamily="34" charset="0"/>
            </a:endParaRPr>
          </a:p>
          <a:p>
            <a:pPr>
              <a:lnSpc>
                <a:spcPct val="120000"/>
              </a:lnSpc>
              <a:spcBef>
                <a:spcPts val="600"/>
              </a:spcBef>
              <a:defRPr/>
            </a:pPr>
            <a:r>
              <a:rPr lang="en-GB" sz="9600" dirty="0">
                <a:solidFill>
                  <a:srgbClr val="006680"/>
                </a:solidFill>
                <a:latin typeface="Arial" panose="020B0604020202020204" pitchFamily="34" charset="0"/>
                <a:cs typeface="Arial" panose="020B0604020202020204" pitchFamily="34" charset="0"/>
              </a:rPr>
              <a:t>International students who may only be using a UK bank account for a limited time may be encouraged to ‘sell their account’  on at the end of their studies. </a:t>
            </a:r>
          </a:p>
          <a:p>
            <a:pPr algn="ctr">
              <a:defRPr/>
            </a:pPr>
            <a:endParaRPr lang="en-GB"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6997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328" y="257347"/>
            <a:ext cx="8508546" cy="633239"/>
          </a:xfrm>
        </p:spPr>
        <p:txBody>
          <a:bodyPr>
            <a:noAutofit/>
          </a:bodyPr>
          <a:lstStyle/>
          <a:p>
            <a:br>
              <a:rPr lang="en-GB" sz="3200"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 </a:t>
            </a:r>
            <a:r>
              <a:rPr lang="en-GB" sz="3600" dirty="0">
                <a:latin typeface="Arial" panose="020B0604020202020204" pitchFamily="34" charset="0"/>
                <a:cs typeface="Arial" panose="020B0604020202020204" pitchFamily="34" charset="0"/>
              </a:rPr>
              <a:t>Techniques used by criminals</a:t>
            </a:r>
          </a:p>
        </p:txBody>
      </p:sp>
      <p:sp>
        <p:nvSpPr>
          <p:cNvPr id="3" name="Content Placeholder 2"/>
          <p:cNvSpPr>
            <a:spLocks noGrp="1"/>
          </p:cNvSpPr>
          <p:nvPr>
            <p:ph idx="1"/>
          </p:nvPr>
        </p:nvSpPr>
        <p:spPr>
          <a:xfrm>
            <a:off x="333702" y="1828800"/>
            <a:ext cx="8610600" cy="761999"/>
          </a:xfrm>
        </p:spPr>
        <p:txBody>
          <a:bodyPr>
            <a:noAutofit/>
          </a:bodyPr>
          <a:lstStyle/>
          <a:p>
            <a:pPr algn="ctr">
              <a:defRPr/>
            </a:pPr>
            <a:r>
              <a:rPr lang="en-GB" altLang="en-US" sz="2400" dirty="0">
                <a:latin typeface="Arial" panose="020B0604020202020204" pitchFamily="34" charset="0"/>
                <a:cs typeface="Arial" panose="020B0604020202020204" pitchFamily="34" charset="0"/>
              </a:rPr>
              <a:t>Criminals are experts at </a:t>
            </a:r>
            <a:r>
              <a:rPr lang="en-GB" sz="2400" dirty="0">
                <a:latin typeface="Arial" panose="020B0604020202020204" pitchFamily="34" charset="0"/>
                <a:cs typeface="Arial" panose="020B0604020202020204" pitchFamily="34" charset="0"/>
              </a:rPr>
              <a:t>using befriending and grooming techniques to lure their victims.</a:t>
            </a:r>
          </a:p>
        </p:txBody>
      </p:sp>
      <p:grpSp>
        <p:nvGrpSpPr>
          <p:cNvPr id="13" name="Group 12"/>
          <p:cNvGrpSpPr/>
          <p:nvPr/>
        </p:nvGrpSpPr>
        <p:grpSpPr>
          <a:xfrm>
            <a:off x="2509475" y="3505200"/>
            <a:ext cx="2052000" cy="766800"/>
            <a:chOff x="-2991" y="1140730"/>
            <a:chExt cx="1619471" cy="995139"/>
          </a:xfrm>
          <a:solidFill>
            <a:srgbClr val="006680"/>
          </a:solidFill>
        </p:grpSpPr>
        <p:sp>
          <p:nvSpPr>
            <p:cNvPr id="15" name="Rounded Rectangle 14"/>
            <p:cNvSpPr/>
            <p:nvPr/>
          </p:nvSpPr>
          <p:spPr>
            <a:xfrm>
              <a:off x="-2991" y="1140730"/>
              <a:ext cx="1619471"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6" name="Rounded Rectangle 4"/>
            <p:cNvSpPr/>
            <p:nvPr/>
          </p:nvSpPr>
          <p:spPr>
            <a:xfrm>
              <a:off x="42487" y="1169877"/>
              <a:ext cx="1561177"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Helpful</a:t>
              </a:r>
            </a:p>
          </p:txBody>
        </p:sp>
      </p:grpSp>
      <p:grpSp>
        <p:nvGrpSpPr>
          <p:cNvPr id="17" name="Group 16"/>
          <p:cNvGrpSpPr/>
          <p:nvPr/>
        </p:nvGrpSpPr>
        <p:grpSpPr>
          <a:xfrm>
            <a:off x="361807" y="3500901"/>
            <a:ext cx="2052000" cy="766800"/>
            <a:chOff x="1705042" y="1140730"/>
            <a:chExt cx="2768199" cy="995139"/>
          </a:xfrm>
          <a:solidFill>
            <a:srgbClr val="006680"/>
          </a:solidFill>
        </p:grpSpPr>
        <p:sp>
          <p:nvSpPr>
            <p:cNvPr id="18" name="Rounded Rectangle 17"/>
            <p:cNvSpPr/>
            <p:nvPr/>
          </p:nvSpPr>
          <p:spPr>
            <a:xfrm>
              <a:off x="1705042" y="1140730"/>
              <a:ext cx="2768199"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9" name="Rounded Rectangle 4"/>
            <p:cNvSpPr/>
            <p:nvPr/>
          </p:nvSpPr>
          <p:spPr>
            <a:xfrm>
              <a:off x="1734189" y="1169877"/>
              <a:ext cx="2709905"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Appearing legitimate</a:t>
              </a:r>
            </a:p>
          </p:txBody>
        </p:sp>
      </p:grpSp>
      <p:grpSp>
        <p:nvGrpSpPr>
          <p:cNvPr id="20" name="Group 19"/>
          <p:cNvGrpSpPr/>
          <p:nvPr/>
        </p:nvGrpSpPr>
        <p:grpSpPr>
          <a:xfrm>
            <a:off x="2508118" y="4429814"/>
            <a:ext cx="2052000" cy="766800"/>
            <a:chOff x="673016" y="2281021"/>
            <a:chExt cx="1987411" cy="995139"/>
          </a:xfrm>
          <a:solidFill>
            <a:srgbClr val="006680"/>
          </a:solidFill>
        </p:grpSpPr>
        <p:sp>
          <p:nvSpPr>
            <p:cNvPr id="21" name="Rounded Rectangle 20"/>
            <p:cNvSpPr/>
            <p:nvPr/>
          </p:nvSpPr>
          <p:spPr>
            <a:xfrm>
              <a:off x="673016" y="2281021"/>
              <a:ext cx="1987411"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2" name="Rounded Rectangle 4"/>
            <p:cNvSpPr/>
            <p:nvPr/>
          </p:nvSpPr>
          <p:spPr>
            <a:xfrm>
              <a:off x="702163" y="2310168"/>
              <a:ext cx="1929117"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Charming</a:t>
              </a:r>
            </a:p>
          </p:txBody>
        </p:sp>
      </p:grpSp>
      <p:grpSp>
        <p:nvGrpSpPr>
          <p:cNvPr id="23" name="Group 22"/>
          <p:cNvGrpSpPr/>
          <p:nvPr/>
        </p:nvGrpSpPr>
        <p:grpSpPr>
          <a:xfrm>
            <a:off x="357820" y="4432199"/>
            <a:ext cx="2052000" cy="766800"/>
            <a:chOff x="3489625" y="2281021"/>
            <a:chExt cx="1178208" cy="995139"/>
          </a:xfrm>
          <a:solidFill>
            <a:srgbClr val="006680"/>
          </a:solidFill>
        </p:grpSpPr>
        <p:sp>
          <p:nvSpPr>
            <p:cNvPr id="24" name="Rounded Rectangle 23"/>
            <p:cNvSpPr/>
            <p:nvPr/>
          </p:nvSpPr>
          <p:spPr>
            <a:xfrm>
              <a:off x="3489625" y="2281021"/>
              <a:ext cx="1178208"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5" name="Rounded Rectangle 4"/>
            <p:cNvSpPr/>
            <p:nvPr/>
          </p:nvSpPr>
          <p:spPr>
            <a:xfrm>
              <a:off x="3509216" y="2310168"/>
              <a:ext cx="1149061"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Friendly</a:t>
              </a:r>
            </a:p>
          </p:txBody>
        </p:sp>
      </p:grpSp>
      <p:grpSp>
        <p:nvGrpSpPr>
          <p:cNvPr id="26" name="Group 25"/>
          <p:cNvGrpSpPr/>
          <p:nvPr/>
        </p:nvGrpSpPr>
        <p:grpSpPr>
          <a:xfrm>
            <a:off x="4660226" y="3483925"/>
            <a:ext cx="2052000" cy="766800"/>
            <a:chOff x="5478654" y="1142999"/>
            <a:chExt cx="1959819" cy="995139"/>
          </a:xfrm>
          <a:solidFill>
            <a:srgbClr val="E73437"/>
          </a:solidFill>
        </p:grpSpPr>
        <p:sp>
          <p:nvSpPr>
            <p:cNvPr id="27" name="Rounded Rectangle 26"/>
            <p:cNvSpPr/>
            <p:nvPr/>
          </p:nvSpPr>
          <p:spPr>
            <a:xfrm>
              <a:off x="5478654" y="1142999"/>
              <a:ext cx="1959819"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8" name="Rounded Rectangle 4"/>
            <p:cNvSpPr/>
            <p:nvPr/>
          </p:nvSpPr>
          <p:spPr>
            <a:xfrm>
              <a:off x="5507801" y="1172146"/>
              <a:ext cx="1901525"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Persuasive</a:t>
              </a:r>
            </a:p>
          </p:txBody>
        </p:sp>
      </p:grpSp>
      <p:grpSp>
        <p:nvGrpSpPr>
          <p:cNvPr id="29" name="Group 28"/>
          <p:cNvGrpSpPr/>
          <p:nvPr/>
        </p:nvGrpSpPr>
        <p:grpSpPr>
          <a:xfrm>
            <a:off x="6814060" y="3482741"/>
            <a:ext cx="2052000" cy="766800"/>
            <a:chOff x="5431079" y="1140730"/>
            <a:chExt cx="3103320" cy="995139"/>
          </a:xfrm>
          <a:solidFill>
            <a:srgbClr val="E73437"/>
          </a:solidFill>
        </p:grpSpPr>
        <p:sp>
          <p:nvSpPr>
            <p:cNvPr id="30" name="Rounded Rectangle 29"/>
            <p:cNvSpPr/>
            <p:nvPr/>
          </p:nvSpPr>
          <p:spPr>
            <a:xfrm>
              <a:off x="5431079" y="1140730"/>
              <a:ext cx="3103320"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31" name="Rounded Rectangle 4"/>
            <p:cNvSpPr/>
            <p:nvPr/>
          </p:nvSpPr>
          <p:spPr>
            <a:xfrm>
              <a:off x="5460226" y="1169877"/>
              <a:ext cx="3045026"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Persistent</a:t>
              </a:r>
            </a:p>
          </p:txBody>
        </p:sp>
      </p:grpSp>
      <p:grpSp>
        <p:nvGrpSpPr>
          <p:cNvPr id="32" name="Group 31"/>
          <p:cNvGrpSpPr/>
          <p:nvPr/>
        </p:nvGrpSpPr>
        <p:grpSpPr>
          <a:xfrm>
            <a:off x="4658416" y="4423618"/>
            <a:ext cx="1368000" cy="766800"/>
            <a:chOff x="4968668" y="2281021"/>
            <a:chExt cx="1691157" cy="995139"/>
          </a:xfrm>
          <a:solidFill>
            <a:srgbClr val="E73437"/>
          </a:solidFill>
        </p:grpSpPr>
        <p:sp>
          <p:nvSpPr>
            <p:cNvPr id="33" name="Rounded Rectangle 32"/>
            <p:cNvSpPr/>
            <p:nvPr/>
          </p:nvSpPr>
          <p:spPr>
            <a:xfrm>
              <a:off x="4968668" y="2281021"/>
              <a:ext cx="1691157"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34" name="Rounded Rectangle 4"/>
            <p:cNvSpPr/>
            <p:nvPr/>
          </p:nvSpPr>
          <p:spPr>
            <a:xfrm>
              <a:off x="4997815" y="2310168"/>
              <a:ext cx="1632863"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Threatening</a:t>
              </a:r>
            </a:p>
          </p:txBody>
        </p:sp>
      </p:grpSp>
      <p:grpSp>
        <p:nvGrpSpPr>
          <p:cNvPr id="38" name="Group 37"/>
          <p:cNvGrpSpPr/>
          <p:nvPr/>
        </p:nvGrpSpPr>
        <p:grpSpPr>
          <a:xfrm>
            <a:off x="7496213" y="4416178"/>
            <a:ext cx="1368000" cy="766800"/>
            <a:chOff x="5137305" y="2281021"/>
            <a:chExt cx="1863509" cy="995139"/>
          </a:xfrm>
          <a:solidFill>
            <a:srgbClr val="E73437"/>
          </a:solidFill>
        </p:grpSpPr>
        <p:sp>
          <p:nvSpPr>
            <p:cNvPr id="39" name="Rounded Rectangle 38"/>
            <p:cNvSpPr/>
            <p:nvPr/>
          </p:nvSpPr>
          <p:spPr>
            <a:xfrm>
              <a:off x="5137305" y="2281021"/>
              <a:ext cx="1857599"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40" name="Rounded Rectangle 4"/>
            <p:cNvSpPr/>
            <p:nvPr/>
          </p:nvSpPr>
          <p:spPr>
            <a:xfrm>
              <a:off x="5201509" y="2310168"/>
              <a:ext cx="1799305"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Intimidating</a:t>
              </a:r>
            </a:p>
          </p:txBody>
        </p:sp>
      </p:grpSp>
      <p:grpSp>
        <p:nvGrpSpPr>
          <p:cNvPr id="41" name="Group 40"/>
          <p:cNvGrpSpPr/>
          <p:nvPr/>
        </p:nvGrpSpPr>
        <p:grpSpPr>
          <a:xfrm>
            <a:off x="6137748" y="4422235"/>
            <a:ext cx="1368000" cy="766800"/>
            <a:chOff x="3424465" y="2281021"/>
            <a:chExt cx="1833271" cy="995139"/>
          </a:xfrm>
          <a:solidFill>
            <a:srgbClr val="E73437"/>
          </a:solidFill>
        </p:grpSpPr>
        <p:sp>
          <p:nvSpPr>
            <p:cNvPr id="42" name="Rounded Rectangle 41"/>
            <p:cNvSpPr/>
            <p:nvPr/>
          </p:nvSpPr>
          <p:spPr>
            <a:xfrm>
              <a:off x="3424465" y="2281021"/>
              <a:ext cx="1692000" cy="995139"/>
            </a:xfrm>
            <a:prstGeom prst="roundRect">
              <a:avLst>
                <a:gd name="adj" fmla="val 1000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43" name="Rounded Rectangle 4"/>
            <p:cNvSpPr/>
            <p:nvPr/>
          </p:nvSpPr>
          <p:spPr>
            <a:xfrm>
              <a:off x="3478061" y="2310168"/>
              <a:ext cx="1779675" cy="936845"/>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l" defTabSz="889000" rtl="0" eaLnBrk="1" fontAlgn="auto" latinLnBrk="0" hangingPunct="1">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Aggressive</a:t>
              </a:r>
            </a:p>
          </p:txBody>
        </p:sp>
      </p:grpSp>
      <p:sp>
        <p:nvSpPr>
          <p:cNvPr id="4" name="TextBox 3"/>
          <p:cNvSpPr txBox="1"/>
          <p:nvPr/>
        </p:nvSpPr>
        <p:spPr>
          <a:xfrm>
            <a:off x="1104482" y="2950047"/>
            <a:ext cx="273226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They start like this	</a:t>
            </a:r>
            <a:endParaRPr kumimoji="0" lang="en-GB"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Box 4"/>
          <p:cNvSpPr txBox="1"/>
          <p:nvPr/>
        </p:nvSpPr>
        <p:spPr>
          <a:xfrm>
            <a:off x="5016439" y="2950046"/>
            <a:ext cx="35052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quickly move to this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86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E2652-150E-B951-5634-B894A74D53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65776D-1E48-805A-41AB-F7E1FA3AF368}"/>
              </a:ext>
            </a:extLst>
          </p:cNvPr>
          <p:cNvSpPr>
            <a:spLocks noGrp="1"/>
          </p:cNvSpPr>
          <p:nvPr>
            <p:ph type="title"/>
          </p:nvPr>
        </p:nvSpPr>
        <p:spPr>
          <a:xfrm>
            <a:off x="225554" y="152400"/>
            <a:ext cx="8613647" cy="1143000"/>
          </a:xfrm>
        </p:spPr>
        <p:txBody>
          <a:bodyPr>
            <a:normAutofit/>
          </a:bodyPr>
          <a:lstStyle/>
          <a:p>
            <a:r>
              <a:rPr lang="en-GB" sz="3600" dirty="0">
                <a:latin typeface="Arial" panose="020B0604020202020204" pitchFamily="34" charset="0"/>
                <a:cs typeface="Arial" panose="020B0604020202020204" pitchFamily="34" charset="0"/>
              </a:rPr>
              <a:t> Recruiting students</a:t>
            </a:r>
          </a:p>
        </p:txBody>
      </p:sp>
      <p:sp>
        <p:nvSpPr>
          <p:cNvPr id="3" name="Content Placeholder 2">
            <a:extLst>
              <a:ext uri="{FF2B5EF4-FFF2-40B4-BE49-F238E27FC236}">
                <a16:creationId xmlns:a16="http://schemas.microsoft.com/office/drawing/2014/main" id="{4C0A08FE-F713-2743-27DA-8435E4723E3B}"/>
              </a:ext>
            </a:extLst>
          </p:cNvPr>
          <p:cNvSpPr>
            <a:spLocks noGrp="1"/>
          </p:cNvSpPr>
          <p:nvPr>
            <p:ph idx="1"/>
          </p:nvPr>
        </p:nvSpPr>
        <p:spPr>
          <a:xfrm>
            <a:off x="838200" y="1905000"/>
            <a:ext cx="7467600" cy="3733800"/>
          </a:xfrm>
        </p:spPr>
        <p:txBody>
          <a:bodyPr>
            <a:normAutofit fontScale="55000" lnSpcReduction="20000"/>
          </a:bodyPr>
          <a:lstStyle/>
          <a:p>
            <a:pPr>
              <a:lnSpc>
                <a:spcPct val="120000"/>
              </a:lnSpc>
              <a:spcBef>
                <a:spcPts val="600"/>
              </a:spcBef>
              <a:defRPr/>
            </a:pPr>
            <a:r>
              <a:rPr lang="en-GB" sz="5800" dirty="0">
                <a:solidFill>
                  <a:srgbClr val="006680"/>
                </a:solidFill>
                <a:latin typeface="Arial" panose="020B0604020202020204" pitchFamily="34" charset="0"/>
                <a:cs typeface="Arial" panose="020B0604020202020204" pitchFamily="34" charset="0"/>
              </a:rPr>
              <a:t>There are many ways that criminal organisations recruit students to become money mules. </a:t>
            </a:r>
          </a:p>
          <a:p>
            <a:pPr>
              <a:lnSpc>
                <a:spcPct val="120000"/>
              </a:lnSpc>
              <a:spcBef>
                <a:spcPts val="600"/>
              </a:spcBef>
              <a:defRPr/>
            </a:pPr>
            <a:endParaRPr lang="en-GB" sz="5800" dirty="0">
              <a:solidFill>
                <a:srgbClr val="006680"/>
              </a:solidFill>
              <a:latin typeface="Arial" panose="020B0604020202020204" pitchFamily="34" charset="0"/>
              <a:cs typeface="Arial" panose="020B0604020202020204" pitchFamily="34" charset="0"/>
            </a:endParaRPr>
          </a:p>
          <a:p>
            <a:pPr>
              <a:lnSpc>
                <a:spcPct val="120000"/>
              </a:lnSpc>
              <a:spcBef>
                <a:spcPts val="600"/>
              </a:spcBef>
              <a:defRPr/>
            </a:pPr>
            <a:r>
              <a:rPr lang="en-GB" sz="5800" dirty="0">
                <a:solidFill>
                  <a:srgbClr val="006680"/>
                </a:solidFill>
                <a:latin typeface="Arial" panose="020B0604020202020204" pitchFamily="34" charset="0"/>
                <a:cs typeface="Arial" panose="020B0604020202020204" pitchFamily="34" charset="0"/>
              </a:rPr>
              <a:t>You could be directly approached by another student or contacted online</a:t>
            </a:r>
            <a:r>
              <a:rPr lang="en-GB" sz="5900" dirty="0">
                <a:solidFill>
                  <a:srgbClr val="006680"/>
                </a:solidFill>
                <a:latin typeface="Arial" panose="020B0604020202020204" pitchFamily="34" charset="0"/>
                <a:cs typeface="Arial" panose="020B0604020202020204" pitchFamily="34" charset="0"/>
              </a:rPr>
              <a:t>. </a:t>
            </a:r>
          </a:p>
          <a:p>
            <a:pPr>
              <a:lnSpc>
                <a:spcPct val="120000"/>
              </a:lnSpc>
              <a:spcBef>
                <a:spcPts val="600"/>
              </a:spcBef>
              <a:defRPr/>
            </a:pPr>
            <a:endParaRPr lang="en-GB" sz="3400" dirty="0">
              <a:solidFill>
                <a:srgbClr val="006680"/>
              </a:solidFill>
              <a:latin typeface="Arial" panose="020B0604020202020204" pitchFamily="34" charset="0"/>
              <a:cs typeface="Arial" panose="020B0604020202020204" pitchFamily="34" charset="0"/>
            </a:endParaRPr>
          </a:p>
          <a:p>
            <a:pPr algn="ctr">
              <a:defRPr/>
            </a:pPr>
            <a:endParaRPr lang="en-GB"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8796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p:cNvGrpSpPr/>
          <p:nvPr/>
        </p:nvGrpSpPr>
        <p:grpSpPr>
          <a:xfrm>
            <a:off x="361966" y="1949670"/>
            <a:ext cx="2016000" cy="3524521"/>
            <a:chOff x="1889" y="15788"/>
            <a:chExt cx="1843254" cy="2880000"/>
          </a:xfrm>
        </p:grpSpPr>
        <p:sp>
          <p:nvSpPr>
            <p:cNvPr id="63" name="Rounded Rectangle 62"/>
            <p:cNvSpPr/>
            <p:nvPr/>
          </p:nvSpPr>
          <p:spPr>
            <a:xfrm>
              <a:off x="1889" y="15788"/>
              <a:ext cx="1843254" cy="2880000"/>
            </a:xfrm>
            <a:prstGeom prst="roundRect">
              <a:avLst>
                <a:gd name="adj" fmla="val 10000"/>
              </a:avLst>
            </a:prstGeom>
            <a:solidFill>
              <a:srgbClr val="006680"/>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a:lstStyle/>
            <a:p>
              <a:endParaRPr lang="en-GB"/>
            </a:p>
          </p:txBody>
        </p:sp>
        <p:sp>
          <p:nvSpPr>
            <p:cNvPr id="64" name="Rounded Rectangle 4"/>
            <p:cNvSpPr/>
            <p:nvPr/>
          </p:nvSpPr>
          <p:spPr>
            <a:xfrm>
              <a:off x="55876" y="53987"/>
              <a:ext cx="1735280" cy="24828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GB" sz="2200" b="1" kern="1200"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kern="1200" dirty="0">
                  <a:latin typeface="Arial" panose="020B0604020202020204" pitchFamily="34" charset="0"/>
                  <a:cs typeface="Arial" panose="020B0604020202020204" pitchFamily="34" charset="0"/>
                </a:rPr>
                <a:t>Job</a:t>
              </a:r>
            </a:p>
            <a:p>
              <a:pPr lvl="0" algn="ctr" defTabSz="977900">
                <a:lnSpc>
                  <a:spcPct val="90000"/>
                </a:lnSpc>
                <a:spcBef>
                  <a:spcPct val="0"/>
                </a:spcBef>
                <a:spcAft>
                  <a:spcPct val="35000"/>
                </a:spcAft>
              </a:pPr>
              <a:r>
                <a:rPr lang="en-GB" sz="2200" b="1" kern="1200" dirty="0">
                  <a:latin typeface="Arial" panose="020B0604020202020204" pitchFamily="34" charset="0"/>
                  <a:cs typeface="Arial" panose="020B0604020202020204" pitchFamily="34" charset="0"/>
                </a:rPr>
                <a:t>scams</a:t>
              </a:r>
            </a:p>
          </p:txBody>
        </p:sp>
      </p:grpSp>
      <p:sp>
        <p:nvSpPr>
          <p:cNvPr id="2" name="Title 1"/>
          <p:cNvSpPr>
            <a:spLocks noGrp="1"/>
          </p:cNvSpPr>
          <p:nvPr>
            <p:ph type="title"/>
          </p:nvPr>
        </p:nvSpPr>
        <p:spPr>
          <a:xfrm>
            <a:off x="152401" y="152400"/>
            <a:ext cx="8613647" cy="1143000"/>
          </a:xfrm>
        </p:spPr>
        <p:txBody>
          <a:bodyPr>
            <a:noAutofit/>
          </a:bodyPr>
          <a:lstStyle/>
          <a:p>
            <a:r>
              <a:rPr lang="en-GB" sz="3600" dirty="0">
                <a:latin typeface="Arial" panose="020B0604020202020204" pitchFamily="34" charset="0"/>
                <a:cs typeface="Arial" panose="020B0604020202020204" pitchFamily="34" charset="0"/>
              </a:rPr>
              <a:t> Four main recruitment methods</a:t>
            </a:r>
          </a:p>
        </p:txBody>
      </p:sp>
      <p:grpSp>
        <p:nvGrpSpPr>
          <p:cNvPr id="15" name="Group 14"/>
          <p:cNvGrpSpPr/>
          <p:nvPr/>
        </p:nvGrpSpPr>
        <p:grpSpPr>
          <a:xfrm>
            <a:off x="2479800" y="1961881"/>
            <a:ext cx="2016000" cy="3524521"/>
            <a:chOff x="1889" y="15788"/>
            <a:chExt cx="1843254" cy="2880000"/>
          </a:xfrm>
          <a:solidFill>
            <a:srgbClr val="E73437"/>
          </a:solidFill>
        </p:grpSpPr>
        <p:sp>
          <p:nvSpPr>
            <p:cNvPr id="16" name="Rounded Rectangle 15"/>
            <p:cNvSpPr/>
            <p:nvPr/>
          </p:nvSpPr>
          <p:spPr>
            <a:xfrm>
              <a:off x="1889" y="15788"/>
              <a:ext cx="1843254" cy="2880000"/>
            </a:xfrm>
            <a:prstGeom prst="roundRect">
              <a:avLst>
                <a:gd name="adj" fmla="val 10000"/>
              </a:avLst>
            </a:prstGeom>
            <a:grpFill/>
            <a:ln>
              <a:solidFill>
                <a:schemeClr val="bg1"/>
              </a:solidFill>
            </a:ln>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a:lstStyle/>
            <a:p>
              <a:endParaRPr lang="en-GB"/>
            </a:p>
          </p:txBody>
        </p:sp>
        <p:sp>
          <p:nvSpPr>
            <p:cNvPr id="17" name="Rounded Rectangle 4"/>
            <p:cNvSpPr/>
            <p:nvPr/>
          </p:nvSpPr>
          <p:spPr>
            <a:xfrm>
              <a:off x="55876" y="53987"/>
              <a:ext cx="1735280" cy="2482826"/>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GB" sz="2200" b="1" kern="1200"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kern="1200" dirty="0">
                  <a:latin typeface="Arial" panose="020B0604020202020204" pitchFamily="34" charset="0"/>
                  <a:cs typeface="Arial" panose="020B0604020202020204" pitchFamily="34" charset="0"/>
                </a:rPr>
                <a:t>Romance scams</a:t>
              </a:r>
            </a:p>
          </p:txBody>
        </p:sp>
      </p:grpSp>
      <p:grpSp>
        <p:nvGrpSpPr>
          <p:cNvPr id="18" name="Group 17"/>
          <p:cNvGrpSpPr/>
          <p:nvPr/>
        </p:nvGrpSpPr>
        <p:grpSpPr>
          <a:xfrm>
            <a:off x="4613400" y="1961881"/>
            <a:ext cx="2016000" cy="3524521"/>
            <a:chOff x="1889" y="15788"/>
            <a:chExt cx="1843254" cy="2880000"/>
          </a:xfrm>
        </p:grpSpPr>
        <p:sp>
          <p:nvSpPr>
            <p:cNvPr id="19" name="Rounded Rectangle 18"/>
            <p:cNvSpPr/>
            <p:nvPr/>
          </p:nvSpPr>
          <p:spPr>
            <a:xfrm>
              <a:off x="1889" y="15788"/>
              <a:ext cx="1843254" cy="2880000"/>
            </a:xfrm>
            <a:prstGeom prst="roundRect">
              <a:avLst>
                <a:gd name="adj" fmla="val 10000"/>
              </a:avLst>
            </a:prstGeom>
            <a:solidFill>
              <a:srgbClr val="006680"/>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a:lstStyle/>
            <a:p>
              <a:endParaRPr lang="en-GB"/>
            </a:p>
          </p:txBody>
        </p:sp>
        <p:sp>
          <p:nvSpPr>
            <p:cNvPr id="20" name="Rounded Rectangle 4"/>
            <p:cNvSpPr/>
            <p:nvPr/>
          </p:nvSpPr>
          <p:spPr>
            <a:xfrm>
              <a:off x="55876" y="53987"/>
              <a:ext cx="1735280" cy="24828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GB" sz="2200" b="1" kern="1200"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kern="1200" dirty="0">
                  <a:latin typeface="Arial" panose="020B0604020202020204" pitchFamily="34" charset="0"/>
                  <a:cs typeface="Arial" panose="020B0604020202020204" pitchFamily="34" charset="0"/>
                </a:rPr>
                <a:t>Fake websites</a:t>
              </a:r>
            </a:p>
          </p:txBody>
        </p:sp>
      </p:grpSp>
      <p:grpSp>
        <p:nvGrpSpPr>
          <p:cNvPr id="21" name="Group 20"/>
          <p:cNvGrpSpPr/>
          <p:nvPr/>
        </p:nvGrpSpPr>
        <p:grpSpPr>
          <a:xfrm>
            <a:off x="6747000" y="1961881"/>
            <a:ext cx="2016000" cy="3524521"/>
            <a:chOff x="1889" y="15788"/>
            <a:chExt cx="1843254" cy="2880000"/>
          </a:xfrm>
          <a:solidFill>
            <a:srgbClr val="E73437"/>
          </a:solidFill>
        </p:grpSpPr>
        <p:sp>
          <p:nvSpPr>
            <p:cNvPr id="22" name="Rounded Rectangle 21"/>
            <p:cNvSpPr/>
            <p:nvPr/>
          </p:nvSpPr>
          <p:spPr>
            <a:xfrm>
              <a:off x="1889" y="15788"/>
              <a:ext cx="1843254" cy="2880000"/>
            </a:xfrm>
            <a:prstGeom prst="roundRect">
              <a:avLst>
                <a:gd name="adj" fmla="val 10000"/>
              </a:avLst>
            </a:prstGeom>
            <a:grpFill/>
            <a:ln>
              <a:solidFill>
                <a:schemeClr val="bg1"/>
              </a:solidFill>
            </a:ln>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a:lstStyle/>
            <a:p>
              <a:endParaRPr lang="en-GB"/>
            </a:p>
          </p:txBody>
        </p:sp>
        <p:sp>
          <p:nvSpPr>
            <p:cNvPr id="23" name="Rounded Rectangle 4"/>
            <p:cNvSpPr/>
            <p:nvPr/>
          </p:nvSpPr>
          <p:spPr>
            <a:xfrm>
              <a:off x="55876" y="53987"/>
              <a:ext cx="1735280" cy="2482826"/>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GB" sz="2200" b="1" kern="1200"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kern="1200" dirty="0">
                  <a:latin typeface="Arial" panose="020B0604020202020204" pitchFamily="34" charset="0"/>
                  <a:cs typeface="Arial" panose="020B0604020202020204" pitchFamily="34" charset="0"/>
                </a:rPr>
                <a:t>Investment scams</a:t>
              </a:r>
            </a:p>
          </p:txBody>
        </p:sp>
      </p:grpSp>
    </p:spTree>
    <p:extLst>
      <p:ext uri="{BB962C8B-B14F-4D97-AF65-F5344CB8AC3E}">
        <p14:creationId xmlns:p14="http://schemas.microsoft.com/office/powerpoint/2010/main" val="3132386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CD67D-7FE1-F068-B2E0-09EF82B681F0}"/>
            </a:ext>
          </a:extLst>
        </p:cNvPr>
        <p:cNvGrpSpPr/>
        <p:nvPr/>
      </p:nvGrpSpPr>
      <p:grpSpPr>
        <a:xfrm>
          <a:off x="0" y="0"/>
          <a:ext cx="0" cy="0"/>
          <a:chOff x="0" y="0"/>
          <a:chExt cx="0" cy="0"/>
        </a:xfrm>
      </p:grpSpPr>
      <p:grpSp>
        <p:nvGrpSpPr>
          <p:cNvPr id="62" name="Group 61">
            <a:extLst>
              <a:ext uri="{FF2B5EF4-FFF2-40B4-BE49-F238E27FC236}">
                <a16:creationId xmlns:a16="http://schemas.microsoft.com/office/drawing/2014/main" id="{16E3E092-DD90-4B7E-EA08-1F5166D371F4}"/>
              </a:ext>
            </a:extLst>
          </p:cNvPr>
          <p:cNvGrpSpPr/>
          <p:nvPr/>
        </p:nvGrpSpPr>
        <p:grpSpPr>
          <a:xfrm>
            <a:off x="457200" y="1949670"/>
            <a:ext cx="8229600" cy="3524521"/>
            <a:chOff x="1889" y="15788"/>
            <a:chExt cx="1843254" cy="2880000"/>
          </a:xfrm>
        </p:grpSpPr>
        <p:sp>
          <p:nvSpPr>
            <p:cNvPr id="63" name="Rounded Rectangle 62">
              <a:extLst>
                <a:ext uri="{FF2B5EF4-FFF2-40B4-BE49-F238E27FC236}">
                  <a16:creationId xmlns:a16="http://schemas.microsoft.com/office/drawing/2014/main" id="{ED9D44EF-54CA-21C3-E96C-64F3D6353BC8}"/>
                </a:ext>
              </a:extLst>
            </p:cNvPr>
            <p:cNvSpPr/>
            <p:nvPr/>
          </p:nvSpPr>
          <p:spPr>
            <a:xfrm>
              <a:off x="1889" y="15788"/>
              <a:ext cx="1843254" cy="2880000"/>
            </a:xfrm>
            <a:prstGeom prst="roundRect">
              <a:avLst>
                <a:gd name="adj" fmla="val 10000"/>
              </a:avLst>
            </a:prstGeom>
            <a:solidFill>
              <a:srgbClr val="006680"/>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a:lstStyle/>
            <a:p>
              <a:endParaRPr lang="en-GB"/>
            </a:p>
          </p:txBody>
        </p:sp>
        <p:sp>
          <p:nvSpPr>
            <p:cNvPr id="64" name="Rounded Rectangle 4">
              <a:extLst>
                <a:ext uri="{FF2B5EF4-FFF2-40B4-BE49-F238E27FC236}">
                  <a16:creationId xmlns:a16="http://schemas.microsoft.com/office/drawing/2014/main" id="{377868AC-28C9-9D3E-A5A8-5C438478A04B}"/>
                </a:ext>
              </a:extLst>
            </p:cNvPr>
            <p:cNvSpPr/>
            <p:nvPr/>
          </p:nvSpPr>
          <p:spPr>
            <a:xfrm>
              <a:off x="72915" y="53987"/>
              <a:ext cx="1718241" cy="24828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GB" sz="2200" b="1" kern="1200"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kern="1200" dirty="0">
                  <a:latin typeface="Arial" panose="020B0604020202020204" pitchFamily="34" charset="0"/>
                  <a:cs typeface="Arial" panose="020B0604020202020204" pitchFamily="34" charset="0"/>
                </a:rPr>
                <a:t>Money mule recruiters</a:t>
              </a:r>
              <a:r>
                <a:rPr lang="en-GB" sz="2200" b="1" dirty="0">
                  <a:latin typeface="Arial" panose="020B0604020202020204" pitchFamily="34" charset="0"/>
                  <a:cs typeface="Arial" panose="020B0604020202020204" pitchFamily="34" charset="0"/>
                </a:rPr>
                <a:t> contact you via email,  WhatsApp or a social media platform about a new job without you having applied for a position or to the company.</a:t>
              </a:r>
            </a:p>
            <a:p>
              <a:pPr lvl="0" algn="ctr" defTabSz="977900">
                <a:lnSpc>
                  <a:spcPct val="90000"/>
                </a:lnSpc>
                <a:spcBef>
                  <a:spcPct val="0"/>
                </a:spcBef>
                <a:spcAft>
                  <a:spcPct val="35000"/>
                </a:spcAft>
              </a:pPr>
              <a:endParaRPr lang="en-GB" sz="2200" b="1"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dirty="0">
                  <a:latin typeface="Arial" panose="020B0604020202020204" pitchFamily="34" charset="0"/>
                  <a:cs typeface="Arial" panose="020B0604020202020204" pitchFamily="34" charset="0"/>
                </a:rPr>
                <a:t> The ‘employer’ doesn’t provide any details about their company but asks you to work for them. </a:t>
              </a:r>
              <a:endParaRPr lang="en-GB" sz="2200" b="1" kern="1200" dirty="0">
                <a:latin typeface="Arial" panose="020B0604020202020204" pitchFamily="34" charset="0"/>
                <a:cs typeface="Arial" panose="020B0604020202020204" pitchFamily="34" charset="0"/>
              </a:endParaRPr>
            </a:p>
          </p:txBody>
        </p:sp>
      </p:grpSp>
      <p:sp>
        <p:nvSpPr>
          <p:cNvPr id="2" name="Title 1">
            <a:extLst>
              <a:ext uri="{FF2B5EF4-FFF2-40B4-BE49-F238E27FC236}">
                <a16:creationId xmlns:a16="http://schemas.microsoft.com/office/drawing/2014/main" id="{D290F6C1-866D-2982-8E4D-861EDD8F6810}"/>
              </a:ext>
            </a:extLst>
          </p:cNvPr>
          <p:cNvSpPr>
            <a:spLocks noGrp="1"/>
          </p:cNvSpPr>
          <p:nvPr>
            <p:ph type="title"/>
          </p:nvPr>
        </p:nvSpPr>
        <p:spPr>
          <a:xfrm>
            <a:off x="152401" y="152400"/>
            <a:ext cx="8613647" cy="1143000"/>
          </a:xfrm>
        </p:spPr>
        <p:txBody>
          <a:bodyPr>
            <a:noAutofit/>
          </a:bodyPr>
          <a:lstStyle/>
          <a:p>
            <a:r>
              <a:rPr lang="en-GB" sz="3600" dirty="0">
                <a:latin typeface="Arial" panose="020B0604020202020204" pitchFamily="34" charset="0"/>
                <a:cs typeface="Arial" panose="020B0604020202020204" pitchFamily="34" charset="0"/>
              </a:rPr>
              <a:t> Job scams</a:t>
            </a:r>
          </a:p>
        </p:txBody>
      </p:sp>
    </p:spTree>
    <p:extLst>
      <p:ext uri="{BB962C8B-B14F-4D97-AF65-F5344CB8AC3E}">
        <p14:creationId xmlns:p14="http://schemas.microsoft.com/office/powerpoint/2010/main" val="2308418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59AE5-E65E-D9F7-2FD7-7170DBFE87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F1EC32-8382-7C9F-E877-27FA7E063C35}"/>
              </a:ext>
            </a:extLst>
          </p:cNvPr>
          <p:cNvSpPr>
            <a:spLocks noGrp="1"/>
          </p:cNvSpPr>
          <p:nvPr>
            <p:ph type="title"/>
          </p:nvPr>
        </p:nvSpPr>
        <p:spPr>
          <a:xfrm>
            <a:off x="152401" y="152400"/>
            <a:ext cx="8613647" cy="1143000"/>
          </a:xfrm>
        </p:spPr>
        <p:txBody>
          <a:bodyPr>
            <a:noAutofit/>
          </a:bodyPr>
          <a:lstStyle/>
          <a:p>
            <a:r>
              <a:rPr lang="en-GB" sz="3600" dirty="0">
                <a:latin typeface="Arial" panose="020B0604020202020204" pitchFamily="34" charset="0"/>
                <a:cs typeface="Arial" panose="020B0604020202020204" pitchFamily="34" charset="0"/>
              </a:rPr>
              <a:t> Romance scams</a:t>
            </a:r>
          </a:p>
        </p:txBody>
      </p:sp>
      <p:grpSp>
        <p:nvGrpSpPr>
          <p:cNvPr id="15" name="Group 14">
            <a:extLst>
              <a:ext uri="{FF2B5EF4-FFF2-40B4-BE49-F238E27FC236}">
                <a16:creationId xmlns:a16="http://schemas.microsoft.com/office/drawing/2014/main" id="{64091575-8814-D0B7-4F8B-25365C8B77A2}"/>
              </a:ext>
            </a:extLst>
          </p:cNvPr>
          <p:cNvGrpSpPr/>
          <p:nvPr/>
        </p:nvGrpSpPr>
        <p:grpSpPr>
          <a:xfrm>
            <a:off x="609600" y="1961881"/>
            <a:ext cx="8001000" cy="3524521"/>
            <a:chOff x="1889" y="15788"/>
            <a:chExt cx="1843254" cy="2880000"/>
          </a:xfrm>
          <a:solidFill>
            <a:srgbClr val="E73437"/>
          </a:solidFill>
        </p:grpSpPr>
        <p:sp>
          <p:nvSpPr>
            <p:cNvPr id="16" name="Rounded Rectangle 15">
              <a:extLst>
                <a:ext uri="{FF2B5EF4-FFF2-40B4-BE49-F238E27FC236}">
                  <a16:creationId xmlns:a16="http://schemas.microsoft.com/office/drawing/2014/main" id="{B445437C-5C7D-8046-F4BC-BC59CDAA5CBC}"/>
                </a:ext>
              </a:extLst>
            </p:cNvPr>
            <p:cNvSpPr/>
            <p:nvPr/>
          </p:nvSpPr>
          <p:spPr>
            <a:xfrm>
              <a:off x="1889" y="15788"/>
              <a:ext cx="1843254" cy="2880000"/>
            </a:xfrm>
            <a:prstGeom prst="roundRect">
              <a:avLst>
                <a:gd name="adj" fmla="val 10000"/>
              </a:avLst>
            </a:prstGeom>
            <a:grpFill/>
            <a:ln>
              <a:solidFill>
                <a:schemeClr val="bg1"/>
              </a:solidFill>
            </a:ln>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a:lstStyle/>
            <a:p>
              <a:endParaRPr lang="en-GB"/>
            </a:p>
          </p:txBody>
        </p:sp>
        <p:sp>
          <p:nvSpPr>
            <p:cNvPr id="17" name="Rounded Rectangle 4">
              <a:extLst>
                <a:ext uri="{FF2B5EF4-FFF2-40B4-BE49-F238E27FC236}">
                  <a16:creationId xmlns:a16="http://schemas.microsoft.com/office/drawing/2014/main" id="{7AC52FF1-F5D2-D085-266C-195CE76D4F24}"/>
                </a:ext>
              </a:extLst>
            </p:cNvPr>
            <p:cNvSpPr/>
            <p:nvPr/>
          </p:nvSpPr>
          <p:spPr>
            <a:xfrm>
              <a:off x="55876" y="53987"/>
              <a:ext cx="1735280" cy="2482826"/>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GB" sz="2200" b="1" kern="1200"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dirty="0">
                  <a:latin typeface="Arial" panose="020B0604020202020204" pitchFamily="34" charset="0"/>
                  <a:cs typeface="Arial" panose="020B0604020202020204" pitchFamily="34" charset="0"/>
                </a:rPr>
                <a:t>Money mule recruiters pose as romantic interests </a:t>
              </a:r>
              <a:r>
                <a:rPr lang="en-GB" sz="2200" b="1" kern="1200" dirty="0">
                  <a:latin typeface="Arial" panose="020B0604020202020204" pitchFamily="34" charset="0"/>
                  <a:cs typeface="Arial" panose="020B0604020202020204" pitchFamily="34" charset="0"/>
                </a:rPr>
                <a:t>online, via social media or a dating platform.  </a:t>
              </a:r>
            </a:p>
            <a:p>
              <a:pPr lvl="0" algn="ctr" defTabSz="977900">
                <a:lnSpc>
                  <a:spcPct val="90000"/>
                </a:lnSpc>
                <a:spcBef>
                  <a:spcPct val="0"/>
                </a:spcBef>
                <a:spcAft>
                  <a:spcPct val="35000"/>
                </a:spcAft>
              </a:pPr>
              <a:endParaRPr lang="en-GB" sz="2200" b="1"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dirty="0">
                  <a:latin typeface="Arial" panose="020B0604020202020204" pitchFamily="34" charset="0"/>
                  <a:cs typeface="Arial" panose="020B0604020202020204" pitchFamily="34" charset="0"/>
                </a:rPr>
                <a:t>After developing the ‘relationship’ they ask you to set up a bank account or move money for them. </a:t>
              </a:r>
              <a:endParaRPr lang="en-GB" sz="2200" b="1"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984483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554" y="152400"/>
            <a:ext cx="8613647" cy="1143000"/>
          </a:xfrm>
        </p:spPr>
        <p:txBody>
          <a:bodyPr>
            <a:normAutofit/>
          </a:bodyPr>
          <a:lstStyle/>
          <a:p>
            <a:r>
              <a:rPr lang="en-GB" sz="3600" dirty="0">
                <a:latin typeface="Arial" panose="020B0604020202020204" pitchFamily="34" charset="0"/>
                <a:cs typeface="Arial" panose="020B0604020202020204" pitchFamily="34" charset="0"/>
              </a:rPr>
              <a:t> About Students Against Scams</a:t>
            </a:r>
          </a:p>
        </p:txBody>
      </p:sp>
      <p:sp>
        <p:nvSpPr>
          <p:cNvPr id="3" name="Content Placeholder 2"/>
          <p:cNvSpPr>
            <a:spLocks noGrp="1"/>
          </p:cNvSpPr>
          <p:nvPr>
            <p:ph idx="1"/>
          </p:nvPr>
        </p:nvSpPr>
        <p:spPr>
          <a:xfrm>
            <a:off x="838200" y="2133600"/>
            <a:ext cx="7467600" cy="2895602"/>
          </a:xfrm>
        </p:spPr>
        <p:txBody>
          <a:bodyPr>
            <a:normAutofit fontScale="92500" lnSpcReduction="20000"/>
          </a:bodyPr>
          <a:lstStyle/>
          <a:p>
            <a:pPr algn="ctr">
              <a:defRPr/>
            </a:pPr>
            <a:r>
              <a:rPr lang="en-GB" sz="5900" dirty="0">
                <a:solidFill>
                  <a:srgbClr val="006680"/>
                </a:solidFill>
                <a:latin typeface="Arial" panose="020B0604020202020204" pitchFamily="34" charset="0"/>
                <a:cs typeface="Arial" panose="020B0604020202020204" pitchFamily="34" charset="0"/>
              </a:rPr>
              <a:t>Raising students’ awareness about the dangers of becoming a money mule</a:t>
            </a:r>
          </a:p>
          <a:p>
            <a:pPr algn="ctr">
              <a:defRPr/>
            </a:pPr>
            <a:endParaRPr lang="en-GB"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7516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D9E32-AA35-6B51-E04A-B4EE8682E7B8}"/>
            </a:ext>
          </a:extLst>
        </p:cNvPr>
        <p:cNvGrpSpPr/>
        <p:nvPr/>
      </p:nvGrpSpPr>
      <p:grpSpPr>
        <a:xfrm>
          <a:off x="0" y="0"/>
          <a:ext cx="0" cy="0"/>
          <a:chOff x="0" y="0"/>
          <a:chExt cx="0" cy="0"/>
        </a:xfrm>
      </p:grpSpPr>
      <p:grpSp>
        <p:nvGrpSpPr>
          <p:cNvPr id="62" name="Group 61">
            <a:extLst>
              <a:ext uri="{FF2B5EF4-FFF2-40B4-BE49-F238E27FC236}">
                <a16:creationId xmlns:a16="http://schemas.microsoft.com/office/drawing/2014/main" id="{FAEEB862-CA83-930C-5605-47E15540D04D}"/>
              </a:ext>
            </a:extLst>
          </p:cNvPr>
          <p:cNvGrpSpPr/>
          <p:nvPr/>
        </p:nvGrpSpPr>
        <p:grpSpPr>
          <a:xfrm>
            <a:off x="457200" y="1949670"/>
            <a:ext cx="8229600" cy="3524521"/>
            <a:chOff x="1889" y="15788"/>
            <a:chExt cx="1843254" cy="2880000"/>
          </a:xfrm>
        </p:grpSpPr>
        <p:sp>
          <p:nvSpPr>
            <p:cNvPr id="63" name="Rounded Rectangle 62">
              <a:extLst>
                <a:ext uri="{FF2B5EF4-FFF2-40B4-BE49-F238E27FC236}">
                  <a16:creationId xmlns:a16="http://schemas.microsoft.com/office/drawing/2014/main" id="{8BEAB762-D7CE-ED55-4DED-42545BD228F3}"/>
                </a:ext>
              </a:extLst>
            </p:cNvPr>
            <p:cNvSpPr/>
            <p:nvPr/>
          </p:nvSpPr>
          <p:spPr>
            <a:xfrm>
              <a:off x="1889" y="15788"/>
              <a:ext cx="1843254" cy="2880000"/>
            </a:xfrm>
            <a:prstGeom prst="roundRect">
              <a:avLst>
                <a:gd name="adj" fmla="val 10000"/>
              </a:avLst>
            </a:prstGeom>
            <a:solidFill>
              <a:srgbClr val="006680"/>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a:lstStyle/>
            <a:p>
              <a:endParaRPr lang="en-GB" dirty="0"/>
            </a:p>
          </p:txBody>
        </p:sp>
        <p:sp>
          <p:nvSpPr>
            <p:cNvPr id="64" name="Rounded Rectangle 4">
              <a:extLst>
                <a:ext uri="{FF2B5EF4-FFF2-40B4-BE49-F238E27FC236}">
                  <a16:creationId xmlns:a16="http://schemas.microsoft.com/office/drawing/2014/main" id="{78C30E0D-D1FC-7DB9-6029-15C9A2A9B013}"/>
                </a:ext>
              </a:extLst>
            </p:cNvPr>
            <p:cNvSpPr/>
            <p:nvPr/>
          </p:nvSpPr>
          <p:spPr>
            <a:xfrm>
              <a:off x="72915" y="53987"/>
              <a:ext cx="1718241" cy="24828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b="1" kern="1200" dirty="0">
                  <a:latin typeface="Arial" panose="020B0604020202020204" pitchFamily="34" charset="0"/>
                  <a:cs typeface="Arial" panose="020B0604020202020204" pitchFamily="34" charset="0"/>
                </a:rPr>
                <a:t>Money mule recruiters</a:t>
              </a:r>
              <a:r>
                <a:rPr lang="en-GB" sz="2200" b="1" dirty="0">
                  <a:latin typeface="Arial" panose="020B0604020202020204" pitchFamily="34" charset="0"/>
                  <a:cs typeface="Arial" panose="020B0604020202020204" pitchFamily="34" charset="0"/>
                </a:rPr>
                <a:t> set up fake websites offering you a quick and easy way to make money.</a:t>
              </a:r>
            </a:p>
            <a:p>
              <a:pPr lvl="0" algn="ctr" defTabSz="977900">
                <a:lnSpc>
                  <a:spcPct val="90000"/>
                </a:lnSpc>
                <a:spcBef>
                  <a:spcPct val="0"/>
                </a:spcBef>
                <a:spcAft>
                  <a:spcPct val="35000"/>
                </a:spcAft>
              </a:pPr>
              <a:endParaRPr lang="en-GB" sz="2200" b="1"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dirty="0">
                  <a:latin typeface="Arial" panose="020B0604020202020204" pitchFamily="34" charset="0"/>
                  <a:cs typeface="Arial" panose="020B0604020202020204" pitchFamily="34" charset="0"/>
                </a:rPr>
                <a:t>If you respond you are put in touch with someone and their job is to recruit you as a money mule.</a:t>
              </a:r>
              <a:endParaRPr lang="en-GB" sz="2200" b="1" kern="1200" dirty="0">
                <a:latin typeface="Arial" panose="020B0604020202020204" pitchFamily="34" charset="0"/>
                <a:cs typeface="Arial" panose="020B0604020202020204" pitchFamily="34" charset="0"/>
              </a:endParaRPr>
            </a:p>
          </p:txBody>
        </p:sp>
      </p:grpSp>
      <p:sp>
        <p:nvSpPr>
          <p:cNvPr id="2" name="Title 1">
            <a:extLst>
              <a:ext uri="{FF2B5EF4-FFF2-40B4-BE49-F238E27FC236}">
                <a16:creationId xmlns:a16="http://schemas.microsoft.com/office/drawing/2014/main" id="{30BD1332-14B4-6032-5DB8-6016B7A4362D}"/>
              </a:ext>
            </a:extLst>
          </p:cNvPr>
          <p:cNvSpPr>
            <a:spLocks noGrp="1"/>
          </p:cNvSpPr>
          <p:nvPr>
            <p:ph type="title"/>
          </p:nvPr>
        </p:nvSpPr>
        <p:spPr>
          <a:xfrm>
            <a:off x="152401" y="152400"/>
            <a:ext cx="8613647" cy="1143000"/>
          </a:xfrm>
        </p:spPr>
        <p:txBody>
          <a:bodyPr>
            <a:noAutofit/>
          </a:bodyPr>
          <a:lstStyle/>
          <a:p>
            <a:r>
              <a:rPr lang="en-GB" sz="3600" dirty="0">
                <a:latin typeface="Arial" panose="020B0604020202020204" pitchFamily="34" charset="0"/>
                <a:cs typeface="Arial" panose="020B0604020202020204" pitchFamily="34" charset="0"/>
              </a:rPr>
              <a:t> Fake websites</a:t>
            </a:r>
          </a:p>
        </p:txBody>
      </p:sp>
    </p:spTree>
    <p:extLst>
      <p:ext uri="{BB962C8B-B14F-4D97-AF65-F5344CB8AC3E}">
        <p14:creationId xmlns:p14="http://schemas.microsoft.com/office/powerpoint/2010/main" val="28814635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09FEC-50EF-B668-8CFB-3BEFE67D67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38EC43-1646-A291-EF17-9B21D3941352}"/>
              </a:ext>
            </a:extLst>
          </p:cNvPr>
          <p:cNvSpPr>
            <a:spLocks noGrp="1"/>
          </p:cNvSpPr>
          <p:nvPr>
            <p:ph type="title"/>
          </p:nvPr>
        </p:nvSpPr>
        <p:spPr>
          <a:xfrm>
            <a:off x="152401" y="152400"/>
            <a:ext cx="8613647" cy="1143000"/>
          </a:xfrm>
        </p:spPr>
        <p:txBody>
          <a:bodyPr>
            <a:noAutofit/>
          </a:bodyPr>
          <a:lstStyle/>
          <a:p>
            <a:r>
              <a:rPr lang="en-GB" sz="3600" dirty="0">
                <a:latin typeface="Arial" panose="020B0604020202020204" pitchFamily="34" charset="0"/>
                <a:cs typeface="Arial" panose="020B0604020202020204" pitchFamily="34" charset="0"/>
              </a:rPr>
              <a:t> Investment scams</a:t>
            </a:r>
          </a:p>
        </p:txBody>
      </p:sp>
      <p:grpSp>
        <p:nvGrpSpPr>
          <p:cNvPr id="15" name="Group 14">
            <a:extLst>
              <a:ext uri="{FF2B5EF4-FFF2-40B4-BE49-F238E27FC236}">
                <a16:creationId xmlns:a16="http://schemas.microsoft.com/office/drawing/2014/main" id="{EC6AD2F3-0941-175E-57AB-7BEDAAE89CFF}"/>
              </a:ext>
            </a:extLst>
          </p:cNvPr>
          <p:cNvGrpSpPr/>
          <p:nvPr/>
        </p:nvGrpSpPr>
        <p:grpSpPr>
          <a:xfrm>
            <a:off x="609600" y="1961881"/>
            <a:ext cx="8001000" cy="3524521"/>
            <a:chOff x="1889" y="15788"/>
            <a:chExt cx="1843254" cy="2880000"/>
          </a:xfrm>
          <a:solidFill>
            <a:srgbClr val="E73437"/>
          </a:solidFill>
        </p:grpSpPr>
        <p:sp>
          <p:nvSpPr>
            <p:cNvPr id="16" name="Rounded Rectangle 15">
              <a:extLst>
                <a:ext uri="{FF2B5EF4-FFF2-40B4-BE49-F238E27FC236}">
                  <a16:creationId xmlns:a16="http://schemas.microsoft.com/office/drawing/2014/main" id="{D90B3710-A6A8-675F-A4D2-2448A5A85330}"/>
                </a:ext>
              </a:extLst>
            </p:cNvPr>
            <p:cNvSpPr/>
            <p:nvPr/>
          </p:nvSpPr>
          <p:spPr>
            <a:xfrm>
              <a:off x="1889" y="15788"/>
              <a:ext cx="1843254" cy="2880000"/>
            </a:xfrm>
            <a:prstGeom prst="roundRect">
              <a:avLst>
                <a:gd name="adj" fmla="val 10000"/>
              </a:avLst>
            </a:prstGeom>
            <a:grpFill/>
            <a:ln>
              <a:solidFill>
                <a:schemeClr val="bg1"/>
              </a:solidFill>
            </a:ln>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a:lstStyle/>
            <a:p>
              <a:endParaRPr lang="en-GB"/>
            </a:p>
          </p:txBody>
        </p:sp>
        <p:sp>
          <p:nvSpPr>
            <p:cNvPr id="17" name="Rounded Rectangle 4">
              <a:extLst>
                <a:ext uri="{FF2B5EF4-FFF2-40B4-BE49-F238E27FC236}">
                  <a16:creationId xmlns:a16="http://schemas.microsoft.com/office/drawing/2014/main" id="{C1DB7BA6-5103-BFE0-8E23-1351808AD73D}"/>
                </a:ext>
              </a:extLst>
            </p:cNvPr>
            <p:cNvSpPr/>
            <p:nvPr/>
          </p:nvSpPr>
          <p:spPr>
            <a:xfrm>
              <a:off x="55876" y="53987"/>
              <a:ext cx="1735280" cy="2482826"/>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GB" sz="2200" b="1" kern="1200"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dirty="0">
                  <a:latin typeface="Arial" panose="020B0604020202020204" pitchFamily="34" charset="0"/>
                  <a:cs typeface="Arial" panose="020B0604020202020204" pitchFamily="34" charset="0"/>
                </a:rPr>
                <a:t>Money mule recruiters send messages offering big returns on small investments quickly and easily. </a:t>
              </a:r>
            </a:p>
            <a:p>
              <a:pPr lvl="0" algn="ctr" defTabSz="977900">
                <a:lnSpc>
                  <a:spcPct val="90000"/>
                </a:lnSpc>
                <a:spcBef>
                  <a:spcPct val="0"/>
                </a:spcBef>
                <a:spcAft>
                  <a:spcPct val="35000"/>
                </a:spcAft>
              </a:pPr>
              <a:endParaRPr lang="en-GB" sz="2200" b="1" kern="1200" dirty="0">
                <a:latin typeface="Arial" panose="020B0604020202020204" pitchFamily="34" charset="0"/>
                <a:cs typeface="Arial" panose="020B0604020202020204" pitchFamily="34" charset="0"/>
              </a:endParaRPr>
            </a:p>
            <a:p>
              <a:pPr lvl="0" algn="ctr" defTabSz="977900">
                <a:lnSpc>
                  <a:spcPct val="90000"/>
                </a:lnSpc>
                <a:spcBef>
                  <a:spcPct val="0"/>
                </a:spcBef>
                <a:spcAft>
                  <a:spcPct val="35000"/>
                </a:spcAft>
              </a:pPr>
              <a:r>
                <a:rPr lang="en-GB" sz="2200" b="1" dirty="0">
                  <a:latin typeface="Arial" panose="020B0604020202020204" pitchFamily="34" charset="0"/>
                  <a:cs typeface="Arial" panose="020B0604020202020204" pitchFamily="34" charset="0"/>
                </a:rPr>
                <a:t>They will give examples of how quickly you can ‘grow’ your money.  Any interest in the investment is used as a way to recruit you.</a:t>
              </a:r>
              <a:endParaRPr lang="en-GB" sz="2200" b="1"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945524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614D4-AA04-3A75-8036-7FABCE1D722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9A6C351-29CB-27AF-E4C0-DB355DD9B391}"/>
              </a:ext>
            </a:extLst>
          </p:cNvPr>
          <p:cNvSpPr txBox="1">
            <a:spLocks/>
          </p:cNvSpPr>
          <p:nvPr/>
        </p:nvSpPr>
        <p:spPr>
          <a:xfrm>
            <a:off x="1445341" y="1143000"/>
            <a:ext cx="6300788" cy="3200400"/>
          </a:xfrm>
          <a:prstGeom prst="round2DiagRect">
            <a:avLst/>
          </a:prstGeom>
          <a:solidFill>
            <a:srgbClr val="E73437"/>
          </a:solidFill>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altLang="en-US" sz="5000" b="1" dirty="0">
                <a:solidFill>
                  <a:schemeClr val="bg1"/>
                </a:solidFill>
                <a:latin typeface="Arial" panose="020B0604020202020204" pitchFamily="34" charset="0"/>
                <a:cs typeface="Arial" panose="020B0604020202020204" pitchFamily="34" charset="0"/>
              </a:rPr>
              <a:t>Consequences of being a money mule</a:t>
            </a:r>
          </a:p>
        </p:txBody>
      </p:sp>
      <p:pic>
        <p:nvPicPr>
          <p:cNvPr id="8" name="Picture 2" descr="W:\Scams Team\Scams Team Documents\Logo\NST logo 15.jpg">
            <a:extLst>
              <a:ext uri="{FF2B5EF4-FFF2-40B4-BE49-F238E27FC236}">
                <a16:creationId xmlns:a16="http://schemas.microsoft.com/office/drawing/2014/main" id="{DDCA6D6F-2AB1-6B99-ECFA-68338C8255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6200" y="5804850"/>
            <a:ext cx="1260144" cy="8440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red and blue text on a white background&#10;&#10;Description automatically generated">
            <a:extLst>
              <a:ext uri="{FF2B5EF4-FFF2-40B4-BE49-F238E27FC236}">
                <a16:creationId xmlns:a16="http://schemas.microsoft.com/office/drawing/2014/main" id="{9D82A89C-472B-B8B2-815B-D674D90285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217" y="5775651"/>
            <a:ext cx="1394347" cy="740198"/>
          </a:xfrm>
          <a:prstGeom prst="rect">
            <a:avLst/>
          </a:prstGeom>
        </p:spPr>
      </p:pic>
    </p:spTree>
    <p:extLst>
      <p:ext uri="{BB962C8B-B14F-4D97-AF65-F5344CB8AC3E}">
        <p14:creationId xmlns:p14="http://schemas.microsoft.com/office/powerpoint/2010/main" val="2581638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0A7B2-EAA6-438B-B5E8-72BCBFFB06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A90D5A-28A2-4B3D-58F7-66315F280579}"/>
              </a:ext>
            </a:extLst>
          </p:cNvPr>
          <p:cNvSpPr>
            <a:spLocks noGrp="1"/>
          </p:cNvSpPr>
          <p:nvPr>
            <p:ph type="title"/>
          </p:nvPr>
        </p:nvSpPr>
        <p:spPr>
          <a:xfrm>
            <a:off x="225554" y="152400"/>
            <a:ext cx="8613647" cy="1143000"/>
          </a:xfrm>
        </p:spPr>
        <p:txBody>
          <a:bodyPr>
            <a:normAutofit/>
          </a:bodyPr>
          <a:lstStyle/>
          <a:p>
            <a:r>
              <a:rPr lang="en-GB" sz="3600" dirty="0">
                <a:latin typeface="Arial" panose="020B0604020202020204" pitchFamily="34" charset="0"/>
                <a:cs typeface="Arial" panose="020B0604020202020204" pitchFamily="34" charset="0"/>
              </a:rPr>
              <a:t> Severe consequences</a:t>
            </a:r>
          </a:p>
        </p:txBody>
      </p:sp>
      <p:sp>
        <p:nvSpPr>
          <p:cNvPr id="3" name="Content Placeholder 2">
            <a:extLst>
              <a:ext uri="{FF2B5EF4-FFF2-40B4-BE49-F238E27FC236}">
                <a16:creationId xmlns:a16="http://schemas.microsoft.com/office/drawing/2014/main" id="{31969267-1DC3-524C-EB7C-BFA481A2C1ED}"/>
              </a:ext>
            </a:extLst>
          </p:cNvPr>
          <p:cNvSpPr>
            <a:spLocks noGrp="1"/>
          </p:cNvSpPr>
          <p:nvPr>
            <p:ph idx="1"/>
          </p:nvPr>
        </p:nvSpPr>
        <p:spPr>
          <a:xfrm>
            <a:off x="838200" y="1905000"/>
            <a:ext cx="7467600" cy="3733800"/>
          </a:xfrm>
        </p:spPr>
        <p:txBody>
          <a:bodyPr>
            <a:normAutofit fontScale="70000" lnSpcReduction="20000"/>
          </a:bodyPr>
          <a:lstStyle/>
          <a:p>
            <a:pPr>
              <a:lnSpc>
                <a:spcPct val="120000"/>
              </a:lnSpc>
              <a:spcBef>
                <a:spcPts val="600"/>
              </a:spcBef>
              <a:defRPr/>
            </a:pPr>
            <a:r>
              <a:rPr lang="en-GB" sz="5900" dirty="0">
                <a:solidFill>
                  <a:srgbClr val="006680"/>
                </a:solidFill>
                <a:latin typeface="Arial" panose="020B0604020202020204" pitchFamily="34" charset="0"/>
                <a:cs typeface="Arial" panose="020B0604020202020204" pitchFamily="34" charset="0"/>
              </a:rPr>
              <a:t>Becoming a money mule will lead to severe and life changing consequences, regardless of your intention to defraud others. </a:t>
            </a:r>
            <a:endParaRPr lang="en-GB"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0731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B26C8-9FCB-631C-3367-A13017A357AD}"/>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8D988F3-E37B-181D-4EA7-AB5D9765EFD7}"/>
              </a:ext>
            </a:extLst>
          </p:cNvPr>
          <p:cNvGraphicFramePr>
            <a:graphicFrameLocks noGrp="1"/>
          </p:cNvGraphicFramePr>
          <p:nvPr>
            <p:ph idx="1"/>
            <p:extLst>
              <p:ext uri="{D42A27DB-BD31-4B8C-83A1-F6EECF244321}">
                <p14:modId xmlns:p14="http://schemas.microsoft.com/office/powerpoint/2010/main" val="1016465790"/>
              </p:ext>
            </p:extLst>
          </p:nvPr>
        </p:nvGraphicFramePr>
        <p:xfrm>
          <a:off x="340056" y="1752600"/>
          <a:ext cx="8499144"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D1FDC6CA-CA74-729F-A211-93031513F346}"/>
              </a:ext>
            </a:extLst>
          </p:cNvPr>
          <p:cNvSpPr>
            <a:spLocks noGrp="1"/>
          </p:cNvSpPr>
          <p:nvPr>
            <p:ph type="title"/>
          </p:nvPr>
        </p:nvSpPr>
        <p:spPr>
          <a:xfrm>
            <a:off x="282804" y="228600"/>
            <a:ext cx="8613647" cy="1143000"/>
          </a:xfrm>
        </p:spPr>
        <p:txBody>
          <a:bodyPr>
            <a:normAutofit/>
          </a:bodyPr>
          <a:lstStyle/>
          <a:p>
            <a:r>
              <a:rPr lang="en-GB" sz="3600" dirty="0">
                <a:latin typeface="Arial" panose="020B0604020202020204" pitchFamily="34" charset="0"/>
                <a:cs typeface="Arial" panose="020B0604020202020204" pitchFamily="34" charset="0"/>
              </a:rPr>
              <a:t> Life changing consequences</a:t>
            </a:r>
          </a:p>
        </p:txBody>
      </p:sp>
    </p:spTree>
    <p:extLst>
      <p:ext uri="{BB962C8B-B14F-4D97-AF65-F5344CB8AC3E}">
        <p14:creationId xmlns:p14="http://schemas.microsoft.com/office/powerpoint/2010/main" val="214479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DB78FFF3-B4D9-4919-BA85-66F43BB0F0AF}"/>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graphicEl>
                                              <a:dgm id="{6BEB2346-0461-401D-96DA-25169C4943F8}"/>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graphicEl>
                                              <a:dgm id="{AD5A2175-ACDD-4D07-81BE-BF8B9C36790E}"/>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EF76CC2F-654E-43A7-B8F2-39CCFFD828FF}"/>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graphicEl>
                                              <a:dgm id="{E37DF817-D094-47F5-B058-C24896A53F7A}"/>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graphicEl>
                                              <a:dgm id="{1F81B49B-ED1D-439C-B916-AD7CB7244E93}"/>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graphicEl>
                                              <a:dgm id="{02440EE2-F818-4ABA-8C14-3251B0F0B0D0}"/>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DF013955-D816-477B-B656-B922DA1C53C1}"/>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graphicEl>
                                              <a:dgm id="{426FA440-1385-41FB-B521-3923125B8B3F}"/>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DAAFC-21D3-E506-168B-136DCA1F4D3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B3B2FD2-94D9-F24D-65DC-0ADEA805FA3F}"/>
              </a:ext>
            </a:extLst>
          </p:cNvPr>
          <p:cNvSpPr txBox="1">
            <a:spLocks/>
          </p:cNvSpPr>
          <p:nvPr/>
        </p:nvSpPr>
        <p:spPr>
          <a:xfrm>
            <a:off x="1445341" y="1143000"/>
            <a:ext cx="6300788" cy="3200400"/>
          </a:xfrm>
          <a:prstGeom prst="round2DiagRect">
            <a:avLst/>
          </a:prstGeom>
          <a:solidFill>
            <a:srgbClr val="E73437"/>
          </a:solidFill>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altLang="en-US" sz="5000" b="1" dirty="0">
                <a:solidFill>
                  <a:schemeClr val="bg1"/>
                </a:solidFill>
                <a:latin typeface="Arial" panose="020B0604020202020204" pitchFamily="34" charset="0"/>
                <a:cs typeface="Arial" panose="020B0604020202020204" pitchFamily="34" charset="0"/>
              </a:rPr>
              <a:t>Signs someone might be a money mule</a:t>
            </a:r>
          </a:p>
        </p:txBody>
      </p:sp>
      <p:pic>
        <p:nvPicPr>
          <p:cNvPr id="8" name="Picture 2" descr="W:\Scams Team\Scams Team Documents\Logo\NST logo 15.jpg">
            <a:extLst>
              <a:ext uri="{FF2B5EF4-FFF2-40B4-BE49-F238E27FC236}">
                <a16:creationId xmlns:a16="http://schemas.microsoft.com/office/drawing/2014/main" id="{6FC92A49-5BBE-3338-00C1-F27EEC01AE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6200" y="5804850"/>
            <a:ext cx="1260144" cy="8440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red and blue text on a white background&#10;&#10;Description automatically generated">
            <a:extLst>
              <a:ext uri="{FF2B5EF4-FFF2-40B4-BE49-F238E27FC236}">
                <a16:creationId xmlns:a16="http://schemas.microsoft.com/office/drawing/2014/main" id="{E7A85813-9C42-CE2B-2ECF-FE6944D374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217" y="5775651"/>
            <a:ext cx="1394347" cy="740198"/>
          </a:xfrm>
          <a:prstGeom prst="rect">
            <a:avLst/>
          </a:prstGeom>
        </p:spPr>
      </p:pic>
    </p:spTree>
    <p:extLst>
      <p:ext uri="{BB962C8B-B14F-4D97-AF65-F5344CB8AC3E}">
        <p14:creationId xmlns:p14="http://schemas.microsoft.com/office/powerpoint/2010/main" val="3914428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5D75-93A1-64D8-3983-FBEF0152A3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E75CC9-39B9-45F9-FFDB-DB060C7898F0}"/>
              </a:ext>
            </a:extLst>
          </p:cNvPr>
          <p:cNvSpPr>
            <a:spLocks noGrp="1"/>
          </p:cNvSpPr>
          <p:nvPr>
            <p:ph type="title"/>
          </p:nvPr>
        </p:nvSpPr>
        <p:spPr>
          <a:xfrm>
            <a:off x="225554" y="152400"/>
            <a:ext cx="8613647" cy="1143000"/>
          </a:xfrm>
        </p:spPr>
        <p:txBody>
          <a:bodyPr>
            <a:normAutofit/>
          </a:bodyPr>
          <a:lstStyle/>
          <a:p>
            <a:r>
              <a:rPr lang="en-GB" sz="3600" dirty="0">
                <a:latin typeface="Arial" panose="020B0604020202020204" pitchFamily="34" charset="0"/>
                <a:cs typeface="Arial" panose="020B0604020202020204" pitchFamily="34" charset="0"/>
              </a:rPr>
              <a:t> Keep an eye on your friends</a:t>
            </a:r>
          </a:p>
        </p:txBody>
      </p:sp>
      <p:sp>
        <p:nvSpPr>
          <p:cNvPr id="3" name="Content Placeholder 2">
            <a:extLst>
              <a:ext uri="{FF2B5EF4-FFF2-40B4-BE49-F238E27FC236}">
                <a16:creationId xmlns:a16="http://schemas.microsoft.com/office/drawing/2014/main" id="{38946EA4-678F-0831-D314-F7EA4C6014D2}"/>
              </a:ext>
            </a:extLst>
          </p:cNvPr>
          <p:cNvSpPr>
            <a:spLocks noGrp="1"/>
          </p:cNvSpPr>
          <p:nvPr>
            <p:ph idx="1"/>
          </p:nvPr>
        </p:nvSpPr>
        <p:spPr>
          <a:xfrm>
            <a:off x="685800" y="1905000"/>
            <a:ext cx="7848600" cy="3733800"/>
          </a:xfrm>
        </p:spPr>
        <p:txBody>
          <a:bodyPr>
            <a:normAutofit fontScale="55000" lnSpcReduction="20000"/>
          </a:bodyPr>
          <a:lstStyle/>
          <a:p>
            <a:pPr>
              <a:lnSpc>
                <a:spcPct val="120000"/>
              </a:lnSpc>
              <a:spcBef>
                <a:spcPts val="600"/>
              </a:spcBef>
              <a:defRPr/>
            </a:pPr>
            <a:r>
              <a:rPr lang="en-GB" sz="5900" dirty="0">
                <a:solidFill>
                  <a:srgbClr val="006680"/>
                </a:solidFill>
                <a:latin typeface="Arial" panose="020B0604020202020204" pitchFamily="34" charset="0"/>
                <a:cs typeface="Arial" panose="020B0604020202020204" pitchFamily="34" charset="0"/>
              </a:rPr>
              <a:t>It is also important to watch your friends to make sure they are not being drawn into the criminal web of money mules. </a:t>
            </a:r>
          </a:p>
          <a:p>
            <a:pPr>
              <a:lnSpc>
                <a:spcPct val="120000"/>
              </a:lnSpc>
              <a:spcBef>
                <a:spcPts val="600"/>
              </a:spcBef>
              <a:defRPr/>
            </a:pPr>
            <a:endParaRPr lang="en-GB" sz="2900" dirty="0">
              <a:solidFill>
                <a:srgbClr val="006680"/>
              </a:solidFill>
              <a:latin typeface="Arial" panose="020B0604020202020204" pitchFamily="34" charset="0"/>
              <a:cs typeface="Arial" panose="020B0604020202020204" pitchFamily="34" charset="0"/>
            </a:endParaRPr>
          </a:p>
          <a:p>
            <a:pPr>
              <a:lnSpc>
                <a:spcPct val="120000"/>
              </a:lnSpc>
              <a:spcBef>
                <a:spcPts val="600"/>
              </a:spcBef>
              <a:defRPr/>
            </a:pPr>
            <a:r>
              <a:rPr lang="en-GB" sz="5900" dirty="0">
                <a:solidFill>
                  <a:srgbClr val="006680"/>
                </a:solidFill>
                <a:latin typeface="Arial" panose="020B0604020202020204" pitchFamily="34" charset="0"/>
                <a:cs typeface="Arial" panose="020B0604020202020204" pitchFamily="34" charset="0"/>
              </a:rPr>
              <a:t>You can look out for the following signs in others:</a:t>
            </a:r>
            <a:endParaRPr lang="en-GB"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4571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35886-569F-31E3-CB87-6B3AF50B4A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268982-6BBB-09CF-42FD-51CB03ACF971}"/>
              </a:ext>
            </a:extLst>
          </p:cNvPr>
          <p:cNvSpPr>
            <a:spLocks noGrp="1"/>
          </p:cNvSpPr>
          <p:nvPr>
            <p:ph type="title"/>
          </p:nvPr>
        </p:nvSpPr>
        <p:spPr>
          <a:xfrm>
            <a:off x="225554" y="152400"/>
            <a:ext cx="8613647" cy="1143000"/>
          </a:xfrm>
        </p:spPr>
        <p:txBody>
          <a:bodyPr>
            <a:normAutofit/>
          </a:bodyPr>
          <a:lstStyle/>
          <a:p>
            <a:r>
              <a:rPr lang="en-GB" sz="3600" dirty="0">
                <a:latin typeface="Arial" panose="020B0604020202020204" pitchFamily="34" charset="0"/>
                <a:cs typeface="Arial" panose="020B0604020202020204" pitchFamily="34" charset="0"/>
              </a:rPr>
              <a:t> Look for these signs</a:t>
            </a:r>
          </a:p>
        </p:txBody>
      </p:sp>
      <p:sp>
        <p:nvSpPr>
          <p:cNvPr id="3" name="Content Placeholder 2">
            <a:extLst>
              <a:ext uri="{FF2B5EF4-FFF2-40B4-BE49-F238E27FC236}">
                <a16:creationId xmlns:a16="http://schemas.microsoft.com/office/drawing/2014/main" id="{BD39EA95-C452-02BC-2E28-E7DD5A9B3E01}"/>
              </a:ext>
            </a:extLst>
          </p:cNvPr>
          <p:cNvSpPr>
            <a:spLocks noGrp="1"/>
          </p:cNvSpPr>
          <p:nvPr>
            <p:ph idx="1"/>
          </p:nvPr>
        </p:nvSpPr>
        <p:spPr>
          <a:xfrm>
            <a:off x="381000" y="1905000"/>
            <a:ext cx="8153400" cy="3733800"/>
          </a:xfrm>
        </p:spPr>
        <p:txBody>
          <a:bodyPr>
            <a:normAutofit fontScale="40000" lnSpcReduction="20000"/>
          </a:bodyPr>
          <a:lstStyle/>
          <a:p>
            <a:pPr marL="857250" indent="-857250">
              <a:lnSpc>
                <a:spcPct val="120000"/>
              </a:lnSpc>
              <a:spcBef>
                <a:spcPts val="600"/>
              </a:spcBef>
              <a:buFont typeface="Wingdings" panose="05000000000000000000" pitchFamily="2" charset="2"/>
              <a:buChar char="ü"/>
              <a:defRPr/>
            </a:pPr>
            <a:r>
              <a:rPr lang="en-GB" sz="6500" dirty="0">
                <a:solidFill>
                  <a:srgbClr val="006680"/>
                </a:solidFill>
                <a:latin typeface="Arial" panose="020B0604020202020204" pitchFamily="34" charset="0"/>
                <a:cs typeface="Arial" panose="020B0604020202020204" pitchFamily="34" charset="0"/>
              </a:rPr>
              <a:t>Having extra cash with little explanation as to how they got the money</a:t>
            </a:r>
          </a:p>
          <a:p>
            <a:pPr marL="857250" indent="-857250">
              <a:lnSpc>
                <a:spcPct val="120000"/>
              </a:lnSpc>
              <a:spcBef>
                <a:spcPts val="600"/>
              </a:spcBef>
              <a:buFont typeface="Wingdings" panose="05000000000000000000" pitchFamily="2" charset="2"/>
              <a:buChar char="ü"/>
              <a:defRPr/>
            </a:pPr>
            <a:r>
              <a:rPr lang="en-GB" sz="6500" dirty="0">
                <a:solidFill>
                  <a:srgbClr val="006680"/>
                </a:solidFill>
                <a:latin typeface="Arial" panose="020B0604020202020204" pitchFamily="34" charset="0"/>
                <a:cs typeface="Arial" panose="020B0604020202020204" pitchFamily="34" charset="0"/>
              </a:rPr>
              <a:t>Having a ‘vague’ new job or money-making scheme</a:t>
            </a:r>
          </a:p>
          <a:p>
            <a:pPr marL="857250" indent="-857250">
              <a:lnSpc>
                <a:spcPct val="120000"/>
              </a:lnSpc>
              <a:spcBef>
                <a:spcPts val="600"/>
              </a:spcBef>
              <a:buFont typeface="Wingdings" panose="05000000000000000000" pitchFamily="2" charset="2"/>
              <a:buChar char="ü"/>
              <a:defRPr/>
            </a:pPr>
            <a:r>
              <a:rPr lang="en-GB" sz="6500" dirty="0">
                <a:solidFill>
                  <a:srgbClr val="006680"/>
                </a:solidFill>
                <a:latin typeface="Arial" panose="020B0604020202020204" pitchFamily="34" charset="0"/>
                <a:cs typeface="Arial" panose="020B0604020202020204" pitchFamily="34" charset="0"/>
              </a:rPr>
              <a:t>Talking more about someone new they have met online</a:t>
            </a:r>
          </a:p>
          <a:p>
            <a:pPr marL="857250" indent="-857250">
              <a:lnSpc>
                <a:spcPct val="120000"/>
              </a:lnSpc>
              <a:spcBef>
                <a:spcPts val="600"/>
              </a:spcBef>
              <a:buFont typeface="Wingdings" panose="05000000000000000000" pitchFamily="2" charset="2"/>
              <a:buChar char="ü"/>
              <a:defRPr/>
            </a:pPr>
            <a:r>
              <a:rPr lang="en-GB" sz="6500" dirty="0">
                <a:solidFill>
                  <a:srgbClr val="006680"/>
                </a:solidFill>
                <a:latin typeface="Arial" panose="020B0604020202020204" pitchFamily="34" charset="0"/>
                <a:cs typeface="Arial" panose="020B0604020202020204" pitchFamily="34" charset="0"/>
              </a:rPr>
              <a:t>Being secretive </a:t>
            </a:r>
          </a:p>
          <a:p>
            <a:pPr marL="857250" indent="-857250">
              <a:lnSpc>
                <a:spcPct val="120000"/>
              </a:lnSpc>
              <a:spcBef>
                <a:spcPts val="600"/>
              </a:spcBef>
              <a:buFont typeface="Wingdings" panose="05000000000000000000" pitchFamily="2" charset="2"/>
              <a:buChar char="ü"/>
              <a:defRPr/>
            </a:pPr>
            <a:r>
              <a:rPr lang="en-GB" sz="6500" dirty="0">
                <a:solidFill>
                  <a:srgbClr val="006680"/>
                </a:solidFill>
                <a:latin typeface="Arial" panose="020B0604020202020204" pitchFamily="34" charset="0"/>
                <a:cs typeface="Arial" panose="020B0604020202020204" pitchFamily="34" charset="0"/>
              </a:rPr>
              <a:t>Becoming more stressed and anxious</a:t>
            </a:r>
          </a:p>
          <a:p>
            <a:pPr marL="1143000" indent="-1143000">
              <a:lnSpc>
                <a:spcPct val="120000"/>
              </a:lnSpc>
              <a:spcBef>
                <a:spcPts val="600"/>
              </a:spcBef>
              <a:buAutoNum type="arabicParenR"/>
              <a:defRPr/>
            </a:pPr>
            <a:endParaRPr lang="en-GB" sz="5900" dirty="0">
              <a:solidFill>
                <a:srgbClr val="00668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9689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585607664"/>
              </p:ext>
            </p:extLst>
          </p:nvPr>
        </p:nvGraphicFramePr>
        <p:xfrm>
          <a:off x="340056" y="1752600"/>
          <a:ext cx="8499144"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282804" y="228600"/>
            <a:ext cx="8613647" cy="1143000"/>
          </a:xfrm>
        </p:spPr>
        <p:txBody>
          <a:bodyPr>
            <a:normAutofit/>
          </a:bodyPr>
          <a:lstStyle/>
          <a:p>
            <a:r>
              <a:rPr lang="en-GB" sz="3600" dirty="0">
                <a:latin typeface="Arial" panose="020B0604020202020204" pitchFamily="34" charset="0"/>
                <a:cs typeface="Arial" panose="020B0604020202020204" pitchFamily="34" charset="0"/>
              </a:rPr>
              <a:t> Getting help</a:t>
            </a:r>
            <a:endParaRPr lang="en-GB" sz="3600" dirty="0"/>
          </a:p>
        </p:txBody>
      </p:sp>
    </p:spTree>
    <p:extLst>
      <p:ext uri="{BB962C8B-B14F-4D97-AF65-F5344CB8AC3E}">
        <p14:creationId xmlns:p14="http://schemas.microsoft.com/office/powerpoint/2010/main" val="158001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DB78FFF3-B4D9-4919-BA85-66F43BB0F0AF}"/>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graphicEl>
                                              <a:dgm id="{6BEB2346-0461-401D-96DA-25169C4943F8}"/>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graphicEl>
                                              <a:dgm id="{AD5A2175-ACDD-4D07-81BE-BF8B9C36790E}"/>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EF76CC2F-654E-43A7-B8F2-39CCFFD828FF}"/>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graphicEl>
                                              <a:dgm id="{E37DF817-D094-47F5-B058-C24896A53F7A}"/>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graphicEl>
                                              <a:dgm id="{1F81B49B-ED1D-439C-B916-AD7CB7244E93}"/>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graphicEl>
                                              <a:dgm id="{02440EE2-F818-4ABA-8C14-3251B0F0B0D0}"/>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DF013955-D816-477B-B656-B922DA1C53C1}"/>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graphicEl>
                                              <a:dgm id="{426FA440-1385-41FB-B521-3923125B8B3F}"/>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3DB62-8334-1DB9-6B04-D057C20A907C}"/>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D2BC9681-3EF8-4296-8BD0-2B0DBA56EFFE}"/>
              </a:ext>
            </a:extLst>
          </p:cNvPr>
          <p:cNvSpPr>
            <a:spLocks noGrp="1"/>
          </p:cNvSpPr>
          <p:nvPr>
            <p:ph type="title"/>
          </p:nvPr>
        </p:nvSpPr>
        <p:spPr>
          <a:xfrm>
            <a:off x="228601" y="228600"/>
            <a:ext cx="8613647" cy="1143000"/>
          </a:xfrm>
        </p:spPr>
        <p:txBody>
          <a:bodyPr>
            <a:normAutofit/>
          </a:bodyPr>
          <a:lstStyle/>
          <a:p>
            <a:r>
              <a:rPr lang="en-GB" sz="3600" dirty="0">
                <a:latin typeface="Arial" panose="020B0604020202020204" pitchFamily="34" charset="0"/>
                <a:cs typeface="Arial" panose="020B0604020202020204" pitchFamily="34" charset="0"/>
              </a:rPr>
              <a:t> Students Against Scams</a:t>
            </a:r>
          </a:p>
        </p:txBody>
      </p:sp>
      <p:sp>
        <p:nvSpPr>
          <p:cNvPr id="12" name="Content Placeholder 2">
            <a:extLst>
              <a:ext uri="{FF2B5EF4-FFF2-40B4-BE49-F238E27FC236}">
                <a16:creationId xmlns:a16="http://schemas.microsoft.com/office/drawing/2014/main" id="{B44B4228-C0E0-6859-79AB-4E32A5808720}"/>
              </a:ext>
            </a:extLst>
          </p:cNvPr>
          <p:cNvSpPr txBox="1">
            <a:spLocks/>
          </p:cNvSpPr>
          <p:nvPr/>
        </p:nvSpPr>
        <p:spPr>
          <a:xfrm>
            <a:off x="228600" y="1828803"/>
            <a:ext cx="8458200" cy="4800599"/>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endParaRPr lang="en-GB" sz="1400" dirty="0">
              <a:latin typeface="Arial" panose="020B0604020202020204" pitchFamily="34" charset="0"/>
              <a:cs typeface="Arial" panose="020B0604020202020204" pitchFamily="34" charset="0"/>
            </a:endParaRPr>
          </a:p>
          <a:p>
            <a:pPr algn="ctr"/>
            <a:endParaRPr lang="en-GB" sz="1600" dirty="0">
              <a:latin typeface="Arial" panose="020B0604020202020204" pitchFamily="34" charset="0"/>
              <a:cs typeface="Arial" panose="020B0604020202020204" pitchFamily="34" charset="0"/>
            </a:endParaRPr>
          </a:p>
          <a:p>
            <a:pPr algn="ctr"/>
            <a:r>
              <a:rPr lang="en-GB" sz="5400" dirty="0">
                <a:latin typeface="Arial" panose="020B0604020202020204" pitchFamily="34" charset="0"/>
                <a:cs typeface="Arial" panose="020B0604020202020204" pitchFamily="34" charset="0"/>
              </a:rPr>
              <a:t>Don’t pay the PRICE by letting criminals steal your future</a:t>
            </a:r>
          </a:p>
        </p:txBody>
      </p:sp>
    </p:spTree>
    <p:extLst>
      <p:ext uri="{BB962C8B-B14F-4D97-AF65-F5344CB8AC3E}">
        <p14:creationId xmlns:p14="http://schemas.microsoft.com/office/powerpoint/2010/main" val="2004876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7F617-C302-5EA2-4A94-A89FE06C4A6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3231EBF-D987-E147-15FF-A0858D9C82B8}"/>
              </a:ext>
            </a:extLst>
          </p:cNvPr>
          <p:cNvSpPr txBox="1">
            <a:spLocks/>
          </p:cNvSpPr>
          <p:nvPr/>
        </p:nvSpPr>
        <p:spPr>
          <a:xfrm>
            <a:off x="1445341" y="1143000"/>
            <a:ext cx="6300788" cy="3200400"/>
          </a:xfrm>
          <a:prstGeom prst="round2DiagRect">
            <a:avLst/>
          </a:prstGeom>
          <a:solidFill>
            <a:srgbClr val="E73437"/>
          </a:solidFill>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altLang="en-US" sz="5000" b="1" dirty="0">
                <a:solidFill>
                  <a:schemeClr val="bg1"/>
                </a:solidFill>
                <a:latin typeface="Arial" panose="020B0604020202020204" pitchFamily="34" charset="0"/>
                <a:cs typeface="Arial" panose="020B0604020202020204" pitchFamily="34" charset="0"/>
              </a:rPr>
              <a:t>Fraud and money laundering</a:t>
            </a:r>
          </a:p>
        </p:txBody>
      </p:sp>
      <p:pic>
        <p:nvPicPr>
          <p:cNvPr id="8" name="Picture 2" descr="W:\Scams Team\Scams Team Documents\Logo\NST logo 15.jpg">
            <a:extLst>
              <a:ext uri="{FF2B5EF4-FFF2-40B4-BE49-F238E27FC236}">
                <a16:creationId xmlns:a16="http://schemas.microsoft.com/office/drawing/2014/main" id="{C3BD3642-CE89-2EC8-A20E-8B74EF26793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6200" y="5804850"/>
            <a:ext cx="1260144" cy="8440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red and blue text on a white background&#10;&#10;Description automatically generated">
            <a:extLst>
              <a:ext uri="{FF2B5EF4-FFF2-40B4-BE49-F238E27FC236}">
                <a16:creationId xmlns:a16="http://schemas.microsoft.com/office/drawing/2014/main" id="{281F375C-4ED5-9692-69C8-2A5EAAC7F9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217" y="5775651"/>
            <a:ext cx="1394347" cy="740198"/>
          </a:xfrm>
          <a:prstGeom prst="rect">
            <a:avLst/>
          </a:prstGeom>
        </p:spPr>
      </p:pic>
    </p:spTree>
    <p:extLst>
      <p:ext uri="{BB962C8B-B14F-4D97-AF65-F5344CB8AC3E}">
        <p14:creationId xmlns:p14="http://schemas.microsoft.com/office/powerpoint/2010/main" val="18393299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228601" y="228600"/>
            <a:ext cx="8613647" cy="1143000"/>
          </a:xfrm>
        </p:spPr>
        <p:txBody>
          <a:bodyPr>
            <a:normAutofit/>
          </a:bodyPr>
          <a:lstStyle/>
          <a:p>
            <a:r>
              <a:rPr lang="en-GB" sz="3600" dirty="0">
                <a:latin typeface="Arial" panose="020B0604020202020204" pitchFamily="34" charset="0"/>
                <a:cs typeface="Arial" panose="020B0604020202020204" pitchFamily="34" charset="0"/>
              </a:rPr>
              <a:t>Remember</a:t>
            </a:r>
          </a:p>
        </p:txBody>
      </p:sp>
      <p:sp>
        <p:nvSpPr>
          <p:cNvPr id="12" name="Content Placeholder 2"/>
          <p:cNvSpPr txBox="1">
            <a:spLocks/>
          </p:cNvSpPr>
          <p:nvPr/>
        </p:nvSpPr>
        <p:spPr>
          <a:xfrm>
            <a:off x="306324" y="1828801"/>
            <a:ext cx="8458200" cy="4800599"/>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pPr>
            <a:r>
              <a:rPr lang="en-GB" sz="3600" kern="100" dirty="0">
                <a:effectLst/>
                <a:latin typeface="Aptos" panose="020B0004020202020204" pitchFamily="34" charset="0"/>
                <a:ea typeface="Aptos" panose="020B0004020202020204" pitchFamily="34" charset="0"/>
                <a:cs typeface="Times New Roman" panose="02020603050405020304" pitchFamily="18" charset="0"/>
              </a:rPr>
              <a:t>P</a:t>
            </a:r>
            <a:r>
              <a:rPr lang="en-GB" sz="3000" kern="100" dirty="0">
                <a:effectLst/>
                <a:latin typeface="Aptos" panose="020B0004020202020204" pitchFamily="34" charset="0"/>
                <a:ea typeface="Aptos" panose="020B0004020202020204" pitchFamily="34" charset="0"/>
                <a:cs typeface="Times New Roman" panose="02020603050405020304" pitchFamily="18" charset="0"/>
              </a:rPr>
              <a:t>rotect</a:t>
            </a:r>
            <a:r>
              <a:rPr lang="en-GB" sz="3000" b="0" kern="100" dirty="0">
                <a:effectLst/>
                <a:latin typeface="Aptos" panose="020B0004020202020204" pitchFamily="34" charset="0"/>
                <a:ea typeface="Aptos" panose="020B0004020202020204" pitchFamily="34" charset="0"/>
                <a:cs typeface="Times New Roman" panose="02020603050405020304" pitchFamily="18" charset="0"/>
              </a:rPr>
              <a:t> – take steps to protect yourself and your friends</a:t>
            </a:r>
          </a:p>
          <a:p>
            <a:pPr>
              <a:spcBef>
                <a:spcPts val="0"/>
              </a:spcBef>
            </a:pPr>
            <a:r>
              <a:rPr lang="en-GB" sz="3600" kern="100" dirty="0">
                <a:effectLst/>
                <a:latin typeface="Aptos" panose="020B0004020202020204" pitchFamily="34" charset="0"/>
                <a:ea typeface="Aptos" panose="020B0004020202020204" pitchFamily="34" charset="0"/>
                <a:cs typeface="Times New Roman" panose="02020603050405020304" pitchFamily="18" charset="0"/>
              </a:rPr>
              <a:t>R</a:t>
            </a:r>
            <a:r>
              <a:rPr lang="en-GB" sz="3000" kern="100" dirty="0">
                <a:effectLst/>
                <a:latin typeface="Aptos" panose="020B0004020202020204" pitchFamily="34" charset="0"/>
                <a:ea typeface="Aptos" panose="020B0004020202020204" pitchFamily="34" charset="0"/>
                <a:cs typeface="Times New Roman" panose="02020603050405020304" pitchFamily="18" charset="0"/>
              </a:rPr>
              <a:t>isks</a:t>
            </a:r>
            <a:r>
              <a:rPr lang="en-GB" sz="3000" b="0" kern="100" dirty="0">
                <a:effectLst/>
                <a:latin typeface="Aptos" panose="020B0004020202020204" pitchFamily="34" charset="0"/>
                <a:ea typeface="Aptos" panose="020B0004020202020204" pitchFamily="34" charset="0"/>
                <a:cs typeface="Times New Roman" panose="02020603050405020304" pitchFamily="18" charset="0"/>
              </a:rPr>
              <a:t> – think about all the risks for your future</a:t>
            </a:r>
          </a:p>
          <a:p>
            <a:pPr>
              <a:spcBef>
                <a:spcPts val="0"/>
              </a:spcBef>
            </a:pPr>
            <a:r>
              <a:rPr lang="en-GB" sz="3600" kern="100" dirty="0">
                <a:effectLst/>
                <a:latin typeface="Aptos" panose="020B0004020202020204" pitchFamily="34" charset="0"/>
                <a:ea typeface="Aptos" panose="020B0004020202020204" pitchFamily="34" charset="0"/>
                <a:cs typeface="Times New Roman" panose="02020603050405020304" pitchFamily="18" charset="0"/>
              </a:rPr>
              <a:t>I</a:t>
            </a:r>
            <a:r>
              <a:rPr lang="en-GB" sz="3000" kern="100" dirty="0">
                <a:effectLst/>
                <a:latin typeface="Aptos" panose="020B0004020202020204" pitchFamily="34" charset="0"/>
                <a:ea typeface="Aptos" panose="020B0004020202020204" pitchFamily="34" charset="0"/>
                <a:cs typeface="Times New Roman" panose="02020603050405020304" pitchFamily="18" charset="0"/>
              </a:rPr>
              <a:t>dentity</a:t>
            </a:r>
            <a:r>
              <a:rPr lang="en-GB" sz="3000" b="0" kern="100" dirty="0">
                <a:effectLst/>
                <a:latin typeface="Aptos" panose="020B0004020202020204" pitchFamily="34" charset="0"/>
                <a:ea typeface="Aptos" panose="020B0004020202020204" pitchFamily="34" charset="0"/>
                <a:cs typeface="Times New Roman" panose="02020603050405020304" pitchFamily="18" charset="0"/>
              </a:rPr>
              <a:t> – recruiters will often use a fake identity</a:t>
            </a:r>
          </a:p>
          <a:p>
            <a:pPr>
              <a:spcBef>
                <a:spcPts val="0"/>
              </a:spcBef>
            </a:pPr>
            <a:r>
              <a:rPr lang="en-GB" sz="3600" kern="100" dirty="0">
                <a:effectLst/>
                <a:latin typeface="Aptos" panose="020B0004020202020204" pitchFamily="34" charset="0"/>
                <a:ea typeface="Aptos" panose="020B0004020202020204" pitchFamily="34" charset="0"/>
                <a:cs typeface="Times New Roman" panose="02020603050405020304" pitchFamily="18" charset="0"/>
              </a:rPr>
              <a:t>C</a:t>
            </a:r>
            <a:r>
              <a:rPr lang="en-GB" sz="3000" kern="100" dirty="0">
                <a:effectLst/>
                <a:latin typeface="Aptos" panose="020B0004020202020204" pitchFamily="34" charset="0"/>
                <a:ea typeface="Aptos" panose="020B0004020202020204" pitchFamily="34" charset="0"/>
                <a:cs typeface="Times New Roman" panose="02020603050405020304" pitchFamily="18" charset="0"/>
              </a:rPr>
              <a:t>rime</a:t>
            </a:r>
            <a:r>
              <a:rPr lang="en-GB" sz="3000" b="0" kern="100" dirty="0">
                <a:effectLst/>
                <a:latin typeface="Aptos" panose="020B0004020202020204" pitchFamily="34" charset="0"/>
                <a:ea typeface="Aptos" panose="020B0004020202020204" pitchFamily="34" charset="0"/>
                <a:cs typeface="Times New Roman" panose="02020603050405020304" pitchFamily="18" charset="0"/>
              </a:rPr>
              <a:t> – money mules are committing a crime</a:t>
            </a:r>
          </a:p>
          <a:p>
            <a:pPr>
              <a:spcBef>
                <a:spcPts val="0"/>
              </a:spcBef>
            </a:pPr>
            <a:r>
              <a:rPr lang="en-GB" sz="3600" kern="100" dirty="0">
                <a:effectLst/>
                <a:latin typeface="Aptos" panose="020B0004020202020204" pitchFamily="34" charset="0"/>
                <a:ea typeface="Aptos" panose="020B0004020202020204" pitchFamily="34" charset="0"/>
                <a:cs typeface="Times New Roman" panose="02020603050405020304" pitchFamily="18" charset="0"/>
              </a:rPr>
              <a:t>E</a:t>
            </a:r>
            <a:r>
              <a:rPr lang="en-GB" sz="3000" kern="100" dirty="0">
                <a:effectLst/>
                <a:latin typeface="Aptos" panose="020B0004020202020204" pitchFamily="34" charset="0"/>
                <a:ea typeface="Aptos" panose="020B0004020202020204" pitchFamily="34" charset="0"/>
                <a:cs typeface="Times New Roman" panose="02020603050405020304" pitchFamily="18" charset="0"/>
              </a:rPr>
              <a:t>ducate</a:t>
            </a:r>
            <a:r>
              <a:rPr lang="en-GB" sz="3000" b="0" kern="100" dirty="0">
                <a:effectLst/>
                <a:latin typeface="Aptos" panose="020B0004020202020204" pitchFamily="34" charset="0"/>
                <a:ea typeface="Aptos" panose="020B0004020202020204" pitchFamily="34" charset="0"/>
                <a:cs typeface="Times New Roman" panose="02020603050405020304" pitchFamily="18" charset="0"/>
              </a:rPr>
              <a:t> – learn about the dangers of becoming a money mule</a:t>
            </a:r>
          </a:p>
          <a:p>
            <a:pPr algn="ctr"/>
            <a:endParaRPr lang="en-GB" sz="4800" dirty="0">
              <a:latin typeface="Arial" panose="020B0604020202020204" pitchFamily="34" charset="0"/>
              <a:cs typeface="Arial" panose="020B0604020202020204" pitchFamily="34" charset="0"/>
            </a:endParaRPr>
          </a:p>
          <a:p>
            <a:pPr algn="ct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4936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6ED6F-06C4-1D53-221A-1D392A05981D}"/>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2C5E1F42-9F59-26A8-785D-2DCA2258F786}"/>
              </a:ext>
            </a:extLst>
          </p:cNvPr>
          <p:cNvSpPr>
            <a:spLocks noGrp="1"/>
          </p:cNvSpPr>
          <p:nvPr>
            <p:ph type="title"/>
          </p:nvPr>
        </p:nvSpPr>
        <p:spPr>
          <a:xfrm>
            <a:off x="228601" y="228600"/>
            <a:ext cx="8613647" cy="1143000"/>
          </a:xfrm>
        </p:spPr>
        <p:txBody>
          <a:bodyPr>
            <a:normAutofit/>
          </a:bodyPr>
          <a:lstStyle/>
          <a:p>
            <a:r>
              <a:rPr lang="en-GB" sz="3600" dirty="0">
                <a:latin typeface="Arial" panose="020B0604020202020204" pitchFamily="34" charset="0"/>
                <a:cs typeface="Arial" panose="020B0604020202020204" pitchFamily="34" charset="0"/>
              </a:rPr>
              <a:t> Students Against Scams</a:t>
            </a:r>
          </a:p>
        </p:txBody>
      </p:sp>
      <p:sp>
        <p:nvSpPr>
          <p:cNvPr id="12" name="Content Placeholder 2">
            <a:extLst>
              <a:ext uri="{FF2B5EF4-FFF2-40B4-BE49-F238E27FC236}">
                <a16:creationId xmlns:a16="http://schemas.microsoft.com/office/drawing/2014/main" id="{3E592DE7-DB35-507E-6E21-8879804353E8}"/>
              </a:ext>
            </a:extLst>
          </p:cNvPr>
          <p:cNvSpPr txBox="1">
            <a:spLocks/>
          </p:cNvSpPr>
          <p:nvPr/>
        </p:nvSpPr>
        <p:spPr>
          <a:xfrm>
            <a:off x="228600" y="1828803"/>
            <a:ext cx="8458200" cy="4800599"/>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GB" sz="2800" u="sng" dirty="0">
                <a:latin typeface="Arial" panose="020B0604020202020204" pitchFamily="34" charset="0"/>
                <a:cs typeface="Arial" panose="020B0604020202020204" pitchFamily="34" charset="0"/>
              </a:rPr>
              <a:t>Supported by</a:t>
            </a:r>
            <a:endParaRPr lang="en-GB" sz="2800" dirty="0">
              <a:latin typeface="Arial" panose="020B0604020202020204" pitchFamily="34" charset="0"/>
              <a:cs typeface="Arial" panose="020B0604020202020204" pitchFamily="34" charset="0"/>
            </a:endParaRPr>
          </a:p>
        </p:txBody>
      </p:sp>
      <p:pic>
        <p:nvPicPr>
          <p:cNvPr id="2" name="Picture 1" descr="Friends against scams homepage button">
            <a:extLst>
              <a:ext uri="{FF2B5EF4-FFF2-40B4-BE49-F238E27FC236}">
                <a16:creationId xmlns:a16="http://schemas.microsoft.com/office/drawing/2014/main" id="{48A26B1B-3DEF-E762-D4EB-B1F06EE8DED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5624" y="2895600"/>
            <a:ext cx="3620898" cy="1923702"/>
          </a:xfrm>
          <a:prstGeom prst="rect">
            <a:avLst/>
          </a:prstGeom>
          <a:noFill/>
          <a:ln>
            <a:solidFill>
              <a:schemeClr val="tx1"/>
            </a:solidFill>
          </a:ln>
        </p:spPr>
      </p:pic>
      <p:pic>
        <p:nvPicPr>
          <p:cNvPr id="5" name="Picture 4" descr="A green triangle with black text&#10;&#10;Description automatically generated">
            <a:extLst>
              <a:ext uri="{FF2B5EF4-FFF2-40B4-BE49-F238E27FC236}">
                <a16:creationId xmlns:a16="http://schemas.microsoft.com/office/drawing/2014/main" id="{A453BF14-EE0F-2899-776F-AEBE2B8948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8828" y="2533049"/>
            <a:ext cx="3642676" cy="2796782"/>
          </a:xfrm>
          <a:prstGeom prst="rect">
            <a:avLst/>
          </a:prstGeom>
        </p:spPr>
      </p:pic>
    </p:spTree>
    <p:extLst>
      <p:ext uri="{BB962C8B-B14F-4D97-AF65-F5344CB8AC3E}">
        <p14:creationId xmlns:p14="http://schemas.microsoft.com/office/powerpoint/2010/main" val="266184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95CBD-14C8-4309-D06B-C3BD295974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EA1197-BD8D-65DD-BB9C-02FCF93672AC}"/>
              </a:ext>
            </a:extLst>
          </p:cNvPr>
          <p:cNvSpPr>
            <a:spLocks noGrp="1"/>
          </p:cNvSpPr>
          <p:nvPr>
            <p:ph type="title"/>
          </p:nvPr>
        </p:nvSpPr>
        <p:spPr>
          <a:xfrm>
            <a:off x="225554" y="152400"/>
            <a:ext cx="8613647" cy="1143000"/>
          </a:xfrm>
        </p:spPr>
        <p:txBody>
          <a:bodyPr>
            <a:normAutofit/>
          </a:bodyPr>
          <a:lstStyle/>
          <a:p>
            <a:r>
              <a:rPr lang="en-GB" sz="3600" dirty="0">
                <a:latin typeface="Arial" panose="020B0604020202020204" pitchFamily="34" charset="0"/>
                <a:cs typeface="Arial" panose="020B0604020202020204" pitchFamily="34" charset="0"/>
              </a:rPr>
              <a:t> Fraud</a:t>
            </a:r>
          </a:p>
        </p:txBody>
      </p:sp>
      <p:sp>
        <p:nvSpPr>
          <p:cNvPr id="3" name="Content Placeholder 2">
            <a:extLst>
              <a:ext uri="{FF2B5EF4-FFF2-40B4-BE49-F238E27FC236}">
                <a16:creationId xmlns:a16="http://schemas.microsoft.com/office/drawing/2014/main" id="{876775B4-740E-2E55-E025-BE99A0FB9E9C}"/>
              </a:ext>
            </a:extLst>
          </p:cNvPr>
          <p:cNvSpPr>
            <a:spLocks noGrp="1"/>
          </p:cNvSpPr>
          <p:nvPr>
            <p:ph idx="1"/>
          </p:nvPr>
        </p:nvSpPr>
        <p:spPr>
          <a:xfrm>
            <a:off x="838199" y="1905000"/>
            <a:ext cx="8001001" cy="3810000"/>
          </a:xfrm>
        </p:spPr>
        <p:txBody>
          <a:bodyPr>
            <a:normAutofit/>
          </a:bodyPr>
          <a:lstStyle/>
          <a:p>
            <a:pPr>
              <a:spcBef>
                <a:spcPts val="600"/>
              </a:spcBef>
              <a:defRPr/>
            </a:pPr>
            <a:r>
              <a:rPr lang="en-GB" sz="3000" dirty="0">
                <a:solidFill>
                  <a:srgbClr val="006680"/>
                </a:solidFill>
                <a:latin typeface="Arial" panose="020B0604020202020204" pitchFamily="34" charset="0"/>
                <a:cs typeface="Arial" panose="020B0604020202020204" pitchFamily="34" charset="0"/>
              </a:rPr>
              <a:t>Fraud is a criminal offence as defined by the Fraud Act 2006.</a:t>
            </a:r>
          </a:p>
          <a:p>
            <a:pPr>
              <a:spcBef>
                <a:spcPts val="600"/>
              </a:spcBef>
              <a:defRPr/>
            </a:pPr>
            <a:endParaRPr lang="en-GB" sz="3000" dirty="0">
              <a:solidFill>
                <a:srgbClr val="006680"/>
              </a:solidFill>
              <a:latin typeface="Arial" panose="020B0604020202020204" pitchFamily="34" charset="0"/>
              <a:cs typeface="Arial" panose="020B0604020202020204" pitchFamily="34" charset="0"/>
            </a:endParaRPr>
          </a:p>
          <a:p>
            <a:pPr>
              <a:spcBef>
                <a:spcPts val="600"/>
              </a:spcBef>
              <a:defRPr/>
            </a:pPr>
            <a:r>
              <a:rPr lang="en-GB" sz="3000" dirty="0">
                <a:solidFill>
                  <a:srgbClr val="006680"/>
                </a:solidFill>
                <a:latin typeface="Arial" panose="020B0604020202020204" pitchFamily="34" charset="0"/>
                <a:cs typeface="Arial" panose="020B0604020202020204" pitchFamily="34" charset="0"/>
              </a:rPr>
              <a:t>Most commonly it occurs when a person dishonestly makes a false representation to gain for themselves or cause loss to another</a:t>
            </a:r>
            <a:r>
              <a:rPr lang="en-GB" sz="1600" dirty="0">
                <a:solidFill>
                  <a:srgbClr val="006680"/>
                </a:solidFill>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8109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CADB6-2DA3-4CC4-D25E-ABECE71B66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FDF37-747A-5F50-5961-BFAA89D385EE}"/>
              </a:ext>
            </a:extLst>
          </p:cNvPr>
          <p:cNvSpPr>
            <a:spLocks noGrp="1"/>
          </p:cNvSpPr>
          <p:nvPr>
            <p:ph type="title"/>
          </p:nvPr>
        </p:nvSpPr>
        <p:spPr>
          <a:xfrm>
            <a:off x="225554" y="152400"/>
            <a:ext cx="8613647" cy="1143000"/>
          </a:xfrm>
        </p:spPr>
        <p:txBody>
          <a:bodyPr>
            <a:normAutofit/>
          </a:bodyPr>
          <a:lstStyle/>
          <a:p>
            <a:r>
              <a:rPr lang="en-GB" sz="3600" dirty="0">
                <a:latin typeface="Arial" panose="020B0604020202020204" pitchFamily="34" charset="0"/>
                <a:cs typeface="Arial" panose="020B0604020202020204" pitchFamily="34" charset="0"/>
              </a:rPr>
              <a:t> Money laundering</a:t>
            </a:r>
          </a:p>
        </p:txBody>
      </p:sp>
      <p:sp>
        <p:nvSpPr>
          <p:cNvPr id="3" name="Content Placeholder 2">
            <a:extLst>
              <a:ext uri="{FF2B5EF4-FFF2-40B4-BE49-F238E27FC236}">
                <a16:creationId xmlns:a16="http://schemas.microsoft.com/office/drawing/2014/main" id="{6EFD2305-502E-7BDC-178A-1066E75DC5EE}"/>
              </a:ext>
            </a:extLst>
          </p:cNvPr>
          <p:cNvSpPr>
            <a:spLocks noGrp="1"/>
          </p:cNvSpPr>
          <p:nvPr>
            <p:ph idx="1"/>
          </p:nvPr>
        </p:nvSpPr>
        <p:spPr>
          <a:xfrm>
            <a:off x="838200" y="1752600"/>
            <a:ext cx="7620000" cy="3810000"/>
          </a:xfrm>
        </p:spPr>
        <p:txBody>
          <a:bodyPr>
            <a:noAutofit/>
          </a:bodyPr>
          <a:lstStyle/>
          <a:p>
            <a:pPr>
              <a:spcBef>
                <a:spcPts val="600"/>
              </a:spcBef>
              <a:defRPr/>
            </a:pPr>
            <a:r>
              <a:rPr lang="en-GB" sz="3000" dirty="0">
                <a:solidFill>
                  <a:srgbClr val="006680"/>
                </a:solidFill>
                <a:latin typeface="Arial" panose="020B0604020202020204" pitchFamily="34" charset="0"/>
                <a:cs typeface="Arial" panose="020B0604020202020204" pitchFamily="34" charset="0"/>
              </a:rPr>
              <a:t>Money laundering is where proceeds of crime, such as illegally obtained funds and property, are moved by criminals to make them appear legitimate. </a:t>
            </a:r>
          </a:p>
          <a:p>
            <a:pPr>
              <a:spcBef>
                <a:spcPts val="600"/>
              </a:spcBef>
              <a:defRPr/>
            </a:pPr>
            <a:endParaRPr lang="en-GB" sz="1600" dirty="0">
              <a:solidFill>
                <a:srgbClr val="006680"/>
              </a:solidFill>
              <a:latin typeface="Arial" panose="020B0604020202020204" pitchFamily="34" charset="0"/>
              <a:cs typeface="Arial" panose="020B0604020202020204" pitchFamily="34" charset="0"/>
            </a:endParaRPr>
          </a:p>
          <a:p>
            <a:pPr>
              <a:spcBef>
                <a:spcPts val="600"/>
              </a:spcBef>
              <a:defRPr/>
            </a:pPr>
            <a:r>
              <a:rPr lang="en-GB" sz="3000" dirty="0">
                <a:solidFill>
                  <a:srgbClr val="006680"/>
                </a:solidFill>
                <a:latin typeface="Arial" panose="020B0604020202020204" pitchFamily="34" charset="0"/>
                <a:cs typeface="Arial" panose="020B0604020202020204" pitchFamily="34" charset="0"/>
              </a:rPr>
              <a:t>These proceeds can come from crimes such as modern slavery, drug trafficking and fraud.</a:t>
            </a:r>
            <a:endParaRPr lang="en-GB"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7308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445341" y="1143000"/>
            <a:ext cx="6300788" cy="3200400"/>
          </a:xfrm>
          <a:prstGeom prst="round2DiagRect">
            <a:avLst/>
          </a:prstGeom>
          <a:solidFill>
            <a:srgbClr val="E73437"/>
          </a:solidFill>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altLang="en-US" sz="5000" b="1" dirty="0">
                <a:solidFill>
                  <a:schemeClr val="bg1"/>
                </a:solidFill>
                <a:latin typeface="Arial" panose="020B0604020202020204" pitchFamily="34" charset="0"/>
                <a:cs typeface="Arial" panose="020B0604020202020204" pitchFamily="34" charset="0"/>
              </a:rPr>
              <a:t>What is a money mule?</a:t>
            </a:r>
          </a:p>
        </p:txBody>
      </p:sp>
      <p:pic>
        <p:nvPicPr>
          <p:cNvPr id="8" name="Picture 2" descr="W:\Scams Team\Scams Team Documents\Logo\NST logo 1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6200" y="5804850"/>
            <a:ext cx="1260144" cy="8440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red and blue text on a white background&#10;&#10;Description automatically generated">
            <a:extLst>
              <a:ext uri="{FF2B5EF4-FFF2-40B4-BE49-F238E27FC236}">
                <a16:creationId xmlns:a16="http://schemas.microsoft.com/office/drawing/2014/main" id="{9C820FF2-B73F-F91D-70CC-2AD0613734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217" y="5775651"/>
            <a:ext cx="1394347" cy="740198"/>
          </a:xfrm>
          <a:prstGeom prst="rect">
            <a:avLst/>
          </a:prstGeom>
        </p:spPr>
      </p:pic>
    </p:spTree>
    <p:extLst>
      <p:ext uri="{BB962C8B-B14F-4D97-AF65-F5344CB8AC3E}">
        <p14:creationId xmlns:p14="http://schemas.microsoft.com/office/powerpoint/2010/main" val="3221339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00EF7-F931-9CD2-6E7A-C787265188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6181F1-DD2D-4751-07AE-E2893F3F290E}"/>
              </a:ext>
            </a:extLst>
          </p:cNvPr>
          <p:cNvSpPr>
            <a:spLocks noGrp="1"/>
          </p:cNvSpPr>
          <p:nvPr>
            <p:ph type="title"/>
          </p:nvPr>
        </p:nvSpPr>
        <p:spPr>
          <a:xfrm>
            <a:off x="225554" y="152400"/>
            <a:ext cx="8613647" cy="1143000"/>
          </a:xfrm>
        </p:spPr>
        <p:txBody>
          <a:bodyPr>
            <a:normAutofit/>
          </a:bodyPr>
          <a:lstStyle/>
          <a:p>
            <a:r>
              <a:rPr lang="en-GB" sz="3600" dirty="0">
                <a:latin typeface="Arial" panose="020B0604020202020204" pitchFamily="34" charset="0"/>
                <a:cs typeface="Arial" panose="020B0604020202020204" pitchFamily="34" charset="0"/>
              </a:rPr>
              <a:t> Money mules</a:t>
            </a:r>
          </a:p>
        </p:txBody>
      </p:sp>
      <p:sp>
        <p:nvSpPr>
          <p:cNvPr id="3" name="Content Placeholder 2">
            <a:extLst>
              <a:ext uri="{FF2B5EF4-FFF2-40B4-BE49-F238E27FC236}">
                <a16:creationId xmlns:a16="http://schemas.microsoft.com/office/drawing/2014/main" id="{C9C0A062-F24C-4970-6A54-1E7D14773DEF}"/>
              </a:ext>
            </a:extLst>
          </p:cNvPr>
          <p:cNvSpPr>
            <a:spLocks noGrp="1"/>
          </p:cNvSpPr>
          <p:nvPr>
            <p:ph idx="1"/>
          </p:nvPr>
        </p:nvSpPr>
        <p:spPr>
          <a:xfrm>
            <a:off x="838200" y="2057400"/>
            <a:ext cx="7467600" cy="3124200"/>
          </a:xfrm>
        </p:spPr>
        <p:txBody>
          <a:bodyPr>
            <a:normAutofit fontScale="92500" lnSpcReduction="20000"/>
          </a:bodyPr>
          <a:lstStyle/>
          <a:p>
            <a:pPr>
              <a:lnSpc>
                <a:spcPct val="110000"/>
              </a:lnSpc>
              <a:spcBef>
                <a:spcPts val="600"/>
              </a:spcBef>
              <a:defRPr/>
            </a:pPr>
            <a:r>
              <a:rPr lang="en-GB" sz="3900" dirty="0">
                <a:solidFill>
                  <a:srgbClr val="006680"/>
                </a:solidFill>
                <a:latin typeface="Arial" panose="020B0604020202020204" pitchFamily="34" charset="0"/>
                <a:cs typeface="Arial" panose="020B0604020202020204" pitchFamily="34" charset="0"/>
              </a:rPr>
              <a:t>‘Money mule’ is the term used to refer to an individual, that moves the proceeds of crime on behalf of criminals, sometimes in exchange for payment or other benefit. </a:t>
            </a:r>
          </a:p>
          <a:p>
            <a:pPr algn="ctr">
              <a:defRPr/>
            </a:pPr>
            <a:endParaRPr lang="en-GB" sz="6000" dirty="0">
              <a:solidFill>
                <a:srgbClr val="00668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4263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9CB3D-3653-427C-FDE0-EA8624DA26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8CB852-7066-BABE-7535-57EA83E381D9}"/>
              </a:ext>
            </a:extLst>
          </p:cNvPr>
          <p:cNvSpPr>
            <a:spLocks noGrp="1"/>
          </p:cNvSpPr>
          <p:nvPr>
            <p:ph type="title"/>
          </p:nvPr>
        </p:nvSpPr>
        <p:spPr>
          <a:xfrm>
            <a:off x="225554" y="152400"/>
            <a:ext cx="8613647" cy="1143000"/>
          </a:xfrm>
        </p:spPr>
        <p:txBody>
          <a:bodyPr>
            <a:normAutofit/>
          </a:bodyPr>
          <a:lstStyle/>
          <a:p>
            <a:r>
              <a:rPr lang="en-GB" sz="3600" dirty="0">
                <a:latin typeface="Arial" panose="020B0604020202020204" pitchFamily="34" charset="0"/>
                <a:cs typeface="Arial" panose="020B0604020202020204" pitchFamily="34" charset="0"/>
              </a:rPr>
              <a:t> Role of a money mule</a:t>
            </a:r>
          </a:p>
        </p:txBody>
      </p:sp>
      <p:sp>
        <p:nvSpPr>
          <p:cNvPr id="3" name="Content Placeholder 2">
            <a:extLst>
              <a:ext uri="{FF2B5EF4-FFF2-40B4-BE49-F238E27FC236}">
                <a16:creationId xmlns:a16="http://schemas.microsoft.com/office/drawing/2014/main" id="{1233C51E-3901-A7CA-D033-03ED707694F8}"/>
              </a:ext>
            </a:extLst>
          </p:cNvPr>
          <p:cNvSpPr>
            <a:spLocks noGrp="1"/>
          </p:cNvSpPr>
          <p:nvPr>
            <p:ph idx="1"/>
          </p:nvPr>
        </p:nvSpPr>
        <p:spPr>
          <a:xfrm>
            <a:off x="838200" y="1905000"/>
            <a:ext cx="7467600" cy="3810000"/>
          </a:xfrm>
        </p:spPr>
        <p:txBody>
          <a:bodyPr>
            <a:noAutofit/>
          </a:bodyPr>
          <a:lstStyle/>
          <a:p>
            <a:pPr>
              <a:spcBef>
                <a:spcPts val="0"/>
              </a:spcBef>
              <a:defRPr/>
            </a:pPr>
            <a:r>
              <a:rPr lang="en-GB" sz="3100" dirty="0">
                <a:solidFill>
                  <a:srgbClr val="006680"/>
                </a:solidFill>
                <a:latin typeface="Arial" panose="020B0604020202020204" pitchFamily="34" charset="0"/>
                <a:cs typeface="Arial" panose="020B0604020202020204" pitchFamily="34" charset="0"/>
              </a:rPr>
              <a:t>Money mules help hide the origin of illicit funds in various ways, including:</a:t>
            </a:r>
          </a:p>
          <a:p>
            <a:pPr>
              <a:spcBef>
                <a:spcPts val="0"/>
              </a:spcBef>
              <a:defRPr/>
            </a:pPr>
            <a:endParaRPr lang="en-GB" sz="3100" dirty="0">
              <a:solidFill>
                <a:srgbClr val="006680"/>
              </a:solidFill>
              <a:latin typeface="Arial" panose="020B0604020202020204" pitchFamily="34" charset="0"/>
              <a:cs typeface="Arial" panose="020B0604020202020204" pitchFamily="34" charset="0"/>
            </a:endParaRPr>
          </a:p>
          <a:p>
            <a:pPr>
              <a:spcBef>
                <a:spcPts val="0"/>
              </a:spcBef>
              <a:defRPr/>
            </a:pPr>
            <a:r>
              <a:rPr lang="en-GB" sz="3100" dirty="0">
                <a:solidFill>
                  <a:srgbClr val="006680"/>
                </a:solidFill>
                <a:latin typeface="Arial" panose="020B0604020202020204" pitchFamily="34" charset="0"/>
                <a:cs typeface="Arial" panose="020B0604020202020204" pitchFamily="34" charset="0"/>
              </a:rPr>
              <a:t>- moving them through their own bank account</a:t>
            </a:r>
          </a:p>
          <a:p>
            <a:pPr>
              <a:spcBef>
                <a:spcPts val="0"/>
              </a:spcBef>
              <a:defRPr/>
            </a:pPr>
            <a:r>
              <a:rPr lang="en-GB" sz="3100" dirty="0">
                <a:solidFill>
                  <a:srgbClr val="006680"/>
                </a:solidFill>
                <a:latin typeface="Arial" panose="020B0604020202020204" pitchFamily="34" charset="0"/>
                <a:cs typeface="Arial" panose="020B0604020202020204" pitchFamily="34" charset="0"/>
              </a:rPr>
              <a:t>- withdrawing cash and handing it over</a:t>
            </a:r>
          </a:p>
          <a:p>
            <a:pPr>
              <a:spcBef>
                <a:spcPts val="0"/>
              </a:spcBef>
              <a:defRPr/>
            </a:pPr>
            <a:r>
              <a:rPr lang="en-GB" sz="3100" dirty="0">
                <a:solidFill>
                  <a:srgbClr val="006680"/>
                </a:solidFill>
                <a:latin typeface="Arial" panose="020B0604020202020204" pitchFamily="34" charset="0"/>
                <a:cs typeface="Arial" panose="020B0604020202020204" pitchFamily="34" charset="0"/>
              </a:rPr>
              <a:t>- buying and selling cryptocurrency </a:t>
            </a:r>
          </a:p>
        </p:txBody>
      </p:sp>
    </p:spTree>
    <p:extLst>
      <p:ext uri="{BB962C8B-B14F-4D97-AF65-F5344CB8AC3E}">
        <p14:creationId xmlns:p14="http://schemas.microsoft.com/office/powerpoint/2010/main" val="3854393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5697F-16AB-7235-85E7-B5AB3720FF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979BCE-FACF-53D6-660F-47111FFD60D3}"/>
              </a:ext>
            </a:extLst>
          </p:cNvPr>
          <p:cNvSpPr>
            <a:spLocks noGrp="1"/>
          </p:cNvSpPr>
          <p:nvPr>
            <p:ph type="title"/>
          </p:nvPr>
        </p:nvSpPr>
        <p:spPr>
          <a:xfrm>
            <a:off x="225554" y="152400"/>
            <a:ext cx="8613647" cy="1143000"/>
          </a:xfrm>
        </p:spPr>
        <p:txBody>
          <a:bodyPr>
            <a:normAutofit/>
          </a:bodyPr>
          <a:lstStyle/>
          <a:p>
            <a:r>
              <a:rPr lang="en-GB" sz="3600" dirty="0">
                <a:latin typeface="Arial" panose="020B0604020202020204" pitchFamily="34" charset="0"/>
                <a:cs typeface="Arial" panose="020B0604020202020204" pitchFamily="34" charset="0"/>
              </a:rPr>
              <a:t> Role of a money mule</a:t>
            </a:r>
          </a:p>
        </p:txBody>
      </p:sp>
      <p:sp>
        <p:nvSpPr>
          <p:cNvPr id="3" name="Content Placeholder 2">
            <a:extLst>
              <a:ext uri="{FF2B5EF4-FFF2-40B4-BE49-F238E27FC236}">
                <a16:creationId xmlns:a16="http://schemas.microsoft.com/office/drawing/2014/main" id="{83A2F6B1-5D10-43E0-F4D5-CF9D09F7F42D}"/>
              </a:ext>
            </a:extLst>
          </p:cNvPr>
          <p:cNvSpPr>
            <a:spLocks noGrp="1"/>
          </p:cNvSpPr>
          <p:nvPr>
            <p:ph idx="1"/>
          </p:nvPr>
        </p:nvSpPr>
        <p:spPr>
          <a:xfrm>
            <a:off x="838200" y="1905000"/>
            <a:ext cx="7467600" cy="3810000"/>
          </a:xfrm>
        </p:spPr>
        <p:txBody>
          <a:bodyPr>
            <a:normAutofit fontScale="47500" lnSpcReduction="20000"/>
          </a:bodyPr>
          <a:lstStyle/>
          <a:p>
            <a:pPr>
              <a:lnSpc>
                <a:spcPct val="120000"/>
              </a:lnSpc>
              <a:spcBef>
                <a:spcPts val="600"/>
              </a:spcBef>
              <a:defRPr/>
            </a:pPr>
            <a:r>
              <a:rPr lang="en-GB" sz="6000" dirty="0">
                <a:solidFill>
                  <a:srgbClr val="006680"/>
                </a:solidFill>
                <a:latin typeface="Arial" panose="020B0604020202020204" pitchFamily="34" charset="0"/>
                <a:cs typeface="Arial" panose="020B0604020202020204" pitchFamily="34" charset="0"/>
              </a:rPr>
              <a:t>Money mules can also give control of their accounts to criminals to enable them to transfer the funds themselves. </a:t>
            </a:r>
          </a:p>
          <a:p>
            <a:pPr>
              <a:lnSpc>
                <a:spcPct val="120000"/>
              </a:lnSpc>
              <a:spcBef>
                <a:spcPts val="600"/>
              </a:spcBef>
              <a:defRPr/>
            </a:pPr>
            <a:endParaRPr lang="en-GB" sz="6000" dirty="0">
              <a:solidFill>
                <a:srgbClr val="006680"/>
              </a:solidFill>
              <a:latin typeface="Arial" panose="020B0604020202020204" pitchFamily="34" charset="0"/>
              <a:cs typeface="Arial" panose="020B0604020202020204" pitchFamily="34" charset="0"/>
            </a:endParaRPr>
          </a:p>
          <a:p>
            <a:pPr>
              <a:lnSpc>
                <a:spcPct val="120000"/>
              </a:lnSpc>
              <a:spcBef>
                <a:spcPts val="600"/>
              </a:spcBef>
              <a:defRPr/>
            </a:pPr>
            <a:r>
              <a:rPr lang="en-GB" sz="6000" dirty="0">
                <a:solidFill>
                  <a:srgbClr val="006680"/>
                </a:solidFill>
                <a:latin typeface="Arial" panose="020B0604020202020204" pitchFamily="34" charset="0"/>
                <a:cs typeface="Arial" panose="020B0604020202020204" pitchFamily="34" charset="0"/>
              </a:rPr>
              <a:t>Each transaction helps to further hide the trail of the funds and ultimately to launder the funds.</a:t>
            </a:r>
            <a:endParaRPr lang="en-GB"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70432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be347b0-104f-4b2b-b2b5-df12e2a307c2">
      <Terms xmlns="http://schemas.microsoft.com/office/infopath/2007/PartnerControls"/>
    </lcf76f155ced4ddcb4097134ff3c332f>
    <TaxCatchAll xmlns="a37775db-68f4-4ff0-9a05-382a12232c8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A44AC04EB86CE49923B4BF302B79A52" ma:contentTypeVersion="18" ma:contentTypeDescription="Create a new document." ma:contentTypeScope="" ma:versionID="7c8edbce91433d82b7ba71ec5d94a29d">
  <xsd:schema xmlns:xsd="http://www.w3.org/2001/XMLSchema" xmlns:xs="http://www.w3.org/2001/XMLSchema" xmlns:p="http://schemas.microsoft.com/office/2006/metadata/properties" xmlns:ns2="fbe347b0-104f-4b2b-b2b5-df12e2a307c2" xmlns:ns3="a37775db-68f4-4ff0-9a05-382a12232c87" targetNamespace="http://schemas.microsoft.com/office/2006/metadata/properties" ma:root="true" ma:fieldsID="2fd2fd5cd95278c870d7566e812c27f2" ns2:_="" ns3:_="">
    <xsd:import namespace="fbe347b0-104f-4b2b-b2b5-df12e2a307c2"/>
    <xsd:import namespace="a37775db-68f4-4ff0-9a05-382a12232c8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GenerationTime" minOccurs="0"/>
                <xsd:element ref="ns2:MediaServiceEventHashCode" minOccurs="0"/>
                <xsd:element ref="ns2:MediaServiceAutoTags"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e347b0-104f-4b2b-b2b5-df12e2a307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fe5aaee-0731-4a6b-bb2a-025b83e0893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37775db-68f4-4ff0-9a05-382a12232c8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d54afad-7004-4642-b4d4-6b757a19bc34}" ma:internalName="TaxCatchAll" ma:showField="CatchAllData" ma:web="a37775db-68f4-4ff0-9a05-382a12232c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372980-541A-4649-A228-6A2D14B3CA80}">
  <ds:schemaRefs>
    <ds:schemaRef ds:uri="http://schemas.microsoft.com/sharepoint/v3/contenttype/forms"/>
  </ds:schemaRefs>
</ds:datastoreItem>
</file>

<file path=customXml/itemProps2.xml><?xml version="1.0" encoding="utf-8"?>
<ds:datastoreItem xmlns:ds="http://schemas.openxmlformats.org/officeDocument/2006/customXml" ds:itemID="{A6126A08-0E2B-4121-A6AA-9F0DF3E39C1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 ds:uri="fbe347b0-104f-4b2b-b2b5-df12e2a307c2"/>
    <ds:schemaRef ds:uri="a37775db-68f4-4ff0-9a05-382a12232c87"/>
  </ds:schemaRefs>
</ds:datastoreItem>
</file>

<file path=customXml/itemProps3.xml><?xml version="1.0" encoding="utf-8"?>
<ds:datastoreItem xmlns:ds="http://schemas.openxmlformats.org/officeDocument/2006/customXml" ds:itemID="{070D8A5B-2424-4E43-8B5A-C3B42E1A93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e347b0-104f-4b2b-b2b5-df12e2a307c2"/>
    <ds:schemaRef ds:uri="a37775db-68f4-4ff0-9a05-382a12232c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21062</TotalTime>
  <Words>1997</Words>
  <Application>Microsoft Office PowerPoint</Application>
  <PresentationFormat>On-screen Show (4:3)</PresentationFormat>
  <Paragraphs>219</Paragraphs>
  <Slides>31</Slides>
  <Notes>31</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31</vt:i4>
      </vt:variant>
    </vt:vector>
  </HeadingPairs>
  <TitlesOfParts>
    <vt:vector size="37" baseType="lpstr">
      <vt:lpstr>Aptos</vt:lpstr>
      <vt:lpstr>Arial</vt:lpstr>
      <vt:lpstr>Calibri</vt:lpstr>
      <vt:lpstr>Wingdings</vt:lpstr>
      <vt:lpstr>Office Theme</vt:lpstr>
      <vt:lpstr>2_Office Theme</vt:lpstr>
      <vt:lpstr>PowerPoint Presentation</vt:lpstr>
      <vt:lpstr> About Students Against Scams</vt:lpstr>
      <vt:lpstr>PowerPoint Presentation</vt:lpstr>
      <vt:lpstr> Fraud</vt:lpstr>
      <vt:lpstr> Money laundering</vt:lpstr>
      <vt:lpstr>PowerPoint Presentation</vt:lpstr>
      <vt:lpstr> Money mules</vt:lpstr>
      <vt:lpstr> Role of a money mule</vt:lpstr>
      <vt:lpstr> Role of a money mule</vt:lpstr>
      <vt:lpstr>PowerPoint Presentation</vt:lpstr>
      <vt:lpstr>PowerPoint Presentation</vt:lpstr>
      <vt:lpstr> Crucial link to fraud</vt:lpstr>
      <vt:lpstr>PowerPoint Presentation</vt:lpstr>
      <vt:lpstr> Students are often targeted</vt:lpstr>
      <vt:lpstr>  Techniques used by criminals</vt:lpstr>
      <vt:lpstr> Recruiting students</vt:lpstr>
      <vt:lpstr> Four main recruitment methods</vt:lpstr>
      <vt:lpstr> Job scams</vt:lpstr>
      <vt:lpstr> Romance scams</vt:lpstr>
      <vt:lpstr> Fake websites</vt:lpstr>
      <vt:lpstr> Investment scams</vt:lpstr>
      <vt:lpstr>PowerPoint Presentation</vt:lpstr>
      <vt:lpstr> Severe consequences</vt:lpstr>
      <vt:lpstr> Life changing consequences</vt:lpstr>
      <vt:lpstr>PowerPoint Presentation</vt:lpstr>
      <vt:lpstr> Keep an eye on your friends</vt:lpstr>
      <vt:lpstr> Look for these signs</vt:lpstr>
      <vt:lpstr> Getting help</vt:lpstr>
      <vt:lpstr> Students Against Scams</vt:lpstr>
      <vt:lpstr>Remember</vt:lpstr>
      <vt:lpstr> Students Against Scams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Rebekah.Salmon@eastsussex.gov.uk</dc:creator>
  <cp:lastModifiedBy>Oliver Brooks Stephenson</cp:lastModifiedBy>
  <cp:revision>448</cp:revision>
  <cp:lastPrinted>2016-08-17T16:33:17Z</cp:lastPrinted>
  <dcterms:created xsi:type="dcterms:W3CDTF">2016-05-12T12:33:04Z</dcterms:created>
  <dcterms:modified xsi:type="dcterms:W3CDTF">2025-01-30T10:28:29Z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0x0101000A44AC04EB86CE49923B4BF302B79A52</vt:lpwstr>
  </property>
  <property fmtid="{D5CDD505-2E9C-101B-9397-08002B2CF9AE}" pid="3" name="_dlc_policyId">
    <vt:lpwstr/>
  </property>
  <property fmtid="{D5CDD505-2E9C-101B-9397-08002B2CF9AE}" pid="4" name="ItemRetentionFormula">
    <vt:lpwstr/>
  </property>
  <property fmtid="{D5CDD505-2E9C-101B-9397-08002B2CF9AE}" pid="5" name="_dlc_DocIdItemGuid">
    <vt:lpwstr>13d983c4-a733-4995-8873-234d79192874</vt:lpwstr>
  </property>
  <property fmtid="{D5CDD505-2E9C-101B-9397-08002B2CF9AE}" pid="6" name="Case_x0020_Management_x0020_Document_x0020_Type">
    <vt:lpwstr/>
  </property>
  <property fmtid="{D5CDD505-2E9C-101B-9397-08002B2CF9AE}" pid="7" name="p23cfbf5ca724db9bbf8f89111f5d616">
    <vt:lpwstr/>
  </property>
  <property fmtid="{D5CDD505-2E9C-101B-9397-08002B2CF9AE}" pid="8" name="Planning_x0020_Document_x0020_Type">
    <vt:lpwstr/>
  </property>
  <property fmtid="{D5CDD505-2E9C-101B-9397-08002B2CF9AE}" pid="9" name="Business_x0020_Performance_x0020_Document_x0020_Type">
    <vt:lpwstr/>
  </property>
  <property fmtid="{D5CDD505-2E9C-101B-9397-08002B2CF9AE}" pid="10" name="l2a2c13191bf4335b2c36228ef62c53e">
    <vt:lpwstr/>
  </property>
  <property fmtid="{D5CDD505-2E9C-101B-9397-08002B2CF9AE}" pid="11" name="Contract_x0020_and_x0020_Tender_x0020_Document_x0020_Type">
    <vt:lpwstr/>
  </property>
  <property fmtid="{D5CDD505-2E9C-101B-9397-08002B2CF9AE}" pid="12" name="Legal_x0020_Document_x0020_Type">
    <vt:lpwstr/>
  </property>
  <property fmtid="{D5CDD505-2E9C-101B-9397-08002B2CF9AE}" pid="13" name="Provider_x0020_and_x0020_Supplier_x0020_Document_x0020_Type">
    <vt:lpwstr/>
  </property>
  <property fmtid="{D5CDD505-2E9C-101B-9397-08002B2CF9AE}" pid="14" name="Technical_x0020_Document_x0020_Type">
    <vt:lpwstr/>
  </property>
  <property fmtid="{D5CDD505-2E9C-101B-9397-08002B2CF9AE}" pid="15" name="nc701821e2ae4ca7b090c56a0d021958">
    <vt:lpwstr/>
  </property>
  <property fmtid="{D5CDD505-2E9C-101B-9397-08002B2CF9AE}" pid="16" name="o00f61d71070476098c4709b5aeb3bd2">
    <vt:lpwstr/>
  </property>
  <property fmtid="{D5CDD505-2E9C-101B-9397-08002B2CF9AE}" pid="17" name="i441fec8d7de48e784c5a446ba9d3b0e">
    <vt:lpwstr/>
  </property>
  <property fmtid="{D5CDD505-2E9C-101B-9397-08002B2CF9AE}" pid="18" name="Staff_x0020_Document_x0020_Type">
    <vt:lpwstr/>
  </property>
  <property fmtid="{D5CDD505-2E9C-101B-9397-08002B2CF9AE}" pid="19" name="Administration_x0020_Document_x0020_Type">
    <vt:lpwstr/>
  </property>
  <property fmtid="{D5CDD505-2E9C-101B-9397-08002B2CF9AE}" pid="20" name="Financial_x0020_Document_x0020_Type">
    <vt:lpwstr/>
  </property>
  <property fmtid="{D5CDD505-2E9C-101B-9397-08002B2CF9AE}" pid="21" name="ia40b914e86141268670d7c54bc5df15">
    <vt:lpwstr/>
  </property>
  <property fmtid="{D5CDD505-2E9C-101B-9397-08002B2CF9AE}" pid="22" name="o911df34fb6e415aad03745923c490cb">
    <vt:lpwstr/>
  </property>
  <property fmtid="{D5CDD505-2E9C-101B-9397-08002B2CF9AE}" pid="23" name="i1c0bb1d0bf247fbad3ccce67a2b1a3c">
    <vt:lpwstr/>
  </property>
  <property fmtid="{D5CDD505-2E9C-101B-9397-08002B2CF9AE}" pid="24" name="nc39939b412e4b258e3d91afae22f476">
    <vt:lpwstr/>
  </property>
  <property fmtid="{D5CDD505-2E9C-101B-9397-08002B2CF9AE}" pid="25" name="Insurance_x0020_Document_x0020_Type">
    <vt:lpwstr/>
  </property>
  <property fmtid="{D5CDD505-2E9C-101B-9397-08002B2CF9AE}" pid="26" name="bb6bdcaf81dc494fac08f49b5d971cbc">
    <vt:lpwstr/>
  </property>
  <property fmtid="{D5CDD505-2E9C-101B-9397-08002B2CF9AE}" pid="27" name="nc0f1aa2c1d9443a8a05db9738a0b1b3">
    <vt:lpwstr/>
  </property>
  <property fmtid="{D5CDD505-2E9C-101B-9397-08002B2CF9AE}" pid="28" name="Asset_x0020_Document_x0020_Type">
    <vt:lpwstr/>
  </property>
  <property fmtid="{D5CDD505-2E9C-101B-9397-08002B2CF9AE}" pid="29" name="Coroner_x0020_Document_x0020_Type">
    <vt:lpwstr/>
  </property>
  <property fmtid="{D5CDD505-2E9C-101B-9397-08002B2CF9AE}" pid="30" name="Record_x0020_Management_x0020_Document_x0020_Type">
    <vt:lpwstr/>
  </property>
  <property fmtid="{D5CDD505-2E9C-101B-9397-08002B2CF9AE}" pid="31" name="Service_x0020_Management_x0020_Document_x0020_Type">
    <vt:lpwstr/>
  </property>
  <property fmtid="{D5CDD505-2E9C-101B-9397-08002B2CF9AE}" pid="32" name="bc09e3fac64b486c98a7da5b7bede6b9">
    <vt:lpwstr/>
  </property>
  <property fmtid="{D5CDD505-2E9C-101B-9397-08002B2CF9AE}" pid="33" name="d6542f9ca59a4e279c2d7a44dcfcd44a">
    <vt:lpwstr/>
  </property>
  <property fmtid="{D5CDD505-2E9C-101B-9397-08002B2CF9AE}" pid="34" name="External_x0020_Information_x0020_Document_x0020_Type">
    <vt:lpwstr/>
  </property>
  <property fmtid="{D5CDD505-2E9C-101B-9397-08002B2CF9AE}" pid="35" name="fe7a9f2e7ebb4b8a90f92e89b33d88fe">
    <vt:lpwstr/>
  </property>
  <property fmtid="{D5CDD505-2E9C-101B-9397-08002B2CF9AE}" pid="36" name="jfe86b159c6947ce9e6ff1f84d3f3bd0">
    <vt:lpwstr/>
  </property>
  <property fmtid="{D5CDD505-2E9C-101B-9397-08002B2CF9AE}" pid="37" name="f47e7ecff5cf4fec9804331cf9cc7d2d">
    <vt:lpwstr/>
  </property>
  <property fmtid="{D5CDD505-2E9C-101B-9397-08002B2CF9AE}" pid="38" name="Project_x0020_Management_x0020_Document_x0020_Type">
    <vt:lpwstr/>
  </property>
  <property fmtid="{D5CDD505-2E9C-101B-9397-08002B2CF9AE}" pid="39" name="j5b1618db7f54834b043ba6986764825">
    <vt:lpwstr/>
  </property>
  <property fmtid="{D5CDD505-2E9C-101B-9397-08002B2CF9AE}" pid="40" name="Management_x0020_Document_x0020_Type">
    <vt:lpwstr/>
  </property>
  <property fmtid="{D5CDD505-2E9C-101B-9397-08002B2CF9AE}" pid="41" name="c7341cb175b64701a2f371516e3c5ffa">
    <vt:lpwstr/>
  </property>
  <property fmtid="{D5CDD505-2E9C-101B-9397-08002B2CF9AE}" pid="42" name="Training">
    <vt:lpwstr>28;#Course|4fe375d7-739a-4fcb-bf42-67ca591cad1a</vt:lpwstr>
  </property>
  <property fmtid="{D5CDD505-2E9C-101B-9397-08002B2CF9AE}" pid="43" name="Management Document Type">
    <vt:lpwstr/>
  </property>
  <property fmtid="{D5CDD505-2E9C-101B-9397-08002B2CF9AE}" pid="44" name="Provider and Supplier Document Type">
    <vt:lpwstr/>
  </property>
  <property fmtid="{D5CDD505-2E9C-101B-9397-08002B2CF9AE}" pid="45" name="Staff Document Type">
    <vt:lpwstr/>
  </property>
  <property fmtid="{D5CDD505-2E9C-101B-9397-08002B2CF9AE}" pid="46" name="Coroner Document Type">
    <vt:lpwstr/>
  </property>
  <property fmtid="{D5CDD505-2E9C-101B-9397-08002B2CF9AE}" pid="47" name="Financial Document Type">
    <vt:lpwstr/>
  </property>
  <property fmtid="{D5CDD505-2E9C-101B-9397-08002B2CF9AE}" pid="48" name="Insurance Document Type">
    <vt:lpwstr/>
  </property>
  <property fmtid="{D5CDD505-2E9C-101B-9397-08002B2CF9AE}" pid="49" name="Contract and Tender Document Type">
    <vt:lpwstr/>
  </property>
  <property fmtid="{D5CDD505-2E9C-101B-9397-08002B2CF9AE}" pid="50" name="Case Management Document Type">
    <vt:lpwstr/>
  </property>
  <property fmtid="{D5CDD505-2E9C-101B-9397-08002B2CF9AE}" pid="51" name="Asset Document Type">
    <vt:lpwstr/>
  </property>
  <property fmtid="{D5CDD505-2E9C-101B-9397-08002B2CF9AE}" pid="52" name="Administration Document Type">
    <vt:lpwstr/>
  </property>
  <property fmtid="{D5CDD505-2E9C-101B-9397-08002B2CF9AE}" pid="53" name="External Information Document Type">
    <vt:lpwstr/>
  </property>
  <property fmtid="{D5CDD505-2E9C-101B-9397-08002B2CF9AE}" pid="54" name="Technical Document Type">
    <vt:lpwstr/>
  </property>
  <property fmtid="{D5CDD505-2E9C-101B-9397-08002B2CF9AE}" pid="55" name="Business Performance Document Type">
    <vt:lpwstr/>
  </property>
  <property fmtid="{D5CDD505-2E9C-101B-9397-08002B2CF9AE}" pid="56" name="Legal Document Type">
    <vt:lpwstr/>
  </property>
  <property fmtid="{D5CDD505-2E9C-101B-9397-08002B2CF9AE}" pid="57" name="Project Management Document Type">
    <vt:lpwstr/>
  </property>
  <property fmtid="{D5CDD505-2E9C-101B-9397-08002B2CF9AE}" pid="58" name="Planning Document Type">
    <vt:lpwstr/>
  </property>
  <property fmtid="{D5CDD505-2E9C-101B-9397-08002B2CF9AE}" pid="59" name="Service Management Document Type">
    <vt:lpwstr/>
  </property>
  <property fmtid="{D5CDD505-2E9C-101B-9397-08002B2CF9AE}" pid="60" name="Record Management Document Type">
    <vt:lpwstr/>
  </property>
  <property fmtid="{D5CDD505-2E9C-101B-9397-08002B2CF9AE}" pid="61" name="IsMyDocuments">
    <vt:bool>true</vt:bool>
  </property>
  <property fmtid="{D5CDD505-2E9C-101B-9397-08002B2CF9AE}" pid="62" name="MediaServiceImageTags">
    <vt:lpwstr/>
  </property>
</Properties>
</file>