
<file path=[Content_Types].xml><?xml version="1.0" encoding="utf-8"?>
<Types xmlns="http://schemas.openxmlformats.org/package/2006/content-types">
  <Default Extension="glb" ContentType="model/gltf.binary"/>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8"/>
  </p:notesMasterIdLst>
  <p:sldIdLst>
    <p:sldId id="706" r:id="rId3"/>
    <p:sldId id="740" r:id="rId4"/>
    <p:sldId id="725" r:id="rId5"/>
    <p:sldId id="262" r:id="rId6"/>
    <p:sldId id="741" r:id="rId7"/>
    <p:sldId id="746" r:id="rId8"/>
    <p:sldId id="747" r:id="rId9"/>
    <p:sldId id="744" r:id="rId10"/>
    <p:sldId id="743" r:id="rId11"/>
    <p:sldId id="742" r:id="rId12"/>
    <p:sldId id="745" r:id="rId13"/>
    <p:sldId id="748" r:id="rId14"/>
    <p:sldId id="761" r:id="rId15"/>
    <p:sldId id="750" r:id="rId16"/>
    <p:sldId id="751" r:id="rId17"/>
    <p:sldId id="752" r:id="rId18"/>
    <p:sldId id="753" r:id="rId19"/>
    <p:sldId id="754" r:id="rId20"/>
    <p:sldId id="763" r:id="rId21"/>
    <p:sldId id="738" r:id="rId22"/>
    <p:sldId id="749" r:id="rId23"/>
    <p:sldId id="755" r:id="rId24"/>
    <p:sldId id="757" r:id="rId25"/>
    <p:sldId id="762" r:id="rId26"/>
    <p:sldId id="75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1913" autoAdjust="0"/>
  </p:normalViewPr>
  <p:slideViewPr>
    <p:cSldViewPr snapToGrid="0">
      <p:cViewPr varScale="1">
        <p:scale>
          <a:sx n="45" d="100"/>
          <a:sy n="45" d="100"/>
        </p:scale>
        <p:origin x="1496" y="5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964772-2136-4F71-8DCB-93E4F500DA7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0C2130F-76EF-4D43-ACB0-61916CBEBBAF}">
      <dgm:prSet/>
      <dgm:spPr>
        <a:solidFill>
          <a:srgbClr val="067090"/>
        </a:solidFill>
      </dgm:spPr>
      <dgm:t>
        <a:bodyPr/>
        <a:lstStyle/>
        <a:p>
          <a:r>
            <a:rPr lang="en-GB" dirty="0">
              <a:latin typeface="Arial" panose="020B0604020202020204" pitchFamily="34" charset="0"/>
              <a:cs typeface="Arial" panose="020B0604020202020204" pitchFamily="34" charset="0"/>
            </a:rPr>
            <a:t>Fake images/catfishing</a:t>
          </a:r>
          <a:endParaRPr lang="en-US" dirty="0">
            <a:latin typeface="Arial" panose="020B0604020202020204" pitchFamily="34" charset="0"/>
            <a:cs typeface="Arial" panose="020B0604020202020204" pitchFamily="34" charset="0"/>
          </a:endParaRPr>
        </a:p>
      </dgm:t>
    </dgm:pt>
    <dgm:pt modelId="{D2B4E62D-94E7-4563-BBFD-DE8BC8D212D1}" type="parTrans" cxnId="{CB69B38C-EC5F-444C-82D8-E01D62ABDC23}">
      <dgm:prSet/>
      <dgm:spPr/>
      <dgm:t>
        <a:bodyPr/>
        <a:lstStyle/>
        <a:p>
          <a:endParaRPr lang="en-US"/>
        </a:p>
      </dgm:t>
    </dgm:pt>
    <dgm:pt modelId="{F30A6B6E-8DB6-4479-BD15-CFF114FB9E13}" type="sibTrans" cxnId="{CB69B38C-EC5F-444C-82D8-E01D62ABDC23}">
      <dgm:prSet/>
      <dgm:spPr/>
      <dgm:t>
        <a:bodyPr/>
        <a:lstStyle/>
        <a:p>
          <a:endParaRPr lang="en-US"/>
        </a:p>
      </dgm:t>
    </dgm:pt>
    <dgm:pt modelId="{626A7405-5003-4463-8CFE-5650AB19ACE9}">
      <dgm:prSet/>
      <dgm:spPr>
        <a:solidFill>
          <a:srgbClr val="067090"/>
        </a:solidFill>
      </dgm:spPr>
      <dgm:t>
        <a:bodyPr/>
        <a:lstStyle/>
        <a:p>
          <a:r>
            <a:rPr lang="en-US" dirty="0">
              <a:latin typeface="Arial" panose="020B0604020202020204" pitchFamily="34" charset="0"/>
              <a:cs typeface="Arial" panose="020B0604020202020204" pitchFamily="34" charset="0"/>
            </a:rPr>
            <a:t>‘Sob story’</a:t>
          </a:r>
        </a:p>
      </dgm:t>
    </dgm:pt>
    <dgm:pt modelId="{BFDB1B56-1F12-4124-9C9B-C0CBBB344249}" type="parTrans" cxnId="{C2C79BB9-2A8C-4768-A7EB-EBE5BCD1185B}">
      <dgm:prSet/>
      <dgm:spPr/>
      <dgm:t>
        <a:bodyPr/>
        <a:lstStyle/>
        <a:p>
          <a:endParaRPr lang="en-US"/>
        </a:p>
      </dgm:t>
    </dgm:pt>
    <dgm:pt modelId="{D85B2775-83CB-4D32-A72F-FBF956C4AE5B}" type="sibTrans" cxnId="{C2C79BB9-2A8C-4768-A7EB-EBE5BCD1185B}">
      <dgm:prSet/>
      <dgm:spPr/>
      <dgm:t>
        <a:bodyPr/>
        <a:lstStyle/>
        <a:p>
          <a:endParaRPr lang="en-US"/>
        </a:p>
      </dgm:t>
    </dgm:pt>
    <dgm:pt modelId="{2E6F3278-C0E6-4399-B5E4-14E3E3DF91C8}">
      <dgm:prSet/>
      <dgm:spPr>
        <a:solidFill>
          <a:srgbClr val="C00000"/>
        </a:solidFill>
      </dgm:spPr>
      <dgm:t>
        <a:bodyPr/>
        <a:lstStyle/>
        <a:p>
          <a:r>
            <a:rPr lang="en-US" dirty="0">
              <a:latin typeface="Arial" panose="020B0604020202020204" pitchFamily="34" charset="0"/>
              <a:cs typeface="Arial" panose="020B0604020202020204" pitchFamily="34" charset="0"/>
            </a:rPr>
            <a:t>Isolating victims</a:t>
          </a:r>
        </a:p>
      </dgm:t>
    </dgm:pt>
    <dgm:pt modelId="{2FF009D1-7FBF-43EE-B931-D67548804EB6}" type="parTrans" cxnId="{4BE7A98D-1ED0-4755-9303-F8FD9BEA0383}">
      <dgm:prSet/>
      <dgm:spPr/>
      <dgm:t>
        <a:bodyPr/>
        <a:lstStyle/>
        <a:p>
          <a:endParaRPr lang="en-US"/>
        </a:p>
      </dgm:t>
    </dgm:pt>
    <dgm:pt modelId="{E7875279-5C14-43D7-A8ED-74DF97516DA9}" type="sibTrans" cxnId="{4BE7A98D-1ED0-4755-9303-F8FD9BEA0383}">
      <dgm:prSet/>
      <dgm:spPr/>
      <dgm:t>
        <a:bodyPr/>
        <a:lstStyle/>
        <a:p>
          <a:endParaRPr lang="en-US"/>
        </a:p>
      </dgm:t>
    </dgm:pt>
    <dgm:pt modelId="{862808AE-AB2C-497C-87A9-B93C4404564B}">
      <dgm:prSet/>
      <dgm:spPr>
        <a:solidFill>
          <a:srgbClr val="067090"/>
        </a:solidFill>
      </dgm:spPr>
      <dgm:t>
        <a:bodyPr/>
        <a:lstStyle/>
        <a:p>
          <a:r>
            <a:rPr lang="en-US" dirty="0">
              <a:latin typeface="Arial" panose="020B0604020202020204" pitchFamily="34" charset="0"/>
              <a:cs typeface="Arial" panose="020B0604020202020204" pitchFamily="34" charset="0"/>
            </a:rPr>
            <a:t>Love bombing </a:t>
          </a:r>
        </a:p>
      </dgm:t>
    </dgm:pt>
    <dgm:pt modelId="{FFF5A8AF-3D33-44F7-8359-D68C911604DA}" type="parTrans" cxnId="{5DC64480-CC2C-4A48-95B6-79BDC4301224}">
      <dgm:prSet/>
      <dgm:spPr/>
      <dgm:t>
        <a:bodyPr/>
        <a:lstStyle/>
        <a:p>
          <a:endParaRPr lang="en-US"/>
        </a:p>
      </dgm:t>
    </dgm:pt>
    <dgm:pt modelId="{05F56C3D-1ADB-4747-A371-014B2B7F9E08}" type="sibTrans" cxnId="{5DC64480-CC2C-4A48-95B6-79BDC4301224}">
      <dgm:prSet/>
      <dgm:spPr/>
      <dgm:t>
        <a:bodyPr/>
        <a:lstStyle/>
        <a:p>
          <a:endParaRPr lang="en-US"/>
        </a:p>
      </dgm:t>
    </dgm:pt>
    <dgm:pt modelId="{863B4C28-8DD3-4E04-A611-D18A4B41C477}">
      <dgm:prSet/>
      <dgm:spPr>
        <a:solidFill>
          <a:srgbClr val="C00000"/>
        </a:solidFill>
      </dgm:spPr>
      <dgm:t>
        <a:bodyPr/>
        <a:lstStyle/>
        <a:p>
          <a:r>
            <a:rPr lang="en-US" dirty="0">
              <a:latin typeface="Arial" panose="020B0604020202020204" pitchFamily="34" charset="0"/>
              <a:cs typeface="Arial" panose="020B0604020202020204" pitchFamily="34" charset="0"/>
            </a:rPr>
            <a:t>Unusual payment methods</a:t>
          </a:r>
        </a:p>
      </dgm:t>
    </dgm:pt>
    <dgm:pt modelId="{34629F7D-A08D-4F5D-BA28-076601D35B2B}" type="parTrans" cxnId="{2F83A05F-3E8D-4650-96BC-AA901CD131C1}">
      <dgm:prSet/>
      <dgm:spPr/>
      <dgm:t>
        <a:bodyPr/>
        <a:lstStyle/>
        <a:p>
          <a:endParaRPr lang="en-GB"/>
        </a:p>
      </dgm:t>
    </dgm:pt>
    <dgm:pt modelId="{1D6A9A90-5731-43F0-A4EB-0AD2EFBE2FEC}" type="sibTrans" cxnId="{2F83A05F-3E8D-4650-96BC-AA901CD131C1}">
      <dgm:prSet/>
      <dgm:spPr/>
      <dgm:t>
        <a:bodyPr/>
        <a:lstStyle/>
        <a:p>
          <a:endParaRPr lang="en-GB"/>
        </a:p>
      </dgm:t>
    </dgm:pt>
    <dgm:pt modelId="{E5F11996-8EDB-4674-ADC9-80912D623B4C}">
      <dgm:prSet/>
      <dgm:spPr>
        <a:solidFill>
          <a:srgbClr val="C00000"/>
        </a:solidFill>
      </dgm:spPr>
      <dgm:t>
        <a:bodyPr/>
        <a:lstStyle/>
        <a:p>
          <a:r>
            <a:rPr lang="en-US" dirty="0">
              <a:latin typeface="Arial" panose="020B0604020202020204" pitchFamily="34" charset="0"/>
              <a:cs typeface="Arial" panose="020B0604020202020204" pitchFamily="34" charset="0"/>
            </a:rPr>
            <a:t>Creating long-distance scenarios</a:t>
          </a:r>
        </a:p>
      </dgm:t>
    </dgm:pt>
    <dgm:pt modelId="{F8CC33DC-D9CE-4116-96A4-F25D9BA83CA7}" type="sibTrans" cxnId="{57BC447C-59F0-493D-AA1A-0D032618535F}">
      <dgm:prSet/>
      <dgm:spPr/>
      <dgm:t>
        <a:bodyPr/>
        <a:lstStyle/>
        <a:p>
          <a:endParaRPr lang="en-US"/>
        </a:p>
      </dgm:t>
    </dgm:pt>
    <dgm:pt modelId="{790F8533-E8D7-476C-A3D3-A5C8DE62A24F}" type="parTrans" cxnId="{57BC447C-59F0-493D-AA1A-0D032618535F}">
      <dgm:prSet/>
      <dgm:spPr/>
      <dgm:t>
        <a:bodyPr/>
        <a:lstStyle/>
        <a:p>
          <a:endParaRPr lang="en-US"/>
        </a:p>
      </dgm:t>
    </dgm:pt>
    <dgm:pt modelId="{748A58E8-B0F0-4F37-B170-DCA20A02DD88}" type="pres">
      <dgm:prSet presAssocID="{B7964772-2136-4F71-8DCB-93E4F500DA7B}" presName="diagram" presStyleCnt="0">
        <dgm:presLayoutVars>
          <dgm:dir/>
          <dgm:resizeHandles val="exact"/>
        </dgm:presLayoutVars>
      </dgm:prSet>
      <dgm:spPr/>
    </dgm:pt>
    <dgm:pt modelId="{B113695C-5DB4-4EBE-B849-D47B638F887C}" type="pres">
      <dgm:prSet presAssocID="{30C2130F-76EF-4D43-ACB0-61916CBEBBAF}" presName="node" presStyleLbl="node1" presStyleIdx="0" presStyleCnt="6">
        <dgm:presLayoutVars>
          <dgm:bulletEnabled val="1"/>
        </dgm:presLayoutVars>
      </dgm:prSet>
      <dgm:spPr/>
    </dgm:pt>
    <dgm:pt modelId="{AEE83932-A04D-48F4-B462-663D1183269F}" type="pres">
      <dgm:prSet presAssocID="{F30A6B6E-8DB6-4479-BD15-CFF114FB9E13}" presName="sibTrans" presStyleCnt="0"/>
      <dgm:spPr/>
    </dgm:pt>
    <dgm:pt modelId="{6491FFCB-2652-453A-BC0F-71457056F99B}" type="pres">
      <dgm:prSet presAssocID="{E5F11996-8EDB-4674-ADC9-80912D623B4C}" presName="node" presStyleLbl="node1" presStyleIdx="1" presStyleCnt="6">
        <dgm:presLayoutVars>
          <dgm:bulletEnabled val="1"/>
        </dgm:presLayoutVars>
      </dgm:prSet>
      <dgm:spPr/>
    </dgm:pt>
    <dgm:pt modelId="{E3610152-9F35-432F-8D9F-41E837F47559}" type="pres">
      <dgm:prSet presAssocID="{F8CC33DC-D9CE-4116-96A4-F25D9BA83CA7}" presName="sibTrans" presStyleCnt="0"/>
      <dgm:spPr/>
    </dgm:pt>
    <dgm:pt modelId="{634A4697-CB52-4E2D-97A8-35DD43D9346C}" type="pres">
      <dgm:prSet presAssocID="{626A7405-5003-4463-8CFE-5650AB19ACE9}" presName="node" presStyleLbl="node1" presStyleIdx="2" presStyleCnt="6">
        <dgm:presLayoutVars>
          <dgm:bulletEnabled val="1"/>
        </dgm:presLayoutVars>
      </dgm:prSet>
      <dgm:spPr/>
    </dgm:pt>
    <dgm:pt modelId="{0B059B24-7D16-431D-A306-A68049D5D88C}" type="pres">
      <dgm:prSet presAssocID="{D85B2775-83CB-4D32-A72F-FBF956C4AE5B}" presName="sibTrans" presStyleCnt="0"/>
      <dgm:spPr/>
    </dgm:pt>
    <dgm:pt modelId="{BABB2ED6-FDEF-4BA5-BE2B-A2F251E2190F}" type="pres">
      <dgm:prSet presAssocID="{2E6F3278-C0E6-4399-B5E4-14E3E3DF91C8}" presName="node" presStyleLbl="node1" presStyleIdx="3" presStyleCnt="6" custLinFactNeighborX="-399" custLinFactNeighborY="-665">
        <dgm:presLayoutVars>
          <dgm:bulletEnabled val="1"/>
        </dgm:presLayoutVars>
      </dgm:prSet>
      <dgm:spPr/>
    </dgm:pt>
    <dgm:pt modelId="{4B028CE0-4C7A-4BA7-80F3-9C31781FF0AC}" type="pres">
      <dgm:prSet presAssocID="{E7875279-5C14-43D7-A8ED-74DF97516DA9}" presName="sibTrans" presStyleCnt="0"/>
      <dgm:spPr/>
    </dgm:pt>
    <dgm:pt modelId="{189A5126-4F94-4967-9ADE-2EBE9DBA41F8}" type="pres">
      <dgm:prSet presAssocID="{862808AE-AB2C-497C-87A9-B93C4404564B}" presName="node" presStyleLbl="node1" presStyleIdx="4" presStyleCnt="6">
        <dgm:presLayoutVars>
          <dgm:bulletEnabled val="1"/>
        </dgm:presLayoutVars>
      </dgm:prSet>
      <dgm:spPr/>
    </dgm:pt>
    <dgm:pt modelId="{4467AD3C-0C83-46C9-8667-CD2542A55F2C}" type="pres">
      <dgm:prSet presAssocID="{05F56C3D-1ADB-4747-A371-014B2B7F9E08}" presName="sibTrans" presStyleCnt="0"/>
      <dgm:spPr/>
    </dgm:pt>
    <dgm:pt modelId="{675DC802-3371-4175-A38B-4534B3617092}" type="pres">
      <dgm:prSet presAssocID="{863B4C28-8DD3-4E04-A611-D18A4B41C477}" presName="node" presStyleLbl="node1" presStyleIdx="5" presStyleCnt="6" custLinFactNeighborX="-399" custLinFactNeighborY="-665">
        <dgm:presLayoutVars>
          <dgm:bulletEnabled val="1"/>
        </dgm:presLayoutVars>
      </dgm:prSet>
      <dgm:spPr/>
    </dgm:pt>
  </dgm:ptLst>
  <dgm:cxnLst>
    <dgm:cxn modelId="{7037C10A-F2F7-4672-BB0C-8500A8DC6C30}" type="presOf" srcId="{2E6F3278-C0E6-4399-B5E4-14E3E3DF91C8}" destId="{BABB2ED6-FDEF-4BA5-BE2B-A2F251E2190F}" srcOrd="0" destOrd="0" presId="urn:microsoft.com/office/officeart/2005/8/layout/default"/>
    <dgm:cxn modelId="{58CE390F-372A-43EC-8938-86DB568F8A85}" type="presOf" srcId="{626A7405-5003-4463-8CFE-5650AB19ACE9}" destId="{634A4697-CB52-4E2D-97A8-35DD43D9346C}" srcOrd="0" destOrd="0" presId="urn:microsoft.com/office/officeart/2005/8/layout/default"/>
    <dgm:cxn modelId="{9F73713B-027A-48AF-A146-CE0DED01B1DF}" type="presOf" srcId="{E5F11996-8EDB-4674-ADC9-80912D623B4C}" destId="{6491FFCB-2652-453A-BC0F-71457056F99B}" srcOrd="0" destOrd="0" presId="urn:microsoft.com/office/officeart/2005/8/layout/default"/>
    <dgm:cxn modelId="{2F83A05F-3E8D-4650-96BC-AA901CD131C1}" srcId="{B7964772-2136-4F71-8DCB-93E4F500DA7B}" destId="{863B4C28-8DD3-4E04-A611-D18A4B41C477}" srcOrd="5" destOrd="0" parTransId="{34629F7D-A08D-4F5D-BA28-076601D35B2B}" sibTransId="{1D6A9A90-5731-43F0-A4EB-0AD2EFBE2FEC}"/>
    <dgm:cxn modelId="{F599F166-6295-4E0A-881D-B8383B30D3C1}" type="presOf" srcId="{30C2130F-76EF-4D43-ACB0-61916CBEBBAF}" destId="{B113695C-5DB4-4EBE-B849-D47B638F887C}" srcOrd="0" destOrd="0" presId="urn:microsoft.com/office/officeart/2005/8/layout/default"/>
    <dgm:cxn modelId="{B82BE66E-DE55-48FD-8F47-5C2E76B2F498}" type="presOf" srcId="{863B4C28-8DD3-4E04-A611-D18A4B41C477}" destId="{675DC802-3371-4175-A38B-4534B3617092}" srcOrd="0" destOrd="0" presId="urn:microsoft.com/office/officeart/2005/8/layout/default"/>
    <dgm:cxn modelId="{57BC447C-59F0-493D-AA1A-0D032618535F}" srcId="{B7964772-2136-4F71-8DCB-93E4F500DA7B}" destId="{E5F11996-8EDB-4674-ADC9-80912D623B4C}" srcOrd="1" destOrd="0" parTransId="{790F8533-E8D7-476C-A3D3-A5C8DE62A24F}" sibTransId="{F8CC33DC-D9CE-4116-96A4-F25D9BA83CA7}"/>
    <dgm:cxn modelId="{5DC64480-CC2C-4A48-95B6-79BDC4301224}" srcId="{B7964772-2136-4F71-8DCB-93E4F500DA7B}" destId="{862808AE-AB2C-497C-87A9-B93C4404564B}" srcOrd="4" destOrd="0" parTransId="{FFF5A8AF-3D33-44F7-8359-D68C911604DA}" sibTransId="{05F56C3D-1ADB-4747-A371-014B2B7F9E08}"/>
    <dgm:cxn modelId="{CB69B38C-EC5F-444C-82D8-E01D62ABDC23}" srcId="{B7964772-2136-4F71-8DCB-93E4F500DA7B}" destId="{30C2130F-76EF-4D43-ACB0-61916CBEBBAF}" srcOrd="0" destOrd="0" parTransId="{D2B4E62D-94E7-4563-BBFD-DE8BC8D212D1}" sibTransId="{F30A6B6E-8DB6-4479-BD15-CFF114FB9E13}"/>
    <dgm:cxn modelId="{4BE7A98D-1ED0-4755-9303-F8FD9BEA0383}" srcId="{B7964772-2136-4F71-8DCB-93E4F500DA7B}" destId="{2E6F3278-C0E6-4399-B5E4-14E3E3DF91C8}" srcOrd="3" destOrd="0" parTransId="{2FF009D1-7FBF-43EE-B931-D67548804EB6}" sibTransId="{E7875279-5C14-43D7-A8ED-74DF97516DA9}"/>
    <dgm:cxn modelId="{C2C79BB9-2A8C-4768-A7EB-EBE5BCD1185B}" srcId="{B7964772-2136-4F71-8DCB-93E4F500DA7B}" destId="{626A7405-5003-4463-8CFE-5650AB19ACE9}" srcOrd="2" destOrd="0" parTransId="{BFDB1B56-1F12-4124-9C9B-C0CBBB344249}" sibTransId="{D85B2775-83CB-4D32-A72F-FBF956C4AE5B}"/>
    <dgm:cxn modelId="{36EFE6E0-8715-4AD7-94CC-933C3D37FDE1}" type="presOf" srcId="{862808AE-AB2C-497C-87A9-B93C4404564B}" destId="{189A5126-4F94-4967-9ADE-2EBE9DBA41F8}" srcOrd="0" destOrd="0" presId="urn:microsoft.com/office/officeart/2005/8/layout/default"/>
    <dgm:cxn modelId="{0DAE51F2-B0D4-4999-B5DB-5A4E34A9CDE9}" type="presOf" srcId="{B7964772-2136-4F71-8DCB-93E4F500DA7B}" destId="{748A58E8-B0F0-4F37-B170-DCA20A02DD88}" srcOrd="0" destOrd="0" presId="urn:microsoft.com/office/officeart/2005/8/layout/default"/>
    <dgm:cxn modelId="{EB0B90EF-51F5-4D68-A869-E085E62667EC}" type="presParOf" srcId="{748A58E8-B0F0-4F37-B170-DCA20A02DD88}" destId="{B113695C-5DB4-4EBE-B849-D47B638F887C}" srcOrd="0" destOrd="0" presId="urn:microsoft.com/office/officeart/2005/8/layout/default"/>
    <dgm:cxn modelId="{0023370F-30DE-4E87-B1B6-140EFBE26228}" type="presParOf" srcId="{748A58E8-B0F0-4F37-B170-DCA20A02DD88}" destId="{AEE83932-A04D-48F4-B462-663D1183269F}" srcOrd="1" destOrd="0" presId="urn:microsoft.com/office/officeart/2005/8/layout/default"/>
    <dgm:cxn modelId="{D1A57828-2FB4-4AC2-9860-17A9B0D9BFD8}" type="presParOf" srcId="{748A58E8-B0F0-4F37-B170-DCA20A02DD88}" destId="{6491FFCB-2652-453A-BC0F-71457056F99B}" srcOrd="2" destOrd="0" presId="urn:microsoft.com/office/officeart/2005/8/layout/default"/>
    <dgm:cxn modelId="{BFC1E89F-502A-46D6-88F0-92860ECBD42B}" type="presParOf" srcId="{748A58E8-B0F0-4F37-B170-DCA20A02DD88}" destId="{E3610152-9F35-432F-8D9F-41E837F47559}" srcOrd="3" destOrd="0" presId="urn:microsoft.com/office/officeart/2005/8/layout/default"/>
    <dgm:cxn modelId="{FEF1DC0A-2AA1-4FA2-A552-677EFB202391}" type="presParOf" srcId="{748A58E8-B0F0-4F37-B170-DCA20A02DD88}" destId="{634A4697-CB52-4E2D-97A8-35DD43D9346C}" srcOrd="4" destOrd="0" presId="urn:microsoft.com/office/officeart/2005/8/layout/default"/>
    <dgm:cxn modelId="{F7C38776-6E37-417B-B405-045351E7691C}" type="presParOf" srcId="{748A58E8-B0F0-4F37-B170-DCA20A02DD88}" destId="{0B059B24-7D16-431D-A306-A68049D5D88C}" srcOrd="5" destOrd="0" presId="urn:microsoft.com/office/officeart/2005/8/layout/default"/>
    <dgm:cxn modelId="{DE8945D4-4E2B-4E81-B7F7-B1A51BBA78E5}" type="presParOf" srcId="{748A58E8-B0F0-4F37-B170-DCA20A02DD88}" destId="{BABB2ED6-FDEF-4BA5-BE2B-A2F251E2190F}" srcOrd="6" destOrd="0" presId="urn:microsoft.com/office/officeart/2005/8/layout/default"/>
    <dgm:cxn modelId="{B657E733-7B63-4104-BBA6-45A9EF9F4E27}" type="presParOf" srcId="{748A58E8-B0F0-4F37-B170-DCA20A02DD88}" destId="{4B028CE0-4C7A-4BA7-80F3-9C31781FF0AC}" srcOrd="7" destOrd="0" presId="urn:microsoft.com/office/officeart/2005/8/layout/default"/>
    <dgm:cxn modelId="{2F6DD2A2-07A8-4E78-B85A-3ACFA0DE5B72}" type="presParOf" srcId="{748A58E8-B0F0-4F37-B170-DCA20A02DD88}" destId="{189A5126-4F94-4967-9ADE-2EBE9DBA41F8}" srcOrd="8" destOrd="0" presId="urn:microsoft.com/office/officeart/2005/8/layout/default"/>
    <dgm:cxn modelId="{5D3B22C9-B736-4969-B916-7D2A70FA2D00}" type="presParOf" srcId="{748A58E8-B0F0-4F37-B170-DCA20A02DD88}" destId="{4467AD3C-0C83-46C9-8667-CD2542A55F2C}" srcOrd="9" destOrd="0" presId="urn:microsoft.com/office/officeart/2005/8/layout/default"/>
    <dgm:cxn modelId="{E772D5C1-3098-4C9A-A62D-D254B6CE753D}" type="presParOf" srcId="{748A58E8-B0F0-4F37-B170-DCA20A02DD88}" destId="{675DC802-3371-4175-A38B-4534B3617092}"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13695C-5DB4-4EBE-B849-D47B638F887C}">
      <dsp:nvSpPr>
        <dsp:cNvPr id="0" name=""/>
        <dsp:cNvSpPr/>
      </dsp:nvSpPr>
      <dsp:spPr>
        <a:xfrm>
          <a:off x="0" y="320976"/>
          <a:ext cx="2835281" cy="1701169"/>
        </a:xfrm>
        <a:prstGeom prst="rect">
          <a:avLst/>
        </a:prstGeom>
        <a:solidFill>
          <a:srgbClr val="06709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latin typeface="Arial" panose="020B0604020202020204" pitchFamily="34" charset="0"/>
              <a:cs typeface="Arial" panose="020B0604020202020204" pitchFamily="34" charset="0"/>
            </a:rPr>
            <a:t>Fake images/catfishing</a:t>
          </a:r>
          <a:endParaRPr lang="en-US" sz="2600" kern="1200" dirty="0">
            <a:latin typeface="Arial" panose="020B0604020202020204" pitchFamily="34" charset="0"/>
            <a:cs typeface="Arial" panose="020B0604020202020204" pitchFamily="34" charset="0"/>
          </a:endParaRPr>
        </a:p>
      </dsp:txBody>
      <dsp:txXfrm>
        <a:off x="0" y="320976"/>
        <a:ext cx="2835281" cy="1701169"/>
      </dsp:txXfrm>
    </dsp:sp>
    <dsp:sp modelId="{6491FFCB-2652-453A-BC0F-71457056F99B}">
      <dsp:nvSpPr>
        <dsp:cNvPr id="0" name=""/>
        <dsp:cNvSpPr/>
      </dsp:nvSpPr>
      <dsp:spPr>
        <a:xfrm>
          <a:off x="3118810" y="320976"/>
          <a:ext cx="2835281" cy="1701169"/>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Creating long-distance scenarios</a:t>
          </a:r>
        </a:p>
      </dsp:txBody>
      <dsp:txXfrm>
        <a:off x="3118810" y="320976"/>
        <a:ext cx="2835281" cy="1701169"/>
      </dsp:txXfrm>
    </dsp:sp>
    <dsp:sp modelId="{634A4697-CB52-4E2D-97A8-35DD43D9346C}">
      <dsp:nvSpPr>
        <dsp:cNvPr id="0" name=""/>
        <dsp:cNvSpPr/>
      </dsp:nvSpPr>
      <dsp:spPr>
        <a:xfrm>
          <a:off x="6237620" y="320976"/>
          <a:ext cx="2835281" cy="1701169"/>
        </a:xfrm>
        <a:prstGeom prst="rect">
          <a:avLst/>
        </a:prstGeom>
        <a:solidFill>
          <a:srgbClr val="06709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‘Sob story’</a:t>
          </a:r>
        </a:p>
      </dsp:txBody>
      <dsp:txXfrm>
        <a:off x="6237620" y="320976"/>
        <a:ext cx="2835281" cy="1701169"/>
      </dsp:txXfrm>
    </dsp:sp>
    <dsp:sp modelId="{BABB2ED6-FDEF-4BA5-BE2B-A2F251E2190F}">
      <dsp:nvSpPr>
        <dsp:cNvPr id="0" name=""/>
        <dsp:cNvSpPr/>
      </dsp:nvSpPr>
      <dsp:spPr>
        <a:xfrm>
          <a:off x="0" y="2294360"/>
          <a:ext cx="2835281" cy="1701169"/>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Isolating victims</a:t>
          </a:r>
        </a:p>
      </dsp:txBody>
      <dsp:txXfrm>
        <a:off x="0" y="2294360"/>
        <a:ext cx="2835281" cy="1701169"/>
      </dsp:txXfrm>
    </dsp:sp>
    <dsp:sp modelId="{189A5126-4F94-4967-9ADE-2EBE9DBA41F8}">
      <dsp:nvSpPr>
        <dsp:cNvPr id="0" name=""/>
        <dsp:cNvSpPr/>
      </dsp:nvSpPr>
      <dsp:spPr>
        <a:xfrm>
          <a:off x="3118810" y="2305673"/>
          <a:ext cx="2835281" cy="1701169"/>
        </a:xfrm>
        <a:prstGeom prst="rect">
          <a:avLst/>
        </a:prstGeom>
        <a:solidFill>
          <a:srgbClr val="06709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Love bombing </a:t>
          </a:r>
        </a:p>
      </dsp:txBody>
      <dsp:txXfrm>
        <a:off x="3118810" y="2305673"/>
        <a:ext cx="2835281" cy="1701169"/>
      </dsp:txXfrm>
    </dsp:sp>
    <dsp:sp modelId="{675DC802-3371-4175-A38B-4534B3617092}">
      <dsp:nvSpPr>
        <dsp:cNvPr id="0" name=""/>
        <dsp:cNvSpPr/>
      </dsp:nvSpPr>
      <dsp:spPr>
        <a:xfrm>
          <a:off x="6226307" y="2294360"/>
          <a:ext cx="2835281" cy="1701169"/>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Unusual payment methods</a:t>
          </a:r>
        </a:p>
      </dsp:txBody>
      <dsp:txXfrm>
        <a:off x="6226307" y="2294360"/>
        <a:ext cx="2835281" cy="170116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C76A1B-CBCF-48E3-BE3B-1D61ED556C52}" type="datetimeFigureOut">
              <a:rPr lang="en-GB" smtClean="0"/>
              <a:t>06/02/2026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248F5D-F2C7-4B85-81FF-C947AC190277}" type="slidenum">
              <a:rPr lang="en-GB" smtClean="0"/>
              <a:t>‹#›</a:t>
            </a:fld>
            <a:endParaRPr lang="en-GB"/>
          </a:p>
        </p:txBody>
      </p:sp>
    </p:spTree>
    <p:extLst>
      <p:ext uri="{BB962C8B-B14F-4D97-AF65-F5344CB8AC3E}">
        <p14:creationId xmlns:p14="http://schemas.microsoft.com/office/powerpoint/2010/main" val="2377281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algn="l"/>
            <a:r>
              <a:rPr lang="en-US" b="0" dirty="0"/>
              <a:t>Introduce yourself. </a:t>
            </a:r>
          </a:p>
          <a:p>
            <a:pPr algn="l"/>
            <a:endParaRPr lang="en-US" b="0" dirty="0"/>
          </a:p>
          <a:p>
            <a:pPr algn="l"/>
            <a:r>
              <a:rPr lang="en-US" b="0" dirty="0"/>
              <a:t>Explain to the students that you are going to talk to them about romance fraud and how to protect themselves online</a:t>
            </a:r>
          </a:p>
          <a:p>
            <a:pPr algn="l"/>
            <a:endParaRPr lang="en-US" dirty="0">
              <a:solidFill>
                <a:srgbClr val="000000"/>
              </a:solidFill>
              <a:latin typeface="Lucida Grande"/>
            </a:endParaRPr>
          </a:p>
          <a:p>
            <a:pPr algn="l"/>
            <a:r>
              <a:rPr lang="en-US" b="1" dirty="0">
                <a:solidFill>
                  <a:srgbClr val="000000"/>
                </a:solidFill>
                <a:latin typeface="Lucida Grande"/>
              </a:rPr>
              <a:t>Let them know that this is going to be quite interactive so encourage them to please take part.</a:t>
            </a:r>
          </a:p>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688AD0-87F1-4A9F-933A-94A6A7DFB42C}" type="slidenum">
              <a:rPr kumimoji="0" lang="en-GB" sz="1200" b="0" i="0" u="none" strike="noStrike" kern="1200" cap="none" spc="0" normalizeH="0" baseline="0" noProof="0" smtClean="0">
                <a:ln>
                  <a:noFill/>
                </a:ln>
                <a:solidFill>
                  <a:prstClr val="black"/>
                </a:solidFill>
                <a:effectLst/>
                <a:uLnTx/>
                <a:uFillTx/>
                <a:latin typeface="Calibri"/>
                <a:ea typeface="+mn-ea"/>
                <a:cs typeface="+mn-cs"/>
                <a:sym typeface="Helvetica"/>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sym typeface="Helvetica"/>
            </a:endParaRPr>
          </a:p>
        </p:txBody>
      </p:sp>
    </p:spTree>
    <p:extLst>
      <p:ext uri="{BB962C8B-B14F-4D97-AF65-F5344CB8AC3E}">
        <p14:creationId xmlns:p14="http://schemas.microsoft.com/office/powerpoint/2010/main" val="492065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Criminals will often use a tactic called ‘love-bombing’, which means they overwhelm their victim with affection and a lot of attention very early on.</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Some examples of this are:</a:t>
            </a:r>
          </a:p>
          <a:p>
            <a:pPr lvl="1"/>
            <a:r>
              <a:rPr lang="en-GB" dirty="0">
                <a:latin typeface="Arial" panose="020B0604020202020204" pitchFamily="34" charset="0"/>
                <a:cs typeface="Arial" panose="020B0604020202020204" pitchFamily="34" charset="0"/>
              </a:rPr>
              <a:t>Constant contact – then making the other person feel guilty for not answering quickly</a:t>
            </a:r>
          </a:p>
          <a:p>
            <a:pPr lvl="1"/>
            <a:r>
              <a:rPr lang="en-GB" dirty="0">
                <a:latin typeface="Arial" panose="020B0604020202020204" pitchFamily="34" charset="0"/>
                <a:cs typeface="Arial" panose="020B0604020202020204" pitchFamily="34" charset="0"/>
              </a:rPr>
              <a:t>Disregard for boundaries – disguising this by claiming they are in love</a:t>
            </a:r>
          </a:p>
          <a:p>
            <a:pPr lvl="1"/>
            <a:r>
              <a:rPr lang="en-GB" dirty="0">
                <a:latin typeface="Arial" panose="020B0604020202020204" pitchFamily="34" charset="0"/>
                <a:cs typeface="Arial" panose="020B0604020202020204" pitchFamily="34" charset="0"/>
              </a:rPr>
              <a:t>Intense emotional neediness – making the victim feel like they are responsible for the criminals emotions to keep them talking</a:t>
            </a:r>
          </a:p>
          <a:p>
            <a:endParaRPr lang="en-GB"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0B248F5D-F2C7-4B85-81FF-C947AC190277}" type="slidenum">
              <a:rPr lang="en-GB" smtClean="0"/>
              <a:t>10</a:t>
            </a:fld>
            <a:endParaRPr lang="en-GB"/>
          </a:p>
        </p:txBody>
      </p:sp>
    </p:spTree>
    <p:extLst>
      <p:ext uri="{BB962C8B-B14F-4D97-AF65-F5344CB8AC3E}">
        <p14:creationId xmlns:p14="http://schemas.microsoft.com/office/powerpoint/2010/main" val="3891077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B32C8-6870-4CC0-D578-D31F03FF36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5B4CE5-8FAD-59A5-8806-62A11939C8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1053B8-865E-10C8-0443-88FF66E6B463}"/>
              </a:ext>
            </a:extLst>
          </p:cNvPr>
          <p:cNvSpPr>
            <a:spLocks noGrp="1"/>
          </p:cNvSpPr>
          <p:nvPr>
            <p:ph type="body" idx="1"/>
          </p:nvPr>
        </p:nvSpPr>
        <p:spPr/>
        <p:txBody>
          <a:bodyPr/>
          <a:lstStyle/>
          <a:p>
            <a:r>
              <a:rPr lang="en-GB" dirty="0">
                <a:latin typeface="Arial" panose="020B0604020202020204" pitchFamily="34" charset="0"/>
                <a:cs typeface="Arial" panose="020B0604020202020204" pitchFamily="34" charset="0"/>
              </a:rPr>
              <a:t>Criminals will often ask for payments in forms that are less traceable, like gift cards/cryptocurrency etc rather than bank transfers</a:t>
            </a:r>
          </a:p>
          <a:p>
            <a:r>
              <a:rPr lang="en-GB" dirty="0">
                <a:latin typeface="Arial" panose="020B0604020202020204" pitchFamily="34" charset="0"/>
                <a:cs typeface="Arial" panose="020B0604020202020204" pitchFamily="34" charset="0"/>
              </a:rPr>
              <a:t>To stay safe, never give or lend money to someone you do not know in real life, as you do not know who is on the other end of the message</a:t>
            </a:r>
          </a:p>
          <a:p>
            <a:endParaRPr lang="en-GB" dirty="0"/>
          </a:p>
        </p:txBody>
      </p:sp>
      <p:sp>
        <p:nvSpPr>
          <p:cNvPr id="4" name="Slide Number Placeholder 3">
            <a:extLst>
              <a:ext uri="{FF2B5EF4-FFF2-40B4-BE49-F238E27FC236}">
                <a16:creationId xmlns:a16="http://schemas.microsoft.com/office/drawing/2014/main" id="{0C75422C-1343-70DD-7234-BF59623BA2B1}"/>
              </a:ext>
            </a:extLst>
          </p:cNvPr>
          <p:cNvSpPr>
            <a:spLocks noGrp="1"/>
          </p:cNvSpPr>
          <p:nvPr>
            <p:ph type="sldNum" sz="quarter" idx="5"/>
          </p:nvPr>
        </p:nvSpPr>
        <p:spPr/>
        <p:txBody>
          <a:bodyPr/>
          <a:lstStyle/>
          <a:p>
            <a:fld id="{0B248F5D-F2C7-4B85-81FF-C947AC190277}" type="slidenum">
              <a:rPr lang="en-GB" smtClean="0"/>
              <a:t>11</a:t>
            </a:fld>
            <a:endParaRPr lang="en-GB"/>
          </a:p>
        </p:txBody>
      </p:sp>
    </p:spTree>
    <p:extLst>
      <p:ext uri="{BB962C8B-B14F-4D97-AF65-F5344CB8AC3E}">
        <p14:creationId xmlns:p14="http://schemas.microsoft.com/office/powerpoint/2010/main" val="3192924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are some examples of romance fraud:</a:t>
            </a:r>
          </a:p>
          <a:p>
            <a:pPr marL="171450" indent="-171450">
              <a:buFont typeface="Arial" panose="020B0604020202020204" pitchFamily="34" charset="0"/>
              <a:buChar char="•"/>
            </a:pPr>
            <a:r>
              <a:rPr lang="en-GB" dirty="0"/>
              <a:t>People lose thousands: evidence of the sheer amount of money a victim can have stolen</a:t>
            </a:r>
          </a:p>
          <a:p>
            <a:pPr marL="171450" indent="-171450">
              <a:buFont typeface="Arial" panose="020B0604020202020204" pitchFamily="34" charset="0"/>
              <a:buChar char="•"/>
            </a:pPr>
            <a:r>
              <a:rPr lang="en-GB" dirty="0"/>
              <a:t>The Tinder Swindler: A Netflix documentary about a group of women who were victims of romance fraud, the criminal at fault had stolen over $10 million (£7.5 million)</a:t>
            </a:r>
          </a:p>
          <a:p>
            <a:pPr marL="171450" indent="-171450">
              <a:buFont typeface="Arial" panose="020B0604020202020204" pitchFamily="34" charset="0"/>
              <a:buChar char="•"/>
            </a:pPr>
            <a:r>
              <a:rPr lang="en-GB" dirty="0"/>
              <a:t>Text image 1: Example of a sob story to steal money (pension delayed)</a:t>
            </a:r>
          </a:p>
          <a:p>
            <a:pPr marL="171450" indent="-171450">
              <a:buFont typeface="Arial" panose="020B0604020202020204" pitchFamily="34" charset="0"/>
              <a:buChar char="•"/>
            </a:pPr>
            <a:r>
              <a:rPr lang="en-GB" dirty="0"/>
              <a:t>Text image 2: Example of love bombing</a:t>
            </a:r>
          </a:p>
          <a:p>
            <a:pPr marL="171450" indent="-171450">
              <a:buFont typeface="Arial" panose="020B0604020202020204" pitchFamily="34" charset="0"/>
              <a:buChar char="•"/>
            </a:pPr>
            <a:r>
              <a:rPr lang="en-GB" dirty="0"/>
              <a:t>Text image 3: Example of long distance + sob story</a:t>
            </a:r>
          </a:p>
          <a:p>
            <a:pPr marL="171450" indent="-171450">
              <a:buFont typeface="Arial" panose="020B0604020202020204" pitchFamily="34" charset="0"/>
              <a:buChar char="•"/>
            </a:pPr>
            <a:endParaRPr lang="en-GB" dirty="0"/>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0B248F5D-F2C7-4B85-81FF-C947AC190277}" type="slidenum">
              <a:rPr lang="en-GB" smtClean="0"/>
              <a:t>12</a:t>
            </a:fld>
            <a:endParaRPr lang="en-GB"/>
          </a:p>
        </p:txBody>
      </p:sp>
    </p:spTree>
    <p:extLst>
      <p:ext uri="{BB962C8B-B14F-4D97-AF65-F5344CB8AC3E}">
        <p14:creationId xmlns:p14="http://schemas.microsoft.com/office/powerpoint/2010/main" val="979127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8A69C-71BC-B8B1-3D17-B7CEFD02D7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A43241-78A3-07C1-D7A3-DA2437A03E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A54A46-ED96-A2E8-B0EB-3326C825F2EB}"/>
              </a:ext>
            </a:extLst>
          </p:cNvPr>
          <p:cNvSpPr>
            <a:spLocks noGrp="1"/>
          </p:cNvSpPr>
          <p:nvPr>
            <p:ph type="body" idx="1"/>
          </p:nvPr>
        </p:nvSpPr>
        <p:spPr/>
        <p:txBody>
          <a:bodyPr/>
          <a:lstStyle/>
          <a:p>
            <a:pPr marL="0" indent="0">
              <a:buFont typeface="Arial" panose="020B0604020202020204" pitchFamily="34" charset="0"/>
              <a:buNone/>
            </a:pPr>
            <a:r>
              <a:rPr lang="en-GB" dirty="0"/>
              <a:t>Here are some stats that show how much romance fraud affects people: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This gives an indication of the cruel, intense, sustained nature of this kind of offending.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Read the stats off the slide</a:t>
            </a: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sp>
        <p:nvSpPr>
          <p:cNvPr id="4" name="Slide Number Placeholder 3">
            <a:extLst>
              <a:ext uri="{FF2B5EF4-FFF2-40B4-BE49-F238E27FC236}">
                <a16:creationId xmlns:a16="http://schemas.microsoft.com/office/drawing/2014/main" id="{15D0EFF8-ABE4-1A3D-18CE-AB4A616D0644}"/>
              </a:ext>
            </a:extLst>
          </p:cNvPr>
          <p:cNvSpPr>
            <a:spLocks noGrp="1"/>
          </p:cNvSpPr>
          <p:nvPr>
            <p:ph type="sldNum" sz="quarter" idx="5"/>
          </p:nvPr>
        </p:nvSpPr>
        <p:spPr/>
        <p:txBody>
          <a:bodyPr/>
          <a:lstStyle/>
          <a:p>
            <a:fld id="{0B248F5D-F2C7-4B85-81FF-C947AC190277}" type="slidenum">
              <a:rPr lang="en-GB" smtClean="0"/>
              <a:t>13</a:t>
            </a:fld>
            <a:endParaRPr lang="en-GB"/>
          </a:p>
        </p:txBody>
      </p:sp>
    </p:spTree>
    <p:extLst>
      <p:ext uri="{BB962C8B-B14F-4D97-AF65-F5344CB8AC3E}">
        <p14:creationId xmlns:p14="http://schemas.microsoft.com/office/powerpoint/2010/main" val="657802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CBC02-E6C5-900E-3C16-B4545C66FB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17C912-7850-9673-8F75-04D91D7FA9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1DBD0B-DC0B-0F70-B048-998CB2252171}"/>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3557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out the scenario and ask for a show of hands for each answer</a:t>
            </a:r>
          </a:p>
          <a:p>
            <a:r>
              <a:rPr lang="en-GB" dirty="0"/>
              <a:t>Correct answer is 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48F5D-F2C7-4B85-81FF-C947AC19027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03141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79C3C-F96B-A1ED-7383-047E0B380C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D89E6F-EC66-3171-ECE9-24DA22869B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426430-3C89-1184-1A32-1DF678980E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4BDC4F6-4CB2-5BBD-D638-1C8A59B7C42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48F5D-F2C7-4B85-81FF-C947AC19027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82749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0664A-733E-795B-6500-2BB7224355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1426DB-FF16-D56C-AADD-68CA1F45B7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7FF890-8D88-E3DA-BFE7-0B5D5E11719E}"/>
              </a:ext>
            </a:extLst>
          </p:cNvPr>
          <p:cNvSpPr>
            <a:spLocks noGrp="1"/>
          </p:cNvSpPr>
          <p:nvPr>
            <p:ph type="body" idx="1"/>
          </p:nvPr>
        </p:nvSpPr>
        <p:spPr/>
        <p:txBody>
          <a:bodyPr/>
          <a:lstStyle/>
          <a:p>
            <a:r>
              <a:rPr lang="en-GB" dirty="0"/>
              <a:t>Read out the scenario and ask for a show of hands for each answer</a:t>
            </a:r>
          </a:p>
          <a:p>
            <a:r>
              <a:rPr lang="en-GB" dirty="0"/>
              <a:t>Correct answer is B</a:t>
            </a:r>
          </a:p>
        </p:txBody>
      </p:sp>
      <p:sp>
        <p:nvSpPr>
          <p:cNvPr id="4" name="Slide Number Placeholder 3">
            <a:extLst>
              <a:ext uri="{FF2B5EF4-FFF2-40B4-BE49-F238E27FC236}">
                <a16:creationId xmlns:a16="http://schemas.microsoft.com/office/drawing/2014/main" id="{2585AE50-5094-86BA-9A58-BD3896FBAF7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48F5D-F2C7-4B85-81FF-C947AC19027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88840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D2B65-812A-A30D-4427-691B9BC942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B83E2E-1DBB-54FA-362C-93AF24C8A1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83F968-9827-7742-0657-4A443985375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A2170B4-B27D-235F-2FCD-7C2D6148B00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48F5D-F2C7-4B85-81FF-C947AC19027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256343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we have a short video which shows the effects of romance fraud on a victim</a:t>
            </a:r>
          </a:p>
        </p:txBody>
      </p:sp>
      <p:sp>
        <p:nvSpPr>
          <p:cNvPr id="4" name="Slide Number Placeholder 3"/>
          <p:cNvSpPr>
            <a:spLocks noGrp="1"/>
          </p:cNvSpPr>
          <p:nvPr>
            <p:ph type="sldNum" sz="quarter" idx="5"/>
          </p:nvPr>
        </p:nvSpPr>
        <p:spPr/>
        <p:txBody>
          <a:bodyPr/>
          <a:lstStyle/>
          <a:p>
            <a:fld id="{0B248F5D-F2C7-4B85-81FF-C947AC190277}" type="slidenum">
              <a:rPr lang="en-GB" smtClean="0"/>
              <a:t>19</a:t>
            </a:fld>
            <a:endParaRPr lang="en-GB"/>
          </a:p>
        </p:txBody>
      </p:sp>
    </p:spTree>
    <p:extLst>
      <p:ext uri="{BB962C8B-B14F-4D97-AF65-F5344CB8AC3E}">
        <p14:creationId xmlns:p14="http://schemas.microsoft.com/office/powerpoint/2010/main" val="2417636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out the learning objectives.</a:t>
            </a:r>
          </a:p>
        </p:txBody>
      </p:sp>
      <p:sp>
        <p:nvSpPr>
          <p:cNvPr id="4" name="Slide Number Placeholder 3"/>
          <p:cNvSpPr>
            <a:spLocks noGrp="1"/>
          </p:cNvSpPr>
          <p:nvPr>
            <p:ph type="sldNum" sz="quarter" idx="5"/>
          </p:nvPr>
        </p:nvSpPr>
        <p:spPr/>
        <p:txBody>
          <a:bodyPr/>
          <a:lstStyle/>
          <a:p>
            <a:fld id="{0B248F5D-F2C7-4B85-81FF-C947AC190277}" type="slidenum">
              <a:rPr lang="en-GB" smtClean="0"/>
              <a:t>2</a:t>
            </a:fld>
            <a:endParaRPr lang="en-GB"/>
          </a:p>
        </p:txBody>
      </p:sp>
    </p:spTree>
    <p:extLst>
      <p:ext uri="{BB962C8B-B14F-4D97-AF65-F5344CB8AC3E}">
        <p14:creationId xmlns:p14="http://schemas.microsoft.com/office/powerpoint/2010/main" val="25993259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A88F74-2C0F-B370-E6B2-2CD8182C65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41B363-529E-BBFF-0D55-D83B62BD86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8222E2-30B2-C930-54F3-284FE74B1324}"/>
              </a:ext>
            </a:extLst>
          </p:cNvPr>
          <p:cNvSpPr>
            <a:spLocks noGrp="1"/>
          </p:cNvSpPr>
          <p:nvPr>
            <p:ph type="body" idx="1"/>
          </p:nvPr>
        </p:nvSpPr>
        <p:spPr/>
        <p:txBody>
          <a:bodyPr/>
          <a:lstStyle/>
          <a:p>
            <a:r>
              <a:rPr lang="en-GB" dirty="0"/>
              <a:t>Ask the students for any suggestions</a:t>
            </a:r>
          </a:p>
        </p:txBody>
      </p:sp>
    </p:spTree>
    <p:extLst>
      <p:ext uri="{BB962C8B-B14F-4D97-AF65-F5344CB8AC3E}">
        <p14:creationId xmlns:p14="http://schemas.microsoft.com/office/powerpoint/2010/main" val="31084851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3"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GB" dirty="0">
                <a:solidFill>
                  <a:prstClr val="black"/>
                </a:solidFill>
                <a:latin typeface="Arial" panose="020B0604020202020204" pitchFamily="34" charset="0"/>
                <a:cs typeface="Arial" panose="020B0604020202020204" pitchFamily="34" charset="0"/>
              </a:rPr>
              <a:t>Below are some tips on how to stay safe in this situation:</a:t>
            </a:r>
          </a:p>
          <a:p>
            <a:pPr marL="857230" lvl="1" indent="-457200">
              <a:buFont typeface="Arial" panose="020B0604020202020204" pitchFamily="34" charset="0"/>
              <a:buChar char="•"/>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Use reverse image search – useful to stop catfishing</a:t>
            </a:r>
          </a:p>
          <a:p>
            <a:pPr marL="857230" lvl="1" indent="-457200">
              <a:buFont typeface="Arial" panose="020B0604020202020204" pitchFamily="34" charset="0"/>
              <a:buChar char="•"/>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Keep communication only on the platform they messaged on first – criminals will often ask to talk on a different app very soon into your conversation and sometimes these apps allow the criminal to find out information about you, always stay on well known, trusted apps</a:t>
            </a:r>
          </a:p>
          <a:p>
            <a:pPr marL="857230" lvl="1" indent="-457200">
              <a:buFont typeface="Arial" panose="020B0604020202020204" pitchFamily="34" charset="0"/>
              <a:buChar char="•"/>
              <a:defRPr/>
            </a:pPr>
            <a:r>
              <a:rPr lang="en-GB" dirty="0">
                <a:solidFill>
                  <a:prstClr val="black"/>
                </a:solidFill>
                <a:latin typeface="Arial" panose="020B0604020202020204" pitchFamily="34" charset="0"/>
                <a:cs typeface="Arial" panose="020B0604020202020204" pitchFamily="34" charset="0"/>
              </a:rPr>
              <a:t>Always protect your personal information, keep social media accounts private – only allow people you know in real life to follow your accounts, and never reply to suspicious messages</a:t>
            </a:r>
          </a:p>
          <a:p>
            <a:pPr marL="857230" lvl="1" indent="-457200">
              <a:buFont typeface="Arial" panose="020B0604020202020204" pitchFamily="34" charset="0"/>
              <a:buChar char="•"/>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Never send money to someone you have not met – you never know who is actually on the other side of the messages</a:t>
            </a:r>
          </a:p>
          <a:p>
            <a:pPr marL="85723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prstClr val="black"/>
                </a:solidFill>
                <a:latin typeface="Arial" panose="020B0604020202020204" pitchFamily="34" charset="0"/>
                <a:cs typeface="Arial" panose="020B0604020202020204" pitchFamily="34" charset="0"/>
              </a:rPr>
              <a:t>Never send any images of yourself to someone you have not met - </a:t>
            </a: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 never know who is actually on the other side of the messages</a:t>
            </a:r>
          </a:p>
          <a:p>
            <a:pPr marL="400030" lvl="1" indent="0">
              <a:buFont typeface="Arial" panose="020B0604020202020204" pitchFamily="34" charset="0"/>
              <a:buNone/>
              <a:defRPr/>
            </a:pPr>
            <a:endPar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48F5D-F2C7-4B85-81FF-C947AC19027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087701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BD9F6-AACD-888A-900A-A41BB787AB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31DB5B-1897-65E6-C2E0-4144252DD3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5E6CAF-0164-F2A5-42F3-D87E011EADD1}"/>
              </a:ext>
            </a:extLst>
          </p:cNvPr>
          <p:cNvSpPr>
            <a:spLocks noGrp="1"/>
          </p:cNvSpPr>
          <p:nvPr>
            <p:ph type="body" idx="1"/>
          </p:nvPr>
        </p:nvSpPr>
        <p:spPr/>
        <p:txBody>
          <a:bodyPr/>
          <a:lstStyle/>
          <a:p>
            <a:pPr marL="0" marR="0" lvl="0" indent="0" algn="l" defTabSz="914353"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Here are some tips on how to support them:</a:t>
            </a:r>
          </a:p>
          <a:p>
            <a:pPr marL="857230" lvl="1" indent="-457200">
              <a:buFont typeface="Arial" panose="020B0604020202020204" pitchFamily="34" charset="0"/>
              <a:buChar char="•"/>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Encourage open conversation – they may be defensive or in denial about it, so make sure to approach the conversation in a considerate way</a:t>
            </a:r>
          </a:p>
          <a:p>
            <a:pPr marL="857230" lvl="1" indent="-457200">
              <a:buFont typeface="Arial" panose="020B0604020202020204" pitchFamily="34" charset="0"/>
              <a:buChar char="•"/>
              <a:defRPr/>
            </a:pPr>
            <a:r>
              <a:rPr lang="en-GB" dirty="0">
                <a:solidFill>
                  <a:prstClr val="black"/>
                </a:solidFill>
                <a:latin typeface="Arial" panose="020B0604020202020204" pitchFamily="34" charset="0"/>
                <a:cs typeface="Arial" panose="020B0604020202020204" pitchFamily="34" charset="0"/>
              </a:rPr>
              <a:t>Be calm and considerate of their feelings</a:t>
            </a:r>
          </a:p>
          <a:p>
            <a:pPr marL="857230" lvl="1" indent="-457200">
              <a:buFont typeface="Arial" panose="020B0604020202020204" pitchFamily="34" charset="0"/>
              <a:buChar char="•"/>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Help secure their financial accounts if they have sent any money – contact their banks/tell a responsible adult to contact their banks for them so the accounts can be monitored properly</a:t>
            </a:r>
          </a:p>
          <a:p>
            <a:pPr marL="857230" lvl="1" indent="-457200">
              <a:buFont typeface="Arial" panose="020B0604020202020204" pitchFamily="34" charset="0"/>
              <a:buChar char="•"/>
              <a:defRPr/>
            </a:pPr>
            <a:r>
              <a:rPr lang="en-GB" dirty="0">
                <a:solidFill>
                  <a:prstClr val="black"/>
                </a:solidFill>
                <a:latin typeface="Arial" panose="020B0604020202020204" pitchFamily="34" charset="0"/>
                <a:cs typeface="Arial" panose="020B0604020202020204" pitchFamily="34" charset="0"/>
              </a:rPr>
              <a:t>Remember to not blame the victim, use language to place the blame on the criminals instead!</a:t>
            </a:r>
            <a:endPar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GB" dirty="0"/>
          </a:p>
        </p:txBody>
      </p:sp>
      <p:sp>
        <p:nvSpPr>
          <p:cNvPr id="4" name="Slide Number Placeholder 3">
            <a:extLst>
              <a:ext uri="{FF2B5EF4-FFF2-40B4-BE49-F238E27FC236}">
                <a16:creationId xmlns:a16="http://schemas.microsoft.com/office/drawing/2014/main" id="{C920BD44-3AF6-EBB3-E18F-4A9710F2060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48F5D-F2C7-4B85-81FF-C947AC19027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198019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18A069-7840-6FB3-50DC-D3426298E9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B839BC-6C39-ABC8-990A-06AB2A694B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9A715A-E6B5-263F-21E4-46971BCA1D1E}"/>
              </a:ext>
            </a:extLst>
          </p:cNvPr>
          <p:cNvSpPr>
            <a:spLocks noGrp="1"/>
          </p:cNvSpPr>
          <p:nvPr>
            <p:ph type="body" idx="1"/>
          </p:nvPr>
        </p:nvSpPr>
        <p:spPr/>
        <p:txBody>
          <a:bodyPr/>
          <a:lstStyle/>
          <a:p>
            <a:r>
              <a:rPr lang="en-GB" dirty="0"/>
              <a:t>Read the slide</a:t>
            </a:r>
          </a:p>
        </p:txBody>
      </p:sp>
      <p:sp>
        <p:nvSpPr>
          <p:cNvPr id="4" name="Slide Number Placeholder 3">
            <a:extLst>
              <a:ext uri="{FF2B5EF4-FFF2-40B4-BE49-F238E27FC236}">
                <a16:creationId xmlns:a16="http://schemas.microsoft.com/office/drawing/2014/main" id="{B2111758-43F5-F694-F8CE-44E00C9E6F8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48F5D-F2C7-4B85-81FF-C947AC19027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389414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Always remember, you never know for sure who you are speaking with so take the steps discussed today to stay safe online</a:t>
            </a:r>
          </a:p>
        </p:txBody>
      </p:sp>
      <p:sp>
        <p:nvSpPr>
          <p:cNvPr id="4" name="Slide Number Placeholder 3"/>
          <p:cNvSpPr>
            <a:spLocks noGrp="1"/>
          </p:cNvSpPr>
          <p:nvPr>
            <p:ph type="sldNum" sz="quarter" idx="5"/>
          </p:nvPr>
        </p:nvSpPr>
        <p:spPr/>
        <p:txBody>
          <a:bodyPr/>
          <a:lstStyle/>
          <a:p>
            <a:fld id="{0B248F5D-F2C7-4B85-81FF-C947AC190277}" type="slidenum">
              <a:rPr lang="en-GB" smtClean="0"/>
              <a:t>24</a:t>
            </a:fld>
            <a:endParaRPr lang="en-GB"/>
          </a:p>
        </p:txBody>
      </p:sp>
    </p:spTree>
    <p:extLst>
      <p:ext uri="{BB962C8B-B14F-4D97-AF65-F5344CB8AC3E}">
        <p14:creationId xmlns:p14="http://schemas.microsoft.com/office/powerpoint/2010/main" val="37714499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A35C4-BEE4-44A8-5A34-B44B3C298D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B1F448-4712-0807-B34B-49D642B6D6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840AE4-FCDC-96F7-90F8-347F1090CCA5}"/>
              </a:ext>
            </a:extLst>
          </p:cNvPr>
          <p:cNvSpPr>
            <a:spLocks noGrp="1"/>
          </p:cNvSpPr>
          <p:nvPr>
            <p:ph type="body" idx="1"/>
          </p:nvPr>
        </p:nvSpPr>
        <p:spPr/>
        <p:txBody>
          <a:bodyPr/>
          <a:lstStyle/>
          <a:p>
            <a:r>
              <a:rPr lang="en-GB" dirty="0"/>
              <a:t>Thank you for attending today’s assembly.</a:t>
            </a:r>
          </a:p>
          <a:p>
            <a:endParaRPr lang="en-GB" dirty="0"/>
          </a:p>
          <a:p>
            <a:r>
              <a:rPr lang="en-GB" dirty="0"/>
              <a:t>Some thoughts to leave on:</a:t>
            </a:r>
          </a:p>
          <a:p>
            <a:endParaRPr lang="en-GB" dirty="0"/>
          </a:p>
          <a:p>
            <a:pPr marL="457200" indent="-457200">
              <a:buAutoNum type="arabicPeriod"/>
            </a:pPr>
            <a:r>
              <a:rPr lang="en-GB" dirty="0"/>
              <a:t>Please remember that if you have responded to a scam it isn’t your fault. Criminals are sophisticated and you shouldn’t blame yourself. There is a scam out there for everyone.</a:t>
            </a:r>
          </a:p>
          <a:p>
            <a:pPr marL="457200" indent="-457200">
              <a:buAutoNum type="arabicPeriod"/>
            </a:pPr>
            <a:r>
              <a:rPr lang="en-GB" dirty="0"/>
              <a:t>Anyone can be a scam victim</a:t>
            </a:r>
          </a:p>
          <a:p>
            <a:pPr marL="457200" indent="-457200">
              <a:buAutoNum type="arabicPeriod"/>
            </a:pPr>
            <a:r>
              <a:rPr lang="en-GB" dirty="0"/>
              <a:t>Support your friends if they have become victims.</a:t>
            </a:r>
          </a:p>
          <a:p>
            <a:endParaRPr lang="en-GB" dirty="0"/>
          </a:p>
          <a:p>
            <a:r>
              <a:rPr lang="en-GB" dirty="0"/>
              <a:t>Show of hands who knows now what they are going to do different going forward. Pick a couple of volunteers.</a:t>
            </a:r>
          </a:p>
          <a:p>
            <a:endParaRPr lang="en-GB" dirty="0"/>
          </a:p>
          <a:p>
            <a:r>
              <a:rPr lang="en-GB" dirty="0"/>
              <a:t>If time at the end, ask if any of the students or teachers have any questions.</a:t>
            </a:r>
          </a:p>
          <a:p>
            <a:endParaRPr lang="en-GB" dirty="0"/>
          </a:p>
          <a:p>
            <a:r>
              <a:rPr lang="en-GB" dirty="0"/>
              <a:t>END</a:t>
            </a:r>
          </a:p>
        </p:txBody>
      </p:sp>
      <p:sp>
        <p:nvSpPr>
          <p:cNvPr id="4" name="Slide Number Placeholder 3">
            <a:extLst>
              <a:ext uri="{FF2B5EF4-FFF2-40B4-BE49-F238E27FC236}">
                <a16:creationId xmlns:a16="http://schemas.microsoft.com/office/drawing/2014/main" id="{A7DE25D9-B73E-12A5-410D-2DFAEEE68BF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48F5D-F2C7-4B85-81FF-C947AC190277}"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11215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them to see if they know what it is, correct answer is criminals stealing money by pretending to enter an online relationship with the victim</a:t>
            </a:r>
          </a:p>
        </p:txBody>
      </p:sp>
    </p:spTree>
    <p:extLst>
      <p:ext uri="{BB962C8B-B14F-4D97-AF65-F5344CB8AC3E}">
        <p14:creationId xmlns:p14="http://schemas.microsoft.com/office/powerpoint/2010/main" val="3801358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Ask for a show of hands for whether the students think more or less than £100 million was stolen last year</a:t>
            </a:r>
          </a:p>
        </p:txBody>
      </p:sp>
    </p:spTree>
    <p:extLst>
      <p:ext uri="{BB962C8B-B14F-4D97-AF65-F5344CB8AC3E}">
        <p14:creationId xmlns:p14="http://schemas.microsoft.com/office/powerpoint/2010/main" val="3199927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are a few of the most common tactics these criminals might use. We will go through each one in more detail soon:</a:t>
            </a:r>
          </a:p>
          <a:p>
            <a:pPr marL="171450" indent="-171450">
              <a:buFont typeface="Arial" panose="020B0604020202020204" pitchFamily="34" charset="0"/>
              <a:buChar char="•"/>
            </a:pPr>
            <a:r>
              <a:rPr lang="en-GB" dirty="0"/>
              <a:t>Fake images/catfishing</a:t>
            </a:r>
          </a:p>
          <a:p>
            <a:pPr marL="171450" indent="-171450">
              <a:buFont typeface="Arial" panose="020B0604020202020204" pitchFamily="34" charset="0"/>
              <a:buChar char="•"/>
            </a:pPr>
            <a:r>
              <a:rPr lang="en-GB" dirty="0"/>
              <a:t>Creating long distance scenarios</a:t>
            </a:r>
          </a:p>
          <a:p>
            <a:pPr marL="171450" indent="-171450">
              <a:buFont typeface="Arial" panose="020B0604020202020204" pitchFamily="34" charset="0"/>
              <a:buChar char="•"/>
            </a:pPr>
            <a:r>
              <a:rPr lang="en-GB" dirty="0"/>
              <a:t>Creating a fake sad story about their lives</a:t>
            </a:r>
          </a:p>
          <a:p>
            <a:pPr marL="171450" indent="-171450">
              <a:buFont typeface="Arial" panose="020B0604020202020204" pitchFamily="34" charset="0"/>
              <a:buChar char="•"/>
            </a:pPr>
            <a:r>
              <a:rPr lang="en-GB" dirty="0"/>
              <a:t>Isolating their victims from loved ones</a:t>
            </a:r>
          </a:p>
          <a:p>
            <a:pPr marL="171450" indent="-171450">
              <a:buFont typeface="Arial" panose="020B0604020202020204" pitchFamily="34" charset="0"/>
              <a:buChar char="•"/>
            </a:pPr>
            <a:r>
              <a:rPr lang="en-GB" dirty="0"/>
              <a:t>Love bombing their victims</a:t>
            </a:r>
          </a:p>
          <a:p>
            <a:pPr marL="171450" indent="-171450">
              <a:buFont typeface="Arial" panose="020B0604020202020204" pitchFamily="34" charset="0"/>
              <a:buChar char="•"/>
            </a:pPr>
            <a:r>
              <a:rPr lang="en-GB" dirty="0"/>
              <a:t>Asking for payment in unusual forms, not in bank transfers</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Ask the students if they have any thoughts on why the criminals might use these tactics, or what some of them may mean</a:t>
            </a:r>
          </a:p>
        </p:txBody>
      </p:sp>
      <p:sp>
        <p:nvSpPr>
          <p:cNvPr id="4" name="Slide Number Placeholder 3"/>
          <p:cNvSpPr>
            <a:spLocks noGrp="1"/>
          </p:cNvSpPr>
          <p:nvPr>
            <p:ph type="sldNum" sz="quarter" idx="5"/>
          </p:nvPr>
        </p:nvSpPr>
        <p:spPr/>
        <p:txBody>
          <a:bodyPr/>
          <a:lstStyle/>
          <a:p>
            <a:fld id="{0B248F5D-F2C7-4B85-81FF-C947AC190277}" type="slidenum">
              <a:rPr lang="en-GB" smtClean="0"/>
              <a:t>5</a:t>
            </a:fld>
            <a:endParaRPr lang="en-GB"/>
          </a:p>
        </p:txBody>
      </p:sp>
    </p:spTree>
    <p:extLst>
      <p:ext uri="{BB962C8B-B14F-4D97-AF65-F5344CB8AC3E}">
        <p14:creationId xmlns:p14="http://schemas.microsoft.com/office/powerpoint/2010/main" val="221313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87C38F-5229-417F-4F43-ED2AE6C461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A31D72-8135-AE50-21E2-72096B5E1C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00CFE7-9240-4D45-BD20-C010E60271A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Catfishing is when a criminal pretends to be someone they are not online, using stolen images, typically to steal money from a victim. In this case the criminals may pretend to be somebody your age to get close with you, before starting to implement some of the other tactics we will look at. </a:t>
            </a:r>
          </a:p>
          <a:p>
            <a:endParaRPr lang="en-GB" dirty="0"/>
          </a:p>
        </p:txBody>
      </p:sp>
      <p:sp>
        <p:nvSpPr>
          <p:cNvPr id="4" name="Slide Number Placeholder 3">
            <a:extLst>
              <a:ext uri="{FF2B5EF4-FFF2-40B4-BE49-F238E27FC236}">
                <a16:creationId xmlns:a16="http://schemas.microsoft.com/office/drawing/2014/main" id="{C2936CE9-2243-47FC-2A0B-4E2723CD00F0}"/>
              </a:ext>
            </a:extLst>
          </p:cNvPr>
          <p:cNvSpPr>
            <a:spLocks noGrp="1"/>
          </p:cNvSpPr>
          <p:nvPr>
            <p:ph type="sldNum" sz="quarter" idx="5"/>
          </p:nvPr>
        </p:nvSpPr>
        <p:spPr/>
        <p:txBody>
          <a:bodyPr/>
          <a:lstStyle/>
          <a:p>
            <a:fld id="{0B248F5D-F2C7-4B85-81FF-C947AC190277}" type="slidenum">
              <a:rPr lang="en-GB" smtClean="0"/>
              <a:t>6</a:t>
            </a:fld>
            <a:endParaRPr lang="en-GB"/>
          </a:p>
        </p:txBody>
      </p:sp>
    </p:spTree>
    <p:extLst>
      <p:ext uri="{BB962C8B-B14F-4D97-AF65-F5344CB8AC3E}">
        <p14:creationId xmlns:p14="http://schemas.microsoft.com/office/powerpoint/2010/main" val="1581608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F0D52-60AC-412B-3A67-8ED2372D86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C7FBF6-2AA3-5E2B-9228-24FB08EDB6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E49462-24D8-8B9F-49FA-C0B6E740B9A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Criminals will often ask where their victim is from and use this information to pretend to be somewhere far away from that, to avoid the risk for them of the victim asking to meet in person. The scam only works if the communications are kept online.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They do this to make sure the relationship can stay online to keep up their fake persona until they gain trust (using tactics we will look at next)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a:extLst>
              <a:ext uri="{FF2B5EF4-FFF2-40B4-BE49-F238E27FC236}">
                <a16:creationId xmlns:a16="http://schemas.microsoft.com/office/drawing/2014/main" id="{B7BE582C-92B5-231B-7A2D-D06B348C214E}"/>
              </a:ext>
            </a:extLst>
          </p:cNvPr>
          <p:cNvSpPr>
            <a:spLocks noGrp="1"/>
          </p:cNvSpPr>
          <p:nvPr>
            <p:ph type="sldNum" sz="quarter" idx="5"/>
          </p:nvPr>
        </p:nvSpPr>
        <p:spPr/>
        <p:txBody>
          <a:bodyPr/>
          <a:lstStyle/>
          <a:p>
            <a:fld id="{0B248F5D-F2C7-4B85-81FF-C947AC190277}" type="slidenum">
              <a:rPr lang="en-GB" smtClean="0"/>
              <a:t>7</a:t>
            </a:fld>
            <a:endParaRPr lang="en-GB"/>
          </a:p>
        </p:txBody>
      </p:sp>
    </p:spTree>
    <p:extLst>
      <p:ext uri="{BB962C8B-B14F-4D97-AF65-F5344CB8AC3E}">
        <p14:creationId xmlns:p14="http://schemas.microsoft.com/office/powerpoint/2010/main" val="2879010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9935A-D054-B85D-D494-02950FA746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D88B6B-B11D-B6DF-B331-23061E58C8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0A5056-0DB1-2888-1317-C95389C27C5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Criminals will often create a sad story about their character’s life to guilt the victim into staying, and often use this story to steal money later down the line</a:t>
            </a:r>
          </a:p>
          <a:p>
            <a:r>
              <a:rPr lang="en-GB" dirty="0">
                <a:latin typeface="Arial" panose="020B0604020202020204" pitchFamily="34" charset="0"/>
                <a:cs typeface="Arial" panose="020B0604020202020204" pitchFamily="34" charset="0"/>
              </a:rPr>
              <a:t>A common example of this may be having an ill relative that they need to borrow money for their surgery</a:t>
            </a:r>
          </a:p>
          <a:p>
            <a:r>
              <a:rPr lang="en-GB" dirty="0">
                <a:latin typeface="Arial" panose="020B0604020202020204" pitchFamily="34" charset="0"/>
                <a:cs typeface="Arial" panose="020B0604020202020204" pitchFamily="34" charset="0"/>
              </a:rPr>
              <a:t>They pretend to be vulnerable early on to gain the victim's trust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Arial" panose="020B0604020202020204" pitchFamily="34" charset="0"/>
              <a:cs typeface="Arial" panose="020B0604020202020204" pitchFamily="34" charset="0"/>
            </a:endParaRPr>
          </a:p>
          <a:p>
            <a:endParaRPr lang="en-GB" dirty="0"/>
          </a:p>
        </p:txBody>
      </p:sp>
      <p:sp>
        <p:nvSpPr>
          <p:cNvPr id="4" name="Slide Number Placeholder 3">
            <a:extLst>
              <a:ext uri="{FF2B5EF4-FFF2-40B4-BE49-F238E27FC236}">
                <a16:creationId xmlns:a16="http://schemas.microsoft.com/office/drawing/2014/main" id="{D7D47F40-65B4-A1EC-C365-B09777E6CB13}"/>
              </a:ext>
            </a:extLst>
          </p:cNvPr>
          <p:cNvSpPr>
            <a:spLocks noGrp="1"/>
          </p:cNvSpPr>
          <p:nvPr>
            <p:ph type="sldNum" sz="quarter" idx="5"/>
          </p:nvPr>
        </p:nvSpPr>
        <p:spPr/>
        <p:txBody>
          <a:bodyPr/>
          <a:lstStyle/>
          <a:p>
            <a:fld id="{0B248F5D-F2C7-4B85-81FF-C947AC190277}" type="slidenum">
              <a:rPr lang="en-GB" smtClean="0"/>
              <a:t>8</a:t>
            </a:fld>
            <a:endParaRPr lang="en-GB"/>
          </a:p>
        </p:txBody>
      </p:sp>
    </p:spTree>
    <p:extLst>
      <p:ext uri="{BB962C8B-B14F-4D97-AF65-F5344CB8AC3E}">
        <p14:creationId xmlns:p14="http://schemas.microsoft.com/office/powerpoint/2010/main" val="1067158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A2ACD-F26C-8119-2A36-10E98864C9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CC6184-A699-0A89-B3F6-70E4F21242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85998A-3D95-A759-FB2E-CB3C48417A7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Criminals will often try to isolate their victims from their loved ones, usually by guilt-tripping them into not ignoring the messages they are sending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latin typeface="Arial" panose="020B0604020202020204" pitchFamily="34" charset="0"/>
                <a:cs typeface="Arial" panose="020B0604020202020204" pitchFamily="34" charset="0"/>
              </a:rPr>
              <a:t>This isolation means they can steal money from their victims later, as the victims will not ask their friends/family about it</a:t>
            </a:r>
          </a:p>
          <a:p>
            <a:endParaRPr lang="en-GB" dirty="0"/>
          </a:p>
        </p:txBody>
      </p:sp>
      <p:sp>
        <p:nvSpPr>
          <p:cNvPr id="4" name="Slide Number Placeholder 3">
            <a:extLst>
              <a:ext uri="{FF2B5EF4-FFF2-40B4-BE49-F238E27FC236}">
                <a16:creationId xmlns:a16="http://schemas.microsoft.com/office/drawing/2014/main" id="{78062FE1-CDF4-49BE-84C4-B52FB5F7E93D}"/>
              </a:ext>
            </a:extLst>
          </p:cNvPr>
          <p:cNvSpPr>
            <a:spLocks noGrp="1"/>
          </p:cNvSpPr>
          <p:nvPr>
            <p:ph type="sldNum" sz="quarter" idx="5"/>
          </p:nvPr>
        </p:nvSpPr>
        <p:spPr/>
        <p:txBody>
          <a:bodyPr/>
          <a:lstStyle/>
          <a:p>
            <a:fld id="{0B248F5D-F2C7-4B85-81FF-C947AC190277}" type="slidenum">
              <a:rPr lang="en-GB" smtClean="0"/>
              <a:t>9</a:t>
            </a:fld>
            <a:endParaRPr lang="en-GB"/>
          </a:p>
        </p:txBody>
      </p:sp>
    </p:spTree>
    <p:extLst>
      <p:ext uri="{BB962C8B-B14F-4D97-AF65-F5344CB8AC3E}">
        <p14:creationId xmlns:p14="http://schemas.microsoft.com/office/powerpoint/2010/main" val="3744713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Rectangle 13"/>
          <p:cNvSpPr/>
          <p:nvPr userDrawn="1"/>
        </p:nvSpPr>
        <p:spPr>
          <a:xfrm>
            <a:off x="203201" y="5532120"/>
            <a:ext cx="11785600" cy="188358"/>
          </a:xfrm>
          <a:prstGeom prst="rect">
            <a:avLst/>
          </a:prstGeom>
          <a:gradFill>
            <a:gsLst>
              <a:gs pos="36000">
                <a:srgbClr val="E5F2F6"/>
              </a:gs>
              <a:gs pos="100000">
                <a:srgbClr val="E7343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0"/>
          </a:p>
        </p:txBody>
      </p:sp>
      <p:sp>
        <p:nvSpPr>
          <p:cNvPr id="2" name="Title 1"/>
          <p:cNvSpPr>
            <a:spLocks noGrp="1"/>
          </p:cNvSpPr>
          <p:nvPr>
            <p:ph type="ctrTitle"/>
          </p:nvPr>
        </p:nvSpPr>
        <p:spPr>
          <a:xfrm>
            <a:off x="914400" y="2130427"/>
            <a:ext cx="10363200" cy="1470025"/>
          </a:xfrm>
        </p:spPr>
        <p:txBody>
          <a:bodyPr>
            <a:normAutofit/>
          </a:bodyPr>
          <a:lstStyle>
            <a:lvl1pPr>
              <a:defRPr sz="4000" b="1"/>
            </a:lvl1p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7F70F09-EDC9-4B1A-A029-AA60634E5C41}" type="datetimeFigureOut">
              <a:rPr lang="en-GB" smtClean="0"/>
              <a:pPr/>
              <a:t>06/02/2026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DA8AE8-4436-4334-9A88-B511E18A2730}" type="slidenum">
              <a:rPr lang="en-GB" smtClean="0"/>
              <a:pPr/>
              <a:t>‹#›</a:t>
            </a:fld>
            <a:endParaRPr lang="en-GB"/>
          </a:p>
        </p:txBody>
      </p:sp>
      <p:sp>
        <p:nvSpPr>
          <p:cNvPr id="11" name="Rectangle 10"/>
          <p:cNvSpPr/>
          <p:nvPr userDrawn="1"/>
        </p:nvSpPr>
        <p:spPr>
          <a:xfrm>
            <a:off x="203200" y="143434"/>
            <a:ext cx="11808000" cy="6552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0"/>
          </a:p>
        </p:txBody>
      </p:sp>
      <p:sp>
        <p:nvSpPr>
          <p:cNvPr id="15" name="TextBox 13"/>
          <p:cNvSpPr txBox="1">
            <a:spLocks noChangeArrowheads="1"/>
          </p:cNvSpPr>
          <p:nvPr userDrawn="1"/>
        </p:nvSpPr>
        <p:spPr bwMode="auto">
          <a:xfrm>
            <a:off x="0" y="6198516"/>
            <a:ext cx="12192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200" i="1">
                <a:latin typeface="Arial" panose="020B0604020202020204" pitchFamily="34" charset="0"/>
                <a:cs typeface="Arial" panose="020B0604020202020204" pitchFamily="34" charset="0"/>
              </a:rPr>
              <a:t>www.friendsagainstscams.org.uk</a:t>
            </a:r>
          </a:p>
        </p:txBody>
      </p:sp>
      <p:sp>
        <p:nvSpPr>
          <p:cNvPr id="16" name="TextBox 13"/>
          <p:cNvSpPr txBox="1">
            <a:spLocks noChangeArrowheads="1"/>
          </p:cNvSpPr>
          <p:nvPr userDrawn="1"/>
        </p:nvSpPr>
        <p:spPr bwMode="auto">
          <a:xfrm>
            <a:off x="0" y="5843788"/>
            <a:ext cx="12192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200" i="1">
                <a:latin typeface="Arial" panose="020B0604020202020204" pitchFamily="34" charset="0"/>
                <a:cs typeface="Arial" panose="020B0604020202020204" pitchFamily="34" charset="0"/>
              </a:rPr>
              <a:t>#ScamAware</a:t>
            </a:r>
          </a:p>
        </p:txBody>
      </p:sp>
    </p:spTree>
    <p:extLst>
      <p:ext uri="{BB962C8B-B14F-4D97-AF65-F5344CB8AC3E}">
        <p14:creationId xmlns:p14="http://schemas.microsoft.com/office/powerpoint/2010/main" val="2388515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8" y="612775"/>
            <a:ext cx="73152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endParaRPr lang="en-GB"/>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EA077B-3332-4948-A77B-4DBC00388F39}" type="datetimeFigureOut">
              <a:rPr lang="en-GB" smtClean="0"/>
              <a:pPr/>
              <a:t>06/02/2026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47D5F9-D9BD-45F6-8102-8FE92ED275B1}" type="slidenum">
              <a:rPr lang="en-GB" smtClean="0"/>
              <a:pPr/>
              <a:t>‹#›</a:t>
            </a:fld>
            <a:endParaRPr lang="en-GB"/>
          </a:p>
        </p:txBody>
      </p:sp>
    </p:spTree>
    <p:extLst>
      <p:ext uri="{BB962C8B-B14F-4D97-AF65-F5344CB8AC3E}">
        <p14:creationId xmlns:p14="http://schemas.microsoft.com/office/powerpoint/2010/main" val="2044529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EA077B-3332-4948-A77B-4DBC00388F39}" type="datetimeFigureOut">
              <a:rPr lang="en-GB" smtClean="0"/>
              <a:pPr/>
              <a:t>06/02/2026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47D5F9-D9BD-45F6-8102-8FE92ED275B1}" type="slidenum">
              <a:rPr lang="en-GB" smtClean="0"/>
              <a:pPr/>
              <a:t>‹#›</a:t>
            </a:fld>
            <a:endParaRPr lang="en-GB"/>
          </a:p>
        </p:txBody>
      </p:sp>
    </p:spTree>
    <p:extLst>
      <p:ext uri="{BB962C8B-B14F-4D97-AF65-F5344CB8AC3E}">
        <p14:creationId xmlns:p14="http://schemas.microsoft.com/office/powerpoint/2010/main" val="2065458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EA077B-3332-4948-A77B-4DBC00388F39}" type="datetimeFigureOut">
              <a:rPr lang="en-GB" smtClean="0"/>
              <a:pPr/>
              <a:t>06/02/2026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47D5F9-D9BD-45F6-8102-8FE92ED275B1}" type="slidenum">
              <a:rPr lang="en-GB" smtClean="0"/>
              <a:pPr/>
              <a:t>‹#›</a:t>
            </a:fld>
            <a:endParaRPr lang="en-GB"/>
          </a:p>
        </p:txBody>
      </p:sp>
    </p:spTree>
    <p:extLst>
      <p:ext uri="{BB962C8B-B14F-4D97-AF65-F5344CB8AC3E}">
        <p14:creationId xmlns:p14="http://schemas.microsoft.com/office/powerpoint/2010/main" val="2715613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508000" y="5532120"/>
            <a:ext cx="11503200" cy="182880"/>
          </a:xfrm>
          <a:prstGeom prst="rect">
            <a:avLst/>
          </a:prstGeom>
          <a:solidFill>
            <a:srgbClr val="E73437"/>
          </a:solidFill>
          <a:ln>
            <a:solidFill>
              <a:srgbClr val="E73437"/>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defTabSz="914071" hangingPunct="1"/>
            <a:endParaRPr lang="en-GB" sz="1828" kern="1200" spc="0" dirty="0">
              <a:solidFill>
                <a:prstClr val="white"/>
              </a:solidFill>
              <a:uFillTx/>
            </a:endParaRPr>
          </a:p>
        </p:txBody>
      </p:sp>
      <p:sp>
        <p:nvSpPr>
          <p:cNvPr id="14" name="Rectangle 13"/>
          <p:cNvSpPr/>
          <p:nvPr userDrawn="1"/>
        </p:nvSpPr>
        <p:spPr>
          <a:xfrm>
            <a:off x="203202" y="5532120"/>
            <a:ext cx="3860800" cy="182880"/>
          </a:xfrm>
          <a:prstGeom prst="rect">
            <a:avLst/>
          </a:prstGeom>
          <a:solidFill>
            <a:srgbClr val="006680"/>
          </a:solidFill>
          <a:ln>
            <a:solidFill>
              <a:srgbClr val="006680"/>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defTabSz="914071" hangingPunct="1"/>
            <a:endParaRPr lang="en-GB" sz="1828" kern="1200" spc="0" dirty="0">
              <a:solidFill>
                <a:prstClr val="white"/>
              </a:solidFill>
              <a:uFillTx/>
            </a:endParaRPr>
          </a:p>
        </p:txBody>
      </p:sp>
      <p:sp>
        <p:nvSpPr>
          <p:cNvPr id="2" name="Title 1"/>
          <p:cNvSpPr>
            <a:spLocks noGrp="1"/>
          </p:cNvSpPr>
          <p:nvPr>
            <p:ph type="ctrTitle"/>
          </p:nvPr>
        </p:nvSpPr>
        <p:spPr>
          <a:xfrm>
            <a:off x="914400" y="2130426"/>
            <a:ext cx="10363200" cy="1470025"/>
          </a:xfrm>
        </p:spPr>
        <p:txBody>
          <a:bodyPr>
            <a:normAutofit/>
          </a:bodyPr>
          <a:lstStyle>
            <a:lvl1pPr>
              <a:defRPr sz="4008" b="1"/>
            </a:lvl1pPr>
          </a:lstStyle>
          <a:p>
            <a:r>
              <a:rPr lang="en-US" dirty="0"/>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035" indent="0" algn="ctr">
              <a:buNone/>
              <a:defRPr>
                <a:solidFill>
                  <a:schemeClr val="tx1">
                    <a:tint val="75000"/>
                  </a:schemeClr>
                </a:solidFill>
              </a:defRPr>
            </a:lvl2pPr>
            <a:lvl3pPr marL="914071" indent="0" algn="ctr">
              <a:buNone/>
              <a:defRPr>
                <a:solidFill>
                  <a:schemeClr val="tx1">
                    <a:tint val="75000"/>
                  </a:schemeClr>
                </a:solidFill>
              </a:defRPr>
            </a:lvl3pPr>
            <a:lvl4pPr marL="1371110" indent="0" algn="ctr">
              <a:buNone/>
              <a:defRPr>
                <a:solidFill>
                  <a:schemeClr val="tx1">
                    <a:tint val="75000"/>
                  </a:schemeClr>
                </a:solidFill>
              </a:defRPr>
            </a:lvl4pPr>
            <a:lvl5pPr marL="1828146" indent="0" algn="ctr">
              <a:buNone/>
              <a:defRPr>
                <a:solidFill>
                  <a:schemeClr val="tx1">
                    <a:tint val="75000"/>
                  </a:schemeClr>
                </a:solidFill>
              </a:defRPr>
            </a:lvl5pPr>
            <a:lvl6pPr marL="2285181" indent="0" algn="ctr">
              <a:buNone/>
              <a:defRPr>
                <a:solidFill>
                  <a:schemeClr val="tx1">
                    <a:tint val="75000"/>
                  </a:schemeClr>
                </a:solidFill>
              </a:defRPr>
            </a:lvl6pPr>
            <a:lvl7pPr marL="2742219" indent="0" algn="ctr">
              <a:buNone/>
              <a:defRPr>
                <a:solidFill>
                  <a:schemeClr val="tx1">
                    <a:tint val="75000"/>
                  </a:schemeClr>
                </a:solidFill>
              </a:defRPr>
            </a:lvl7pPr>
            <a:lvl8pPr marL="3199252" indent="0" algn="ctr">
              <a:buNone/>
              <a:defRPr>
                <a:solidFill>
                  <a:schemeClr val="tx1">
                    <a:tint val="75000"/>
                  </a:schemeClr>
                </a:solidFill>
              </a:defRPr>
            </a:lvl8pPr>
            <a:lvl9pPr marL="365629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7F70F09-EDC9-4B1A-A029-AA60634E5C41}" type="datetimeFigureOut">
              <a:rPr lang="en-GB" smtClean="0">
                <a:solidFill>
                  <a:prstClr val="black">
                    <a:tint val="75000"/>
                  </a:prstClr>
                </a:solidFill>
              </a:rPr>
              <a:pPr/>
              <a:t>06/02/2026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EDA8AE8-4436-4334-9A88-B511E18A2730}" type="slidenum">
              <a:rPr lang="en-GB" smtClean="0">
                <a:solidFill>
                  <a:prstClr val="black">
                    <a:tint val="75000"/>
                  </a:prstClr>
                </a:solidFill>
              </a:rPr>
              <a:pPr/>
              <a:t>‹#›</a:t>
            </a:fld>
            <a:endParaRPr lang="en-GB" dirty="0">
              <a:solidFill>
                <a:prstClr val="black">
                  <a:tint val="75000"/>
                </a:prstClr>
              </a:solidFill>
            </a:endParaRPr>
          </a:p>
        </p:txBody>
      </p:sp>
      <p:sp>
        <p:nvSpPr>
          <p:cNvPr id="11" name="Rectangle 10"/>
          <p:cNvSpPr/>
          <p:nvPr userDrawn="1"/>
        </p:nvSpPr>
        <p:spPr>
          <a:xfrm>
            <a:off x="203200" y="143434"/>
            <a:ext cx="11808000" cy="6552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defTabSz="914071" hangingPunct="1"/>
            <a:endParaRPr lang="en-GB" sz="1828" kern="1200" spc="0">
              <a:solidFill>
                <a:prstClr val="white"/>
              </a:solidFill>
              <a:uFillTx/>
            </a:endParaRPr>
          </a:p>
        </p:txBody>
      </p:sp>
      <p:sp>
        <p:nvSpPr>
          <p:cNvPr id="15" name="TextBox 13"/>
          <p:cNvSpPr txBox="1">
            <a:spLocks noChangeArrowheads="1"/>
          </p:cNvSpPr>
          <p:nvPr userDrawn="1"/>
        </p:nvSpPr>
        <p:spPr bwMode="auto">
          <a:xfrm>
            <a:off x="0" y="6198519"/>
            <a:ext cx="12192000" cy="42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0" tIns="45705" rIns="91410" bIns="45705">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914071" eaLnBrk="1" hangingPunct="1">
              <a:spcBef>
                <a:spcPct val="0"/>
              </a:spcBef>
              <a:buFontTx/>
              <a:buNone/>
            </a:pPr>
            <a:r>
              <a:rPr lang="en-GB" altLang="en-US" sz="2180" i="1" kern="1200" spc="0" dirty="0">
                <a:solidFill>
                  <a:prstClr val="black"/>
                </a:solidFill>
                <a:uFillTx/>
                <a:latin typeface="Arial" panose="020B0604020202020204" pitchFamily="34" charset="0"/>
                <a:ea typeface="+mn-ea"/>
                <a:cs typeface="Arial" panose="020B0604020202020204" pitchFamily="34" charset="0"/>
              </a:rPr>
              <a:t>www.friendsagainstscams.org.uk</a:t>
            </a:r>
          </a:p>
        </p:txBody>
      </p:sp>
      <p:sp>
        <p:nvSpPr>
          <p:cNvPr id="16" name="TextBox 13"/>
          <p:cNvSpPr txBox="1">
            <a:spLocks noChangeArrowheads="1"/>
          </p:cNvSpPr>
          <p:nvPr userDrawn="1"/>
        </p:nvSpPr>
        <p:spPr bwMode="auto">
          <a:xfrm>
            <a:off x="0" y="5796637"/>
            <a:ext cx="12192000" cy="42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0" tIns="45705" rIns="91410" bIns="45705">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914071" eaLnBrk="1" hangingPunct="1">
              <a:spcBef>
                <a:spcPct val="0"/>
              </a:spcBef>
              <a:buFontTx/>
              <a:buNone/>
            </a:pPr>
            <a:r>
              <a:rPr lang="en-GB" altLang="en-US" sz="2180" i="1" kern="1200" spc="0" dirty="0">
                <a:solidFill>
                  <a:prstClr val="black"/>
                </a:solidFill>
                <a:uFillTx/>
                <a:latin typeface="Arial" panose="020B0604020202020204" pitchFamily="34" charset="0"/>
                <a:ea typeface="+mn-ea"/>
                <a:cs typeface="Arial" panose="020B0604020202020204" pitchFamily="34" charset="0"/>
              </a:rPr>
              <a:t>#</a:t>
            </a:r>
            <a:r>
              <a:rPr lang="en-GB" altLang="en-US" sz="2180" i="1" kern="1200" spc="0" dirty="0" err="1">
                <a:solidFill>
                  <a:prstClr val="black"/>
                </a:solidFill>
                <a:uFillTx/>
                <a:latin typeface="Arial" panose="020B0604020202020204" pitchFamily="34" charset="0"/>
                <a:ea typeface="+mn-ea"/>
                <a:cs typeface="Arial" panose="020B0604020202020204" pitchFamily="34" charset="0"/>
              </a:rPr>
              <a:t>ScamAware</a:t>
            </a:r>
            <a:endParaRPr lang="en-GB" altLang="en-US" sz="2180" i="1" kern="1200" spc="0" dirty="0">
              <a:solidFill>
                <a:prstClr val="black"/>
              </a:solidFill>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22453947"/>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p:cNvSpPr/>
          <p:nvPr userDrawn="1"/>
        </p:nvSpPr>
        <p:spPr>
          <a:xfrm>
            <a:off x="508000" y="5532120"/>
            <a:ext cx="11503200" cy="182880"/>
          </a:xfrm>
          <a:prstGeom prst="rect">
            <a:avLst/>
          </a:prstGeom>
          <a:solidFill>
            <a:srgbClr val="E73437"/>
          </a:solidFill>
          <a:ln>
            <a:solidFill>
              <a:srgbClr val="E73437"/>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defTabSz="914071" hangingPunct="1"/>
            <a:endParaRPr lang="en-GB" sz="1828" kern="1200" spc="0" dirty="0">
              <a:solidFill>
                <a:prstClr val="white"/>
              </a:solidFill>
              <a:uFillTx/>
            </a:endParaRPr>
          </a:p>
        </p:txBody>
      </p:sp>
      <p:sp>
        <p:nvSpPr>
          <p:cNvPr id="12" name="Rectangle 11"/>
          <p:cNvSpPr/>
          <p:nvPr userDrawn="1"/>
        </p:nvSpPr>
        <p:spPr>
          <a:xfrm>
            <a:off x="203202" y="5532120"/>
            <a:ext cx="3860800" cy="182880"/>
          </a:xfrm>
          <a:prstGeom prst="rect">
            <a:avLst/>
          </a:prstGeom>
          <a:solidFill>
            <a:srgbClr val="006680"/>
          </a:solidFill>
          <a:ln>
            <a:solidFill>
              <a:srgbClr val="006680"/>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defTabSz="914071" hangingPunct="1"/>
            <a:endParaRPr lang="en-GB" sz="1828" kern="1200" spc="0" dirty="0">
              <a:solidFill>
                <a:prstClr val="white"/>
              </a:solidFill>
              <a:uFillTx/>
            </a:endParaRPr>
          </a:p>
        </p:txBody>
      </p:sp>
      <p:sp>
        <p:nvSpPr>
          <p:cNvPr id="2" name="Title 1"/>
          <p:cNvSpPr>
            <a:spLocks noGrp="1"/>
          </p:cNvSpPr>
          <p:nvPr>
            <p:ph type="title"/>
          </p:nvPr>
        </p:nvSpPr>
        <p:spPr>
          <a:xfrm>
            <a:off x="402339" y="274638"/>
            <a:ext cx="11180063" cy="1143000"/>
          </a:xfrm>
        </p:spPr>
        <p:txBody>
          <a:bodyPr>
            <a:normAutofit/>
          </a:bodyPr>
          <a:lstStyle>
            <a:lvl1pPr algn="l">
              <a:defRPr sz="4008" b="1"/>
            </a:lvl1pPr>
          </a:lstStyle>
          <a:p>
            <a:r>
              <a:rPr lang="en-US" dirty="0"/>
              <a:t>Click to edit Master title style</a:t>
            </a:r>
            <a:endParaRPr lang="en-GB" dirty="0"/>
          </a:p>
        </p:txBody>
      </p:sp>
      <p:sp>
        <p:nvSpPr>
          <p:cNvPr id="8" name="Rectangle 7"/>
          <p:cNvSpPr/>
          <p:nvPr userDrawn="1"/>
        </p:nvSpPr>
        <p:spPr>
          <a:xfrm>
            <a:off x="203200" y="143434"/>
            <a:ext cx="11808000" cy="6552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defTabSz="914071" hangingPunct="1"/>
            <a:endParaRPr lang="en-GB" sz="1828" kern="1200" spc="0">
              <a:solidFill>
                <a:prstClr val="white"/>
              </a:solidFill>
              <a:uFillTx/>
            </a:endParaRPr>
          </a:p>
        </p:txBody>
      </p:sp>
      <p:sp>
        <p:nvSpPr>
          <p:cNvPr id="6" name="TextBox 13"/>
          <p:cNvSpPr txBox="1">
            <a:spLocks noChangeArrowheads="1"/>
          </p:cNvSpPr>
          <p:nvPr userDrawn="1"/>
        </p:nvSpPr>
        <p:spPr bwMode="auto">
          <a:xfrm>
            <a:off x="0" y="6198519"/>
            <a:ext cx="12192000" cy="42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0" tIns="45705" rIns="91410" bIns="45705">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914071" eaLnBrk="1" hangingPunct="1">
              <a:spcBef>
                <a:spcPct val="0"/>
              </a:spcBef>
              <a:buFontTx/>
              <a:buNone/>
            </a:pPr>
            <a:r>
              <a:rPr lang="en-GB" altLang="en-US" sz="2180" i="1" kern="1200" spc="0" dirty="0">
                <a:solidFill>
                  <a:prstClr val="black"/>
                </a:solidFill>
                <a:uFillTx/>
                <a:latin typeface="Arial" panose="020B0604020202020204" pitchFamily="34" charset="0"/>
                <a:ea typeface="+mn-ea"/>
                <a:cs typeface="Arial" panose="020B0604020202020204" pitchFamily="34" charset="0"/>
              </a:rPr>
              <a:t>www.friendsagainstscams.org.uk</a:t>
            </a:r>
          </a:p>
        </p:txBody>
      </p:sp>
      <p:sp>
        <p:nvSpPr>
          <p:cNvPr id="7" name="TextBox 13"/>
          <p:cNvSpPr txBox="1">
            <a:spLocks noChangeArrowheads="1"/>
          </p:cNvSpPr>
          <p:nvPr userDrawn="1"/>
        </p:nvSpPr>
        <p:spPr bwMode="auto">
          <a:xfrm>
            <a:off x="0" y="5843791"/>
            <a:ext cx="12192000" cy="42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0" tIns="45705" rIns="91410" bIns="45705">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914071" eaLnBrk="1" hangingPunct="1">
              <a:spcBef>
                <a:spcPct val="0"/>
              </a:spcBef>
              <a:buFontTx/>
              <a:buNone/>
            </a:pPr>
            <a:r>
              <a:rPr lang="en-GB" altLang="en-US" sz="2180" i="1" kern="1200" spc="0" dirty="0">
                <a:solidFill>
                  <a:prstClr val="black"/>
                </a:solidFill>
                <a:uFillTx/>
                <a:latin typeface="Arial" panose="020B0604020202020204" pitchFamily="34" charset="0"/>
                <a:ea typeface="+mn-ea"/>
                <a:cs typeface="Arial" panose="020B0604020202020204" pitchFamily="34" charset="0"/>
              </a:rPr>
              <a:t>#</a:t>
            </a:r>
            <a:r>
              <a:rPr lang="en-GB" altLang="en-US" sz="2180" i="1" kern="1200" spc="0" dirty="0" err="1">
                <a:solidFill>
                  <a:prstClr val="black"/>
                </a:solidFill>
                <a:uFillTx/>
                <a:latin typeface="Arial" panose="020B0604020202020204" pitchFamily="34" charset="0"/>
                <a:ea typeface="+mn-ea"/>
                <a:cs typeface="Arial" panose="020B0604020202020204" pitchFamily="34" charset="0"/>
              </a:rPr>
              <a:t>ScamAware</a:t>
            </a:r>
            <a:endParaRPr lang="en-GB" altLang="en-US" sz="2180" i="1" kern="1200" spc="0" dirty="0">
              <a:solidFill>
                <a:prstClr val="black"/>
              </a:solidFill>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40642652"/>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6" name="TextBox 13"/>
          <p:cNvSpPr txBox="1">
            <a:spLocks noChangeArrowheads="1"/>
          </p:cNvSpPr>
          <p:nvPr userDrawn="1"/>
        </p:nvSpPr>
        <p:spPr bwMode="auto">
          <a:xfrm>
            <a:off x="0" y="5843791"/>
            <a:ext cx="12192000" cy="42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0" tIns="45705" rIns="91410" bIns="45705">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914071" eaLnBrk="1" hangingPunct="1">
              <a:spcBef>
                <a:spcPct val="0"/>
              </a:spcBef>
              <a:buFontTx/>
              <a:buNone/>
            </a:pPr>
            <a:r>
              <a:rPr lang="en-GB" altLang="en-US" sz="2180" i="1" kern="1200" spc="0" dirty="0">
                <a:solidFill>
                  <a:prstClr val="black"/>
                </a:solidFill>
                <a:uFillTx/>
                <a:latin typeface="Arial" panose="020B0604020202020204" pitchFamily="34" charset="0"/>
                <a:ea typeface="+mn-ea"/>
                <a:cs typeface="Arial" panose="020B0604020202020204" pitchFamily="34" charset="0"/>
              </a:rPr>
              <a:t>#</a:t>
            </a:r>
            <a:r>
              <a:rPr lang="en-GB" altLang="en-US" sz="2180" i="1" kern="1200" spc="0" dirty="0" err="1">
                <a:solidFill>
                  <a:prstClr val="black"/>
                </a:solidFill>
                <a:uFillTx/>
                <a:latin typeface="Arial" panose="020B0604020202020204" pitchFamily="34" charset="0"/>
                <a:ea typeface="+mn-ea"/>
                <a:cs typeface="Arial" panose="020B0604020202020204" pitchFamily="34" charset="0"/>
              </a:rPr>
              <a:t>ScamAware</a:t>
            </a:r>
            <a:endParaRPr lang="en-GB" altLang="en-US" sz="2180" i="1" kern="1200" spc="0" dirty="0">
              <a:solidFill>
                <a:prstClr val="black"/>
              </a:solidFill>
              <a:uFillTx/>
              <a:latin typeface="Arial" panose="020B0604020202020204" pitchFamily="34" charset="0"/>
              <a:ea typeface="+mn-ea"/>
              <a:cs typeface="Arial" panose="020B0604020202020204" pitchFamily="34" charset="0"/>
            </a:endParaRPr>
          </a:p>
        </p:txBody>
      </p:sp>
      <p:sp>
        <p:nvSpPr>
          <p:cNvPr id="3" name="Content Placeholder 2"/>
          <p:cNvSpPr>
            <a:spLocks noGrp="1"/>
          </p:cNvSpPr>
          <p:nvPr>
            <p:ph idx="1"/>
          </p:nvPr>
        </p:nvSpPr>
        <p:spPr>
          <a:xfrm>
            <a:off x="508000" y="1828808"/>
            <a:ext cx="11277600" cy="4820070"/>
          </a:xfrm>
        </p:spPr>
        <p:txBody>
          <a:bodyPr/>
          <a:lstStyle>
            <a:lvl1pPr marL="0" indent="0">
              <a:buNone/>
              <a:defRPr sz="3234" b="1"/>
            </a:lvl1pPr>
            <a:lvl2pPr marL="742684" indent="-285647">
              <a:buFont typeface="Wingdings" panose="05000000000000000000" pitchFamily="2" charset="2"/>
              <a:buChar char="§"/>
              <a:defRPr/>
            </a:lvl2pPr>
          </a:lstStyle>
          <a:p>
            <a:pPr lvl="0"/>
            <a:r>
              <a:rPr lang="en-US" dirty="0"/>
              <a:t>Click to edit Master text styles</a:t>
            </a:r>
          </a:p>
          <a:p>
            <a:pPr lvl="1"/>
            <a:r>
              <a:rPr lang="en-US" dirty="0"/>
              <a:t>Second level</a:t>
            </a:r>
          </a:p>
        </p:txBody>
      </p:sp>
      <p:sp>
        <p:nvSpPr>
          <p:cNvPr id="9" name="Rectangle 8"/>
          <p:cNvSpPr/>
          <p:nvPr userDrawn="1"/>
        </p:nvSpPr>
        <p:spPr>
          <a:xfrm>
            <a:off x="508000" y="1417320"/>
            <a:ext cx="11503200" cy="182880"/>
          </a:xfrm>
          <a:prstGeom prst="rect">
            <a:avLst/>
          </a:prstGeom>
          <a:solidFill>
            <a:srgbClr val="E73437"/>
          </a:solidFill>
          <a:ln>
            <a:solidFill>
              <a:srgbClr val="E73437"/>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defTabSz="914071" hangingPunct="1"/>
            <a:endParaRPr lang="en-GB" sz="1828" kern="1200" spc="0" dirty="0">
              <a:solidFill>
                <a:prstClr val="white"/>
              </a:solidFill>
              <a:uFillTx/>
            </a:endParaRPr>
          </a:p>
        </p:txBody>
      </p:sp>
      <p:sp>
        <p:nvSpPr>
          <p:cNvPr id="10" name="Rectangle 9"/>
          <p:cNvSpPr/>
          <p:nvPr userDrawn="1"/>
        </p:nvSpPr>
        <p:spPr>
          <a:xfrm>
            <a:off x="203202" y="1417320"/>
            <a:ext cx="3860800" cy="182880"/>
          </a:xfrm>
          <a:prstGeom prst="rect">
            <a:avLst/>
          </a:prstGeom>
          <a:solidFill>
            <a:srgbClr val="006680"/>
          </a:solidFill>
          <a:ln>
            <a:solidFill>
              <a:srgbClr val="006680"/>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defTabSz="914071" hangingPunct="1"/>
            <a:endParaRPr lang="en-GB" sz="1828" kern="1200" spc="0" dirty="0">
              <a:solidFill>
                <a:prstClr val="white"/>
              </a:solidFill>
              <a:uFillTx/>
            </a:endParaRPr>
          </a:p>
        </p:txBody>
      </p:sp>
      <p:sp>
        <p:nvSpPr>
          <p:cNvPr id="2" name="Title 1"/>
          <p:cNvSpPr>
            <a:spLocks noGrp="1"/>
          </p:cNvSpPr>
          <p:nvPr>
            <p:ph type="title"/>
          </p:nvPr>
        </p:nvSpPr>
        <p:spPr>
          <a:xfrm>
            <a:off x="503939" y="274638"/>
            <a:ext cx="11484863" cy="1143000"/>
          </a:xfrm>
        </p:spPr>
        <p:txBody>
          <a:bodyPr>
            <a:normAutofit/>
          </a:bodyPr>
          <a:lstStyle>
            <a:lvl1pPr algn="l">
              <a:defRPr sz="4008" b="1"/>
            </a:lvl1pPr>
          </a:lstStyle>
          <a:p>
            <a:r>
              <a:rPr lang="en-US" dirty="0"/>
              <a:t>Click to edit Master title style</a:t>
            </a:r>
            <a:endParaRPr lang="en-GB" dirty="0"/>
          </a:p>
        </p:txBody>
      </p:sp>
      <p:sp>
        <p:nvSpPr>
          <p:cNvPr id="8" name="Rectangle 7"/>
          <p:cNvSpPr/>
          <p:nvPr userDrawn="1"/>
        </p:nvSpPr>
        <p:spPr>
          <a:xfrm>
            <a:off x="203200" y="143434"/>
            <a:ext cx="11808000" cy="6552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defTabSz="914071" hangingPunct="1"/>
            <a:endParaRPr lang="en-GB" sz="1828" kern="1200" spc="0">
              <a:solidFill>
                <a:prstClr val="white"/>
              </a:solidFill>
              <a:uFillTx/>
            </a:endParaRPr>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06409" y="5867400"/>
            <a:ext cx="2100372" cy="759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descr="W:\Scams Team\Scams Team Documents\Logo\NST logo 15.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61602" y="5804850"/>
            <a:ext cx="1680192" cy="84402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3"/>
          <p:cNvSpPr txBox="1">
            <a:spLocks noChangeArrowheads="1"/>
          </p:cNvSpPr>
          <p:nvPr userDrawn="1"/>
        </p:nvSpPr>
        <p:spPr bwMode="auto">
          <a:xfrm>
            <a:off x="0" y="6198519"/>
            <a:ext cx="12192000" cy="42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0" tIns="45705" rIns="91410" bIns="45705">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914071" eaLnBrk="1" hangingPunct="1">
              <a:spcBef>
                <a:spcPct val="0"/>
              </a:spcBef>
              <a:buFontTx/>
              <a:buNone/>
            </a:pPr>
            <a:r>
              <a:rPr lang="en-GB" altLang="en-US" sz="2180" i="1" kern="1200" spc="0" dirty="0">
                <a:solidFill>
                  <a:prstClr val="black"/>
                </a:solidFill>
                <a:uFillTx/>
                <a:latin typeface="Arial" panose="020B0604020202020204" pitchFamily="34" charset="0"/>
                <a:ea typeface="+mn-ea"/>
                <a:cs typeface="Arial" panose="020B0604020202020204" pitchFamily="34" charset="0"/>
              </a:rPr>
              <a:t>www.friendsagainstscams.org.uk</a:t>
            </a:r>
          </a:p>
        </p:txBody>
      </p:sp>
    </p:spTree>
    <p:extLst>
      <p:ext uri="{BB962C8B-B14F-4D97-AF65-F5344CB8AC3E}">
        <p14:creationId xmlns:p14="http://schemas.microsoft.com/office/powerpoint/2010/main" val="375606789"/>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9" name="Rectangle 18"/>
          <p:cNvSpPr/>
          <p:nvPr userDrawn="1"/>
        </p:nvSpPr>
        <p:spPr>
          <a:xfrm>
            <a:off x="508000" y="5532120"/>
            <a:ext cx="11503200" cy="182880"/>
          </a:xfrm>
          <a:prstGeom prst="rect">
            <a:avLst/>
          </a:prstGeom>
          <a:solidFill>
            <a:srgbClr val="E73437"/>
          </a:solidFill>
          <a:ln>
            <a:solidFill>
              <a:srgbClr val="E73437"/>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defTabSz="914071" hangingPunct="1"/>
            <a:endParaRPr lang="en-GB" sz="1828" kern="1200" spc="0" dirty="0">
              <a:solidFill>
                <a:prstClr val="white"/>
              </a:solidFill>
              <a:uFillTx/>
            </a:endParaRPr>
          </a:p>
        </p:txBody>
      </p:sp>
      <p:sp>
        <p:nvSpPr>
          <p:cNvPr id="20" name="Rectangle 19"/>
          <p:cNvSpPr/>
          <p:nvPr userDrawn="1"/>
        </p:nvSpPr>
        <p:spPr>
          <a:xfrm>
            <a:off x="203202" y="5532120"/>
            <a:ext cx="3860800" cy="182880"/>
          </a:xfrm>
          <a:prstGeom prst="rect">
            <a:avLst/>
          </a:prstGeom>
          <a:solidFill>
            <a:srgbClr val="006680"/>
          </a:solidFill>
          <a:ln>
            <a:solidFill>
              <a:srgbClr val="006680"/>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defTabSz="914071" hangingPunct="1"/>
            <a:endParaRPr lang="en-GB" sz="1828" kern="1200" spc="0" dirty="0">
              <a:solidFill>
                <a:prstClr val="white"/>
              </a:solidFill>
              <a:uFillTx/>
            </a:endParaRPr>
          </a:p>
        </p:txBody>
      </p:sp>
      <p:sp>
        <p:nvSpPr>
          <p:cNvPr id="2" name="Title 1"/>
          <p:cNvSpPr>
            <a:spLocks noGrp="1"/>
          </p:cNvSpPr>
          <p:nvPr>
            <p:ph type="title"/>
          </p:nvPr>
        </p:nvSpPr>
        <p:spPr>
          <a:xfrm>
            <a:off x="963084" y="4406907"/>
            <a:ext cx="10363200" cy="1362075"/>
          </a:xfrm>
        </p:spPr>
        <p:txBody>
          <a:bodyPr anchor="t"/>
          <a:lstStyle>
            <a:lvl1pPr algn="l">
              <a:defRPr sz="4008" b="1" cap="all"/>
            </a:lvl1pPr>
          </a:lstStyle>
          <a:p>
            <a:r>
              <a:rPr lang="en-US"/>
              <a:t>Click to edit Master title style</a:t>
            </a:r>
            <a:endParaRPr lang="en-GB"/>
          </a:p>
        </p:txBody>
      </p:sp>
      <p:sp>
        <p:nvSpPr>
          <p:cNvPr id="3" name="Text Placeholder 2"/>
          <p:cNvSpPr>
            <a:spLocks noGrp="1"/>
          </p:cNvSpPr>
          <p:nvPr>
            <p:ph type="body" idx="1"/>
          </p:nvPr>
        </p:nvSpPr>
        <p:spPr>
          <a:xfrm>
            <a:off x="963084" y="2906720"/>
            <a:ext cx="10363200" cy="1500187"/>
          </a:xfrm>
        </p:spPr>
        <p:txBody>
          <a:bodyPr anchor="b"/>
          <a:lstStyle>
            <a:lvl1pPr marL="0" indent="0">
              <a:buNone/>
              <a:defRPr sz="1969">
                <a:solidFill>
                  <a:schemeClr val="tx1">
                    <a:tint val="75000"/>
                  </a:schemeClr>
                </a:solidFill>
              </a:defRPr>
            </a:lvl1pPr>
            <a:lvl2pPr marL="457035" indent="0">
              <a:buNone/>
              <a:defRPr sz="1828">
                <a:solidFill>
                  <a:schemeClr val="tx1">
                    <a:tint val="75000"/>
                  </a:schemeClr>
                </a:solidFill>
              </a:defRPr>
            </a:lvl2pPr>
            <a:lvl3pPr marL="914071" indent="0">
              <a:buNone/>
              <a:defRPr sz="1617">
                <a:solidFill>
                  <a:schemeClr val="tx1">
                    <a:tint val="75000"/>
                  </a:schemeClr>
                </a:solidFill>
              </a:defRPr>
            </a:lvl3pPr>
            <a:lvl4pPr marL="1371110" indent="0">
              <a:buNone/>
              <a:defRPr sz="1406">
                <a:solidFill>
                  <a:schemeClr val="tx1">
                    <a:tint val="75000"/>
                  </a:schemeClr>
                </a:solidFill>
              </a:defRPr>
            </a:lvl4pPr>
            <a:lvl5pPr marL="1828146" indent="0">
              <a:buNone/>
              <a:defRPr sz="1406">
                <a:solidFill>
                  <a:schemeClr val="tx1">
                    <a:tint val="75000"/>
                  </a:schemeClr>
                </a:solidFill>
              </a:defRPr>
            </a:lvl5pPr>
            <a:lvl6pPr marL="2285181" indent="0">
              <a:buNone/>
              <a:defRPr sz="1406">
                <a:solidFill>
                  <a:schemeClr val="tx1">
                    <a:tint val="75000"/>
                  </a:schemeClr>
                </a:solidFill>
              </a:defRPr>
            </a:lvl6pPr>
            <a:lvl7pPr marL="2742219" indent="0">
              <a:buNone/>
              <a:defRPr sz="1406">
                <a:solidFill>
                  <a:schemeClr val="tx1">
                    <a:tint val="75000"/>
                  </a:schemeClr>
                </a:solidFill>
              </a:defRPr>
            </a:lvl7pPr>
            <a:lvl8pPr marL="3199252" indent="0">
              <a:buNone/>
              <a:defRPr sz="1406">
                <a:solidFill>
                  <a:schemeClr val="tx1">
                    <a:tint val="75000"/>
                  </a:schemeClr>
                </a:solidFill>
              </a:defRPr>
            </a:lvl8pPr>
            <a:lvl9pPr marL="3656291" indent="0">
              <a:buNone/>
              <a:defRPr sz="140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EA077B-3332-4948-A77B-4DBC00388F39}" type="datetimeFigureOut">
              <a:rPr lang="en-GB" smtClean="0">
                <a:solidFill>
                  <a:prstClr val="black">
                    <a:tint val="75000"/>
                  </a:prstClr>
                </a:solidFill>
              </a:rPr>
              <a:pPr/>
              <a:t>06/02/2026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147D5F9-D9BD-45F6-8102-8FE92ED275B1}" type="slidenum">
              <a:rPr lang="en-GB" smtClean="0">
                <a:solidFill>
                  <a:prstClr val="black">
                    <a:tint val="75000"/>
                  </a:prstClr>
                </a:solidFill>
              </a:rPr>
              <a:pPr/>
              <a:t>‹#›</a:t>
            </a:fld>
            <a:endParaRPr lang="en-GB" dirty="0">
              <a:solidFill>
                <a:prstClr val="black">
                  <a:tint val="75000"/>
                </a:prstClr>
              </a:solidFill>
            </a:endParaRPr>
          </a:p>
        </p:txBody>
      </p:sp>
      <p:sp>
        <p:nvSpPr>
          <p:cNvPr id="15" name="Rectangle 14"/>
          <p:cNvSpPr/>
          <p:nvPr userDrawn="1"/>
        </p:nvSpPr>
        <p:spPr>
          <a:xfrm>
            <a:off x="0" y="0"/>
            <a:ext cx="12192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defTabSz="914071" hangingPunct="1"/>
            <a:endParaRPr lang="en-GB" sz="1828" kern="1200" spc="0" dirty="0">
              <a:solidFill>
                <a:prstClr val="white"/>
              </a:solidFill>
              <a:uFillTx/>
            </a:endParaRPr>
          </a:p>
        </p:txBody>
      </p:sp>
      <p:sp>
        <p:nvSpPr>
          <p:cNvPr id="14" name="Rectangle 13"/>
          <p:cNvSpPr/>
          <p:nvPr userDrawn="1"/>
        </p:nvSpPr>
        <p:spPr>
          <a:xfrm>
            <a:off x="203200" y="143434"/>
            <a:ext cx="11808000" cy="6552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defTabSz="914071" hangingPunct="1"/>
            <a:endParaRPr lang="en-GB" sz="1828" kern="1200" spc="0">
              <a:solidFill>
                <a:prstClr val="white"/>
              </a:solidFill>
              <a:uFillTx/>
            </a:endParaRPr>
          </a:p>
        </p:txBody>
      </p:sp>
      <p:sp>
        <p:nvSpPr>
          <p:cNvPr id="13" name="TextBox 13"/>
          <p:cNvSpPr txBox="1">
            <a:spLocks noChangeArrowheads="1"/>
          </p:cNvSpPr>
          <p:nvPr userDrawn="1"/>
        </p:nvSpPr>
        <p:spPr bwMode="auto">
          <a:xfrm>
            <a:off x="0" y="6198519"/>
            <a:ext cx="12192000" cy="42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0" tIns="45705" rIns="91410" bIns="45705">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914071" eaLnBrk="1" hangingPunct="1">
              <a:spcBef>
                <a:spcPct val="0"/>
              </a:spcBef>
              <a:buFontTx/>
              <a:buNone/>
            </a:pPr>
            <a:r>
              <a:rPr lang="en-GB" altLang="en-US" sz="2180" i="1" kern="1200" spc="0" dirty="0">
                <a:solidFill>
                  <a:prstClr val="black"/>
                </a:solidFill>
                <a:uFillTx/>
                <a:latin typeface="Arial" panose="020B0604020202020204" pitchFamily="34" charset="0"/>
                <a:ea typeface="+mn-ea"/>
                <a:cs typeface="Arial" panose="020B0604020202020204" pitchFamily="34" charset="0"/>
              </a:rPr>
              <a:t>www.friendsagainstscams.org.uk</a:t>
            </a:r>
          </a:p>
        </p:txBody>
      </p:sp>
      <p:sp>
        <p:nvSpPr>
          <p:cNvPr id="16" name="TextBox 13"/>
          <p:cNvSpPr txBox="1">
            <a:spLocks noChangeArrowheads="1"/>
          </p:cNvSpPr>
          <p:nvPr userDrawn="1"/>
        </p:nvSpPr>
        <p:spPr bwMode="auto">
          <a:xfrm>
            <a:off x="0" y="5843791"/>
            <a:ext cx="12192000" cy="42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0" tIns="45705" rIns="91410" bIns="45705">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defTabSz="914071" eaLnBrk="1" hangingPunct="1">
              <a:spcBef>
                <a:spcPct val="0"/>
              </a:spcBef>
              <a:buFontTx/>
              <a:buNone/>
            </a:pPr>
            <a:r>
              <a:rPr lang="en-GB" altLang="en-US" sz="2180" i="1" kern="1200" spc="0" dirty="0">
                <a:solidFill>
                  <a:prstClr val="black"/>
                </a:solidFill>
                <a:uFillTx/>
                <a:latin typeface="Arial" panose="020B0604020202020204" pitchFamily="34" charset="0"/>
                <a:ea typeface="+mn-ea"/>
                <a:cs typeface="Arial" panose="020B0604020202020204" pitchFamily="34" charset="0"/>
              </a:rPr>
              <a:t>#</a:t>
            </a:r>
            <a:r>
              <a:rPr lang="en-GB" altLang="en-US" sz="2180" i="1" kern="1200" spc="0" dirty="0" err="1">
                <a:solidFill>
                  <a:prstClr val="black"/>
                </a:solidFill>
                <a:uFillTx/>
                <a:latin typeface="Arial" panose="020B0604020202020204" pitchFamily="34" charset="0"/>
                <a:ea typeface="+mn-ea"/>
                <a:cs typeface="Arial" panose="020B0604020202020204" pitchFamily="34" charset="0"/>
              </a:rPr>
              <a:t>ScamAware</a:t>
            </a:r>
            <a:endParaRPr lang="en-GB" altLang="en-US" sz="2180" i="1" kern="1200" spc="0" dirty="0">
              <a:solidFill>
                <a:prstClr val="black"/>
              </a:solidFill>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92028935"/>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1" y="1600207"/>
            <a:ext cx="5384800" cy="4525963"/>
          </a:xfrm>
        </p:spPr>
        <p:txBody>
          <a:bodyPr/>
          <a:lstStyle>
            <a:lvl1pPr>
              <a:defRPr sz="2812"/>
            </a:lvl1pPr>
            <a:lvl2pPr>
              <a:defRPr sz="2391"/>
            </a:lvl2pPr>
            <a:lvl3pPr>
              <a:defRPr sz="1969"/>
            </a:lvl3pPr>
            <a:lvl4pPr>
              <a:defRPr sz="1828"/>
            </a:lvl4pPr>
            <a:lvl5pPr>
              <a:defRPr sz="1828"/>
            </a:lvl5pPr>
            <a:lvl6pPr>
              <a:defRPr sz="1828"/>
            </a:lvl6pPr>
            <a:lvl7pPr>
              <a:defRPr sz="1828"/>
            </a:lvl7pPr>
            <a:lvl8pPr>
              <a:defRPr sz="1828"/>
            </a:lvl8pPr>
            <a:lvl9pPr>
              <a:defRPr sz="182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7"/>
            <a:ext cx="5384800" cy="4525963"/>
          </a:xfrm>
        </p:spPr>
        <p:txBody>
          <a:bodyPr/>
          <a:lstStyle>
            <a:lvl1pPr>
              <a:defRPr sz="2812"/>
            </a:lvl1pPr>
            <a:lvl2pPr>
              <a:defRPr sz="2391"/>
            </a:lvl2pPr>
            <a:lvl3pPr>
              <a:defRPr sz="1969"/>
            </a:lvl3pPr>
            <a:lvl4pPr>
              <a:defRPr sz="1828"/>
            </a:lvl4pPr>
            <a:lvl5pPr>
              <a:defRPr sz="1828"/>
            </a:lvl5pPr>
            <a:lvl6pPr>
              <a:defRPr sz="1828"/>
            </a:lvl6pPr>
            <a:lvl7pPr>
              <a:defRPr sz="1828"/>
            </a:lvl7pPr>
            <a:lvl8pPr>
              <a:defRPr sz="1828"/>
            </a:lvl8pPr>
            <a:lvl9pPr>
              <a:defRPr sz="182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7EA077B-3332-4948-A77B-4DBC00388F39}" type="datetimeFigureOut">
              <a:rPr lang="en-GB" smtClean="0">
                <a:solidFill>
                  <a:prstClr val="black">
                    <a:tint val="75000"/>
                  </a:prstClr>
                </a:solidFill>
              </a:rPr>
              <a:pPr/>
              <a:t>06/02/2026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147D5F9-D9BD-45F6-8102-8FE92ED275B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93193674"/>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391" b="1"/>
            </a:lvl1pPr>
            <a:lvl2pPr marL="457035" indent="0">
              <a:buNone/>
              <a:defRPr sz="1969" b="1"/>
            </a:lvl2pPr>
            <a:lvl3pPr marL="914071" indent="0">
              <a:buNone/>
              <a:defRPr sz="1828" b="1"/>
            </a:lvl3pPr>
            <a:lvl4pPr marL="1371110" indent="0">
              <a:buNone/>
              <a:defRPr sz="1617" b="1"/>
            </a:lvl4pPr>
            <a:lvl5pPr marL="1828146" indent="0">
              <a:buNone/>
              <a:defRPr sz="1617" b="1"/>
            </a:lvl5pPr>
            <a:lvl6pPr marL="2285181" indent="0">
              <a:buNone/>
              <a:defRPr sz="1617" b="1"/>
            </a:lvl6pPr>
            <a:lvl7pPr marL="2742219" indent="0">
              <a:buNone/>
              <a:defRPr sz="1617" b="1"/>
            </a:lvl7pPr>
            <a:lvl8pPr marL="3199252" indent="0">
              <a:buNone/>
              <a:defRPr sz="1617" b="1"/>
            </a:lvl8pPr>
            <a:lvl9pPr marL="3656291" indent="0">
              <a:buNone/>
              <a:defRPr sz="1617"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391"/>
            </a:lvl1pPr>
            <a:lvl2pPr>
              <a:defRPr sz="1969"/>
            </a:lvl2pPr>
            <a:lvl3pPr>
              <a:defRPr sz="1828"/>
            </a:lvl3pPr>
            <a:lvl4pPr>
              <a:defRPr sz="1617"/>
            </a:lvl4pPr>
            <a:lvl5pPr>
              <a:defRPr sz="1617"/>
            </a:lvl5pPr>
            <a:lvl6pPr>
              <a:defRPr sz="1617"/>
            </a:lvl6pPr>
            <a:lvl7pPr>
              <a:defRPr sz="1617"/>
            </a:lvl7pPr>
            <a:lvl8pPr>
              <a:defRPr sz="1617"/>
            </a:lvl8pPr>
            <a:lvl9pPr>
              <a:defRPr sz="161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391" b="1"/>
            </a:lvl1pPr>
            <a:lvl2pPr marL="457035" indent="0">
              <a:buNone/>
              <a:defRPr sz="1969" b="1"/>
            </a:lvl2pPr>
            <a:lvl3pPr marL="914071" indent="0">
              <a:buNone/>
              <a:defRPr sz="1828" b="1"/>
            </a:lvl3pPr>
            <a:lvl4pPr marL="1371110" indent="0">
              <a:buNone/>
              <a:defRPr sz="1617" b="1"/>
            </a:lvl4pPr>
            <a:lvl5pPr marL="1828146" indent="0">
              <a:buNone/>
              <a:defRPr sz="1617" b="1"/>
            </a:lvl5pPr>
            <a:lvl6pPr marL="2285181" indent="0">
              <a:buNone/>
              <a:defRPr sz="1617" b="1"/>
            </a:lvl6pPr>
            <a:lvl7pPr marL="2742219" indent="0">
              <a:buNone/>
              <a:defRPr sz="1617" b="1"/>
            </a:lvl7pPr>
            <a:lvl8pPr marL="3199252" indent="0">
              <a:buNone/>
              <a:defRPr sz="1617" b="1"/>
            </a:lvl8pPr>
            <a:lvl9pPr marL="3656291" indent="0">
              <a:buNone/>
              <a:defRPr sz="1617"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391"/>
            </a:lvl1pPr>
            <a:lvl2pPr>
              <a:defRPr sz="1969"/>
            </a:lvl2pPr>
            <a:lvl3pPr>
              <a:defRPr sz="1828"/>
            </a:lvl3pPr>
            <a:lvl4pPr>
              <a:defRPr sz="1617"/>
            </a:lvl4pPr>
            <a:lvl5pPr>
              <a:defRPr sz="1617"/>
            </a:lvl5pPr>
            <a:lvl6pPr>
              <a:defRPr sz="1617"/>
            </a:lvl6pPr>
            <a:lvl7pPr>
              <a:defRPr sz="1617"/>
            </a:lvl7pPr>
            <a:lvl8pPr>
              <a:defRPr sz="1617"/>
            </a:lvl8pPr>
            <a:lvl9pPr>
              <a:defRPr sz="161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7EA077B-3332-4948-A77B-4DBC00388F39}" type="datetimeFigureOut">
              <a:rPr lang="en-GB" smtClean="0">
                <a:solidFill>
                  <a:prstClr val="black">
                    <a:tint val="75000"/>
                  </a:prstClr>
                </a:solidFill>
              </a:rPr>
              <a:pPr/>
              <a:t>06/02/2026</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147D5F9-D9BD-45F6-8102-8FE92ED275B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64194640"/>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7EA077B-3332-4948-A77B-4DBC00388F39}" type="datetimeFigureOut">
              <a:rPr lang="en-GB" smtClean="0">
                <a:solidFill>
                  <a:prstClr val="black">
                    <a:tint val="75000"/>
                  </a:prstClr>
                </a:solidFill>
              </a:rPr>
              <a:pPr/>
              <a:t>06/02/2026</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147D5F9-D9BD-45F6-8102-8FE92ED275B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35902163"/>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02339" y="274638"/>
            <a:ext cx="11180063" cy="1143000"/>
          </a:xfrm>
        </p:spPr>
        <p:txBody>
          <a:bodyPr>
            <a:normAutofit/>
          </a:bodyPr>
          <a:lstStyle>
            <a:lvl1pPr algn="l">
              <a:defRPr sz="4000" b="1"/>
            </a:lvl1pPr>
          </a:lstStyle>
          <a:p>
            <a:r>
              <a:rPr lang="en-US"/>
              <a:t>Click to edit Master title style</a:t>
            </a:r>
            <a:endParaRPr lang="en-GB"/>
          </a:p>
        </p:txBody>
      </p:sp>
      <p:sp>
        <p:nvSpPr>
          <p:cNvPr id="8" name="Rectangle 7"/>
          <p:cNvSpPr/>
          <p:nvPr userDrawn="1"/>
        </p:nvSpPr>
        <p:spPr>
          <a:xfrm>
            <a:off x="203200" y="143434"/>
            <a:ext cx="11808000" cy="6552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0"/>
          </a:p>
        </p:txBody>
      </p:sp>
      <p:sp>
        <p:nvSpPr>
          <p:cNvPr id="6" name="TextBox 13"/>
          <p:cNvSpPr txBox="1">
            <a:spLocks noChangeArrowheads="1"/>
          </p:cNvSpPr>
          <p:nvPr userDrawn="1"/>
        </p:nvSpPr>
        <p:spPr bwMode="auto">
          <a:xfrm>
            <a:off x="0" y="6198516"/>
            <a:ext cx="12192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200" i="1">
                <a:latin typeface="Arial" panose="020B0604020202020204" pitchFamily="34" charset="0"/>
                <a:cs typeface="Arial" panose="020B0604020202020204" pitchFamily="34" charset="0"/>
              </a:rPr>
              <a:t>www.friendsagainstscams.org.uk</a:t>
            </a:r>
          </a:p>
        </p:txBody>
      </p:sp>
      <p:sp>
        <p:nvSpPr>
          <p:cNvPr id="7" name="TextBox 13"/>
          <p:cNvSpPr txBox="1">
            <a:spLocks noChangeArrowheads="1"/>
          </p:cNvSpPr>
          <p:nvPr userDrawn="1"/>
        </p:nvSpPr>
        <p:spPr bwMode="auto">
          <a:xfrm>
            <a:off x="0" y="5843788"/>
            <a:ext cx="12192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200" i="1">
                <a:latin typeface="Arial" panose="020B0604020202020204" pitchFamily="34" charset="0"/>
                <a:cs typeface="Arial" panose="020B0604020202020204" pitchFamily="34" charset="0"/>
              </a:rPr>
              <a:t>#ScamAware</a:t>
            </a:r>
          </a:p>
        </p:txBody>
      </p:sp>
      <p:sp>
        <p:nvSpPr>
          <p:cNvPr id="3" name="Rectangle 2">
            <a:extLst>
              <a:ext uri="{FF2B5EF4-FFF2-40B4-BE49-F238E27FC236}">
                <a16:creationId xmlns:a16="http://schemas.microsoft.com/office/drawing/2014/main" id="{B3C0DEEF-9F3A-43B8-A58A-FB935BD3A96B}"/>
              </a:ext>
            </a:extLst>
          </p:cNvPr>
          <p:cNvSpPr/>
          <p:nvPr userDrawn="1"/>
        </p:nvSpPr>
        <p:spPr>
          <a:xfrm>
            <a:off x="203201" y="5532120"/>
            <a:ext cx="11785600" cy="188358"/>
          </a:xfrm>
          <a:prstGeom prst="rect">
            <a:avLst/>
          </a:prstGeom>
          <a:gradFill>
            <a:gsLst>
              <a:gs pos="36000">
                <a:srgbClr val="E5F2F6"/>
              </a:gs>
              <a:gs pos="100000">
                <a:srgbClr val="E7343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0"/>
          </a:p>
        </p:txBody>
      </p:sp>
    </p:spTree>
    <p:extLst>
      <p:ext uri="{BB962C8B-B14F-4D97-AF65-F5344CB8AC3E}">
        <p14:creationId xmlns:p14="http://schemas.microsoft.com/office/powerpoint/2010/main" val="5513997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EA077B-3332-4948-A77B-4DBC00388F39}" type="datetimeFigureOut">
              <a:rPr lang="en-GB" smtClean="0">
                <a:solidFill>
                  <a:prstClr val="black">
                    <a:tint val="75000"/>
                  </a:prstClr>
                </a:solidFill>
              </a:rPr>
              <a:pPr/>
              <a:t>06/02/2026</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147D5F9-D9BD-45F6-8102-8FE92ED275B1}" type="slidenum">
              <a:rPr lang="en-GB" smtClean="0">
                <a:solidFill>
                  <a:prstClr val="black">
                    <a:tint val="75000"/>
                  </a:prstClr>
                </a:solidFill>
              </a:rPr>
              <a:pPr/>
              <a:t>‹#›</a:t>
            </a:fld>
            <a:endParaRPr lang="en-GB" dirty="0">
              <a:solidFill>
                <a:prstClr val="black">
                  <a:tint val="75000"/>
                </a:prstClr>
              </a:solidFill>
            </a:endParaRPr>
          </a:p>
        </p:txBody>
      </p:sp>
      <p:sp>
        <p:nvSpPr>
          <p:cNvPr id="5" name="Rectangle 4"/>
          <p:cNvSpPr/>
          <p:nvPr userDrawn="1"/>
        </p:nvSpPr>
        <p:spPr>
          <a:xfrm>
            <a:off x="508000" y="1417320"/>
            <a:ext cx="11503200" cy="182880"/>
          </a:xfrm>
          <a:prstGeom prst="rect">
            <a:avLst/>
          </a:prstGeom>
          <a:solidFill>
            <a:srgbClr val="E73437"/>
          </a:solidFill>
          <a:ln>
            <a:solidFill>
              <a:srgbClr val="E73437"/>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defTabSz="914071" hangingPunct="1"/>
            <a:endParaRPr lang="en-GB" sz="1828" kern="1200" spc="0" dirty="0">
              <a:solidFill>
                <a:prstClr val="white"/>
              </a:solidFill>
              <a:uFillTx/>
            </a:endParaRPr>
          </a:p>
        </p:txBody>
      </p:sp>
      <p:sp>
        <p:nvSpPr>
          <p:cNvPr id="6" name="Rectangle 5"/>
          <p:cNvSpPr/>
          <p:nvPr userDrawn="1"/>
        </p:nvSpPr>
        <p:spPr>
          <a:xfrm>
            <a:off x="203202" y="1417320"/>
            <a:ext cx="3860800" cy="182880"/>
          </a:xfrm>
          <a:prstGeom prst="rect">
            <a:avLst/>
          </a:prstGeom>
          <a:solidFill>
            <a:srgbClr val="006680"/>
          </a:solidFill>
          <a:ln>
            <a:solidFill>
              <a:srgbClr val="006680"/>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defTabSz="914071" hangingPunct="1"/>
            <a:endParaRPr lang="en-GB" sz="1828" kern="1200" spc="0" dirty="0">
              <a:solidFill>
                <a:prstClr val="white"/>
              </a:solidFill>
              <a:uFillTx/>
            </a:endParaRPr>
          </a:p>
        </p:txBody>
      </p:sp>
      <p:sp>
        <p:nvSpPr>
          <p:cNvPr id="7" name="Rectangle 6"/>
          <p:cNvSpPr/>
          <p:nvPr userDrawn="1"/>
        </p:nvSpPr>
        <p:spPr>
          <a:xfrm>
            <a:off x="203200" y="143434"/>
            <a:ext cx="11808000" cy="6552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defTabSz="914071" hangingPunct="1"/>
            <a:endParaRPr lang="en-GB" sz="1828" kern="1200" spc="0">
              <a:solidFill>
                <a:prstClr val="white"/>
              </a:solidFill>
              <a:uFillTx/>
            </a:endParaRPr>
          </a:p>
        </p:txBody>
      </p:sp>
      <p:sp>
        <p:nvSpPr>
          <p:cNvPr id="9" name="Title 1"/>
          <p:cNvSpPr>
            <a:spLocks noGrp="1"/>
          </p:cNvSpPr>
          <p:nvPr>
            <p:ph type="title"/>
          </p:nvPr>
        </p:nvSpPr>
        <p:spPr>
          <a:xfrm>
            <a:off x="503939" y="274638"/>
            <a:ext cx="11484863" cy="1143000"/>
          </a:xfrm>
        </p:spPr>
        <p:txBody>
          <a:bodyPr>
            <a:normAutofit/>
          </a:bodyPr>
          <a:lstStyle>
            <a:lvl1pPr algn="l">
              <a:defRPr sz="4008" b="1"/>
            </a:lvl1pPr>
          </a:lstStyle>
          <a:p>
            <a:r>
              <a:rPr lang="en-US" dirty="0"/>
              <a:t>Click to edit Master title style</a:t>
            </a:r>
            <a:endParaRPr lang="en-GB" dirty="0"/>
          </a:p>
        </p:txBody>
      </p:sp>
    </p:spTree>
    <p:extLst>
      <p:ext uri="{BB962C8B-B14F-4D97-AF65-F5344CB8AC3E}">
        <p14:creationId xmlns:p14="http://schemas.microsoft.com/office/powerpoint/2010/main" val="309544563"/>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969" b="1"/>
            </a:lvl1pPr>
          </a:lstStyle>
          <a:p>
            <a:r>
              <a:rPr lang="en-US"/>
              <a:t>Click to edit Master title style</a:t>
            </a:r>
            <a:endParaRPr lang="en-GB"/>
          </a:p>
        </p:txBody>
      </p:sp>
      <p:sp>
        <p:nvSpPr>
          <p:cNvPr id="3" name="Content Placeholder 2"/>
          <p:cNvSpPr>
            <a:spLocks noGrp="1"/>
          </p:cNvSpPr>
          <p:nvPr>
            <p:ph idx="1"/>
          </p:nvPr>
        </p:nvSpPr>
        <p:spPr>
          <a:xfrm>
            <a:off x="4766734" y="273057"/>
            <a:ext cx="6815666" cy="5853113"/>
          </a:xfrm>
        </p:spPr>
        <p:txBody>
          <a:bodyPr/>
          <a:lstStyle>
            <a:lvl1pPr>
              <a:defRPr sz="3234"/>
            </a:lvl1pPr>
            <a:lvl2pPr>
              <a:defRPr sz="2812"/>
            </a:lvl2pPr>
            <a:lvl3pPr>
              <a:defRPr sz="2391"/>
            </a:lvl3pPr>
            <a:lvl4pPr>
              <a:defRPr sz="1969"/>
            </a:lvl4pPr>
            <a:lvl5pPr>
              <a:defRPr sz="1969"/>
            </a:lvl5pPr>
            <a:lvl6pPr>
              <a:defRPr sz="1969"/>
            </a:lvl6pPr>
            <a:lvl7pPr>
              <a:defRPr sz="1969"/>
            </a:lvl7pPr>
            <a:lvl8pPr>
              <a:defRPr sz="1969"/>
            </a:lvl8pPr>
            <a:lvl9pPr>
              <a:defRPr sz="196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1"/>
            <a:ext cx="4011084" cy="4691063"/>
          </a:xfrm>
        </p:spPr>
        <p:txBody>
          <a:bodyPr/>
          <a:lstStyle>
            <a:lvl1pPr marL="0" indent="0">
              <a:buNone/>
              <a:defRPr sz="1406"/>
            </a:lvl1pPr>
            <a:lvl2pPr marL="457035" indent="0">
              <a:buNone/>
              <a:defRPr sz="1195"/>
            </a:lvl2pPr>
            <a:lvl3pPr marL="914071" indent="0">
              <a:buNone/>
              <a:defRPr sz="984"/>
            </a:lvl3pPr>
            <a:lvl4pPr marL="1371110" indent="0">
              <a:buNone/>
              <a:defRPr sz="914"/>
            </a:lvl4pPr>
            <a:lvl5pPr marL="1828146" indent="0">
              <a:buNone/>
              <a:defRPr sz="914"/>
            </a:lvl5pPr>
            <a:lvl6pPr marL="2285181" indent="0">
              <a:buNone/>
              <a:defRPr sz="914"/>
            </a:lvl6pPr>
            <a:lvl7pPr marL="2742219" indent="0">
              <a:buNone/>
              <a:defRPr sz="914"/>
            </a:lvl7pPr>
            <a:lvl8pPr marL="3199252" indent="0">
              <a:buNone/>
              <a:defRPr sz="914"/>
            </a:lvl8pPr>
            <a:lvl9pPr marL="3656291" indent="0">
              <a:buNone/>
              <a:defRPr sz="914"/>
            </a:lvl9pPr>
          </a:lstStyle>
          <a:p>
            <a:pPr lvl="0"/>
            <a:r>
              <a:rPr lang="en-US"/>
              <a:t>Click to edit Master text styles</a:t>
            </a:r>
          </a:p>
        </p:txBody>
      </p:sp>
      <p:sp>
        <p:nvSpPr>
          <p:cNvPr id="5" name="Date Placeholder 4"/>
          <p:cNvSpPr>
            <a:spLocks noGrp="1"/>
          </p:cNvSpPr>
          <p:nvPr>
            <p:ph type="dt" sz="half" idx="10"/>
          </p:nvPr>
        </p:nvSpPr>
        <p:spPr/>
        <p:txBody>
          <a:bodyPr/>
          <a:lstStyle/>
          <a:p>
            <a:fld id="{A7F70F09-EDC9-4B1A-A029-AA60634E5C41}" type="datetimeFigureOut">
              <a:rPr lang="en-GB" smtClean="0">
                <a:solidFill>
                  <a:prstClr val="black">
                    <a:tint val="75000"/>
                  </a:prstClr>
                </a:solidFill>
              </a:rPr>
              <a:pPr/>
              <a:t>06/02/2026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EDA8AE8-4436-4334-9A88-B511E18A273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229108442"/>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1969" b="1"/>
            </a:lvl1pPr>
          </a:lstStyle>
          <a:p>
            <a:r>
              <a:rPr lang="en-US"/>
              <a:t>Click to edit Master title style</a:t>
            </a:r>
            <a:endParaRPr lang="en-GB"/>
          </a:p>
        </p:txBody>
      </p:sp>
      <p:sp>
        <p:nvSpPr>
          <p:cNvPr id="3" name="Picture Placeholder 2"/>
          <p:cNvSpPr>
            <a:spLocks noGrp="1"/>
          </p:cNvSpPr>
          <p:nvPr>
            <p:ph type="pic" idx="1"/>
          </p:nvPr>
        </p:nvSpPr>
        <p:spPr>
          <a:xfrm>
            <a:off x="2389718" y="612775"/>
            <a:ext cx="7315200" cy="4114800"/>
          </a:xfrm>
        </p:spPr>
        <p:txBody>
          <a:bodyPr/>
          <a:lstStyle>
            <a:lvl1pPr marL="0" indent="0">
              <a:buNone/>
              <a:defRPr sz="3234"/>
            </a:lvl1pPr>
            <a:lvl2pPr marL="457035" indent="0">
              <a:buNone/>
              <a:defRPr sz="2812"/>
            </a:lvl2pPr>
            <a:lvl3pPr marL="914071" indent="0">
              <a:buNone/>
              <a:defRPr sz="2391"/>
            </a:lvl3pPr>
            <a:lvl4pPr marL="1371110" indent="0">
              <a:buNone/>
              <a:defRPr sz="1969"/>
            </a:lvl4pPr>
            <a:lvl5pPr marL="1828146" indent="0">
              <a:buNone/>
              <a:defRPr sz="1969"/>
            </a:lvl5pPr>
            <a:lvl6pPr marL="2285181" indent="0">
              <a:buNone/>
              <a:defRPr sz="1969"/>
            </a:lvl6pPr>
            <a:lvl7pPr marL="2742219" indent="0">
              <a:buNone/>
              <a:defRPr sz="1969"/>
            </a:lvl7pPr>
            <a:lvl8pPr marL="3199252" indent="0">
              <a:buNone/>
              <a:defRPr sz="1969"/>
            </a:lvl8pPr>
            <a:lvl9pPr marL="3656291" indent="0">
              <a:buNone/>
              <a:defRPr sz="1969"/>
            </a:lvl9pPr>
          </a:lstStyle>
          <a:p>
            <a:endParaRPr lang="en-GB" dirty="0"/>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406"/>
            </a:lvl1pPr>
            <a:lvl2pPr marL="457035" indent="0">
              <a:buNone/>
              <a:defRPr sz="1195"/>
            </a:lvl2pPr>
            <a:lvl3pPr marL="914071" indent="0">
              <a:buNone/>
              <a:defRPr sz="984"/>
            </a:lvl3pPr>
            <a:lvl4pPr marL="1371110" indent="0">
              <a:buNone/>
              <a:defRPr sz="914"/>
            </a:lvl4pPr>
            <a:lvl5pPr marL="1828146" indent="0">
              <a:buNone/>
              <a:defRPr sz="914"/>
            </a:lvl5pPr>
            <a:lvl6pPr marL="2285181" indent="0">
              <a:buNone/>
              <a:defRPr sz="914"/>
            </a:lvl6pPr>
            <a:lvl7pPr marL="2742219" indent="0">
              <a:buNone/>
              <a:defRPr sz="914"/>
            </a:lvl7pPr>
            <a:lvl8pPr marL="3199252" indent="0">
              <a:buNone/>
              <a:defRPr sz="914"/>
            </a:lvl8pPr>
            <a:lvl9pPr marL="3656291" indent="0">
              <a:buNone/>
              <a:defRPr sz="914"/>
            </a:lvl9pPr>
          </a:lstStyle>
          <a:p>
            <a:pPr lvl="0"/>
            <a:r>
              <a:rPr lang="en-US"/>
              <a:t>Click to edit Master text styles</a:t>
            </a:r>
          </a:p>
        </p:txBody>
      </p:sp>
      <p:sp>
        <p:nvSpPr>
          <p:cNvPr id="5" name="Date Placeholder 4"/>
          <p:cNvSpPr>
            <a:spLocks noGrp="1"/>
          </p:cNvSpPr>
          <p:nvPr>
            <p:ph type="dt" sz="half" idx="10"/>
          </p:nvPr>
        </p:nvSpPr>
        <p:spPr/>
        <p:txBody>
          <a:bodyPr/>
          <a:lstStyle/>
          <a:p>
            <a:fld id="{E7EA077B-3332-4948-A77B-4DBC00388F39}" type="datetimeFigureOut">
              <a:rPr lang="en-GB" smtClean="0">
                <a:solidFill>
                  <a:prstClr val="black">
                    <a:tint val="75000"/>
                  </a:prstClr>
                </a:solidFill>
              </a:rPr>
              <a:pPr/>
              <a:t>06/02/2026</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147D5F9-D9BD-45F6-8102-8FE92ED275B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29990547"/>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EA077B-3332-4948-A77B-4DBC00388F39}" type="datetimeFigureOut">
              <a:rPr lang="en-GB" smtClean="0">
                <a:solidFill>
                  <a:prstClr val="black">
                    <a:tint val="75000"/>
                  </a:prstClr>
                </a:solidFill>
              </a:rPr>
              <a:pPr/>
              <a:t>06/02/2026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147D5F9-D9BD-45F6-8102-8FE92ED275B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203380579"/>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EA077B-3332-4948-A77B-4DBC00388F39}" type="datetimeFigureOut">
              <a:rPr lang="en-GB" smtClean="0">
                <a:solidFill>
                  <a:prstClr val="black">
                    <a:tint val="75000"/>
                  </a:prstClr>
                </a:solidFill>
              </a:rPr>
              <a:pPr/>
              <a:t>06/02/2026</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147D5F9-D9BD-45F6-8102-8FE92ED275B1}"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38901493"/>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cSld name="Default - Title Slide">
    <p:spTree>
      <p:nvGrpSpPr>
        <p:cNvPr id="1" name=""/>
        <p:cNvGrpSpPr/>
        <p:nvPr/>
      </p:nvGrpSpPr>
      <p:grpSpPr>
        <a:xfrm>
          <a:off x="0" y="0"/>
          <a:ext cx="0" cy="0"/>
          <a:chOff x="0" y="0"/>
          <a:chExt cx="0" cy="0"/>
        </a:xfrm>
      </p:grpSpPr>
      <p:sp>
        <p:nvSpPr>
          <p:cNvPr id="12" name="Slide Number"/>
          <p:cNvSpPr txBox="1">
            <a:spLocks noGrp="1"/>
          </p:cNvSpPr>
          <p:nvPr>
            <p:ph type="sldNum" sz="quarter" idx="2"/>
          </p:nvPr>
        </p:nvSpPr>
        <p:spPr>
          <a:xfrm>
            <a:off x="11272718" y="6467474"/>
            <a:ext cx="309684" cy="245864"/>
          </a:xfrm>
          <a:prstGeom prst="rect">
            <a:avLst/>
          </a:prstGeom>
        </p:spPr>
        <p:txBody>
          <a:bodyPr lIns="54167" tIns="54167" rIns="54167" bIns="54167"/>
          <a:lstStyle>
            <a:lvl1pPr defTabSz="764902">
              <a:lnSpc>
                <a:spcPct val="100000"/>
              </a:lnSpc>
              <a:defRPr sz="1125" spc="-46">
                <a:solidFill>
                  <a:srgbClr val="6C6C6C"/>
                </a:solidFill>
                <a:uFill>
                  <a:solidFill>
                    <a:srgbClr val="6C6C6C"/>
                  </a:solidFill>
                </a:uFill>
                <a:latin typeface="+mj-lt"/>
                <a:ea typeface="+mj-ea"/>
                <a:cs typeface="+mj-cs"/>
                <a:sym typeface="Helvetica"/>
              </a:defRPr>
            </a:lvl1pPr>
          </a:lstStyle>
          <a:p>
            <a:fld id="{86CB4B4D-7CA3-9044-876B-883B54F8677D}" type="slidenum">
              <a:t>‹#›</a:t>
            </a:fld>
            <a:endParaRPr/>
          </a:p>
        </p:txBody>
      </p:sp>
    </p:spTree>
    <p:extLst>
      <p:ext uri="{BB962C8B-B14F-4D97-AF65-F5344CB8AC3E}">
        <p14:creationId xmlns:p14="http://schemas.microsoft.com/office/powerpoint/2010/main" val="1228050170"/>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6" name="TextBox 13"/>
          <p:cNvSpPr txBox="1">
            <a:spLocks noChangeArrowheads="1"/>
          </p:cNvSpPr>
          <p:nvPr userDrawn="1"/>
        </p:nvSpPr>
        <p:spPr bwMode="auto">
          <a:xfrm>
            <a:off x="0" y="5843786"/>
            <a:ext cx="12192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200" i="1" dirty="0">
                <a:latin typeface="Arial" panose="020B0604020202020204" pitchFamily="34" charset="0"/>
                <a:cs typeface="Arial" panose="020B0604020202020204" pitchFamily="34" charset="0"/>
              </a:rPr>
              <a:t>#</a:t>
            </a:r>
            <a:r>
              <a:rPr lang="en-GB" altLang="en-US" sz="2200" i="1" dirty="0" err="1">
                <a:latin typeface="Arial" panose="020B0604020202020204" pitchFamily="34" charset="0"/>
                <a:cs typeface="Arial" panose="020B0604020202020204" pitchFamily="34" charset="0"/>
              </a:rPr>
              <a:t>ScamAware</a:t>
            </a:r>
            <a:endParaRPr lang="en-GB" altLang="en-US" sz="2200" i="1" dirty="0">
              <a:latin typeface="Arial" panose="020B0604020202020204" pitchFamily="34" charset="0"/>
              <a:cs typeface="Arial" panose="020B0604020202020204" pitchFamily="34" charset="0"/>
            </a:endParaRPr>
          </a:p>
        </p:txBody>
      </p:sp>
      <p:sp>
        <p:nvSpPr>
          <p:cNvPr id="9" name="Rectangle 8"/>
          <p:cNvSpPr/>
          <p:nvPr userDrawn="1"/>
        </p:nvSpPr>
        <p:spPr>
          <a:xfrm>
            <a:off x="508000" y="1417320"/>
            <a:ext cx="11503200" cy="182880"/>
          </a:xfrm>
          <a:prstGeom prst="rect">
            <a:avLst/>
          </a:prstGeom>
          <a:solidFill>
            <a:srgbClr val="E73437"/>
          </a:solidFill>
          <a:ln>
            <a:solidFill>
              <a:srgbClr val="E734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0" dirty="0"/>
          </a:p>
        </p:txBody>
      </p:sp>
      <p:sp>
        <p:nvSpPr>
          <p:cNvPr id="10" name="Rectangle 9"/>
          <p:cNvSpPr/>
          <p:nvPr userDrawn="1"/>
        </p:nvSpPr>
        <p:spPr>
          <a:xfrm>
            <a:off x="203201" y="1417320"/>
            <a:ext cx="3860800" cy="182880"/>
          </a:xfrm>
          <a:prstGeom prst="rect">
            <a:avLst/>
          </a:prstGeom>
          <a:solidFill>
            <a:srgbClr val="006680"/>
          </a:solidFill>
          <a:ln>
            <a:solidFill>
              <a:srgbClr val="0066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0" dirty="0"/>
          </a:p>
        </p:txBody>
      </p:sp>
      <p:sp>
        <p:nvSpPr>
          <p:cNvPr id="2" name="Title 1"/>
          <p:cNvSpPr>
            <a:spLocks noGrp="1"/>
          </p:cNvSpPr>
          <p:nvPr>
            <p:ph type="title"/>
          </p:nvPr>
        </p:nvSpPr>
        <p:spPr>
          <a:xfrm>
            <a:off x="503938" y="274638"/>
            <a:ext cx="11484863" cy="1143000"/>
          </a:xfrm>
        </p:spPr>
        <p:txBody>
          <a:bodyPr>
            <a:normAutofit/>
          </a:bodyPr>
          <a:lstStyle>
            <a:lvl1pPr algn="l">
              <a:defRPr sz="4000" b="1"/>
            </a:lvl1pPr>
          </a:lstStyle>
          <a:p>
            <a:r>
              <a:rPr lang="en-US" dirty="0"/>
              <a:t>Click to edit Master title style</a:t>
            </a:r>
            <a:endParaRPr lang="en-GB" dirty="0"/>
          </a:p>
        </p:txBody>
      </p:sp>
      <p:sp>
        <p:nvSpPr>
          <p:cNvPr id="8" name="Rectangle 7"/>
          <p:cNvSpPr/>
          <p:nvPr userDrawn="1"/>
        </p:nvSpPr>
        <p:spPr>
          <a:xfrm>
            <a:off x="203200" y="143434"/>
            <a:ext cx="11808000" cy="6552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0"/>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06401" y="5867400"/>
            <a:ext cx="2100372" cy="759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3"/>
          <p:cNvSpPr txBox="1">
            <a:spLocks noChangeArrowheads="1"/>
          </p:cNvSpPr>
          <p:nvPr userDrawn="1"/>
        </p:nvSpPr>
        <p:spPr bwMode="auto">
          <a:xfrm>
            <a:off x="0" y="6198514"/>
            <a:ext cx="12192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200" i="1" dirty="0">
                <a:latin typeface="Arial" panose="020B0604020202020204" pitchFamily="34" charset="0"/>
                <a:cs typeface="Arial" panose="020B0604020202020204" pitchFamily="34" charset="0"/>
              </a:rPr>
              <a:t>www.friendsagainstscams.org.uk</a:t>
            </a:r>
          </a:p>
        </p:txBody>
      </p:sp>
      <p:pic>
        <p:nvPicPr>
          <p:cNvPr id="11" name="Picture 2" descr="W:\Scams Team\Scams Team Documents\Logo\NST logo 15.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61602" y="5804850"/>
            <a:ext cx="1680192" cy="844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837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6" name="TextBox 13"/>
          <p:cNvSpPr txBox="1">
            <a:spLocks noChangeArrowheads="1"/>
          </p:cNvSpPr>
          <p:nvPr userDrawn="1"/>
        </p:nvSpPr>
        <p:spPr bwMode="auto">
          <a:xfrm>
            <a:off x="0" y="5843788"/>
            <a:ext cx="12192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200" i="1">
                <a:latin typeface="Arial" panose="020B0604020202020204" pitchFamily="34" charset="0"/>
                <a:cs typeface="Arial" panose="020B0604020202020204" pitchFamily="34" charset="0"/>
              </a:rPr>
              <a:t>#ScamAware</a:t>
            </a:r>
          </a:p>
        </p:txBody>
      </p:sp>
      <p:sp>
        <p:nvSpPr>
          <p:cNvPr id="3" name="Content Placeholder 2"/>
          <p:cNvSpPr>
            <a:spLocks noGrp="1"/>
          </p:cNvSpPr>
          <p:nvPr>
            <p:ph idx="1"/>
          </p:nvPr>
        </p:nvSpPr>
        <p:spPr>
          <a:xfrm>
            <a:off x="503939" y="1701295"/>
            <a:ext cx="11277600" cy="4800599"/>
          </a:xfrm>
        </p:spPr>
        <p:txBody>
          <a:bodyPr/>
          <a:lstStyle>
            <a:lvl1pPr marL="0" indent="0">
              <a:buNone/>
              <a:defRPr sz="3200" b="1"/>
            </a:lvl1pPr>
            <a:lvl2pPr marL="742912" indent="-285736">
              <a:buFont typeface="Wingdings" panose="05000000000000000000" pitchFamily="2" charset="2"/>
              <a:buChar char="§"/>
              <a:defRPr/>
            </a:lvl2pPr>
          </a:lstStyle>
          <a:p>
            <a:pPr lvl="0"/>
            <a:r>
              <a:rPr lang="en-US"/>
              <a:t>Click to edit Master text styles</a:t>
            </a:r>
          </a:p>
          <a:p>
            <a:pPr lvl="1"/>
            <a:r>
              <a:rPr lang="en-US"/>
              <a:t>Second level</a:t>
            </a:r>
          </a:p>
        </p:txBody>
      </p:sp>
      <p:sp>
        <p:nvSpPr>
          <p:cNvPr id="2" name="Title 1"/>
          <p:cNvSpPr>
            <a:spLocks noGrp="1"/>
          </p:cNvSpPr>
          <p:nvPr>
            <p:ph type="title"/>
          </p:nvPr>
        </p:nvSpPr>
        <p:spPr>
          <a:xfrm>
            <a:off x="503939" y="274638"/>
            <a:ext cx="11484863" cy="1143000"/>
          </a:xfrm>
        </p:spPr>
        <p:txBody>
          <a:bodyPr>
            <a:normAutofit/>
          </a:bodyPr>
          <a:lstStyle>
            <a:lvl1pPr algn="l">
              <a:defRPr sz="4000" b="1"/>
            </a:lvl1pPr>
          </a:lstStyle>
          <a:p>
            <a:r>
              <a:rPr lang="en-US"/>
              <a:t>Click to edit Master title style</a:t>
            </a:r>
            <a:endParaRPr lang="en-GB"/>
          </a:p>
        </p:txBody>
      </p:sp>
      <p:sp>
        <p:nvSpPr>
          <p:cNvPr id="8" name="Rectangle 7"/>
          <p:cNvSpPr/>
          <p:nvPr userDrawn="1"/>
        </p:nvSpPr>
        <p:spPr>
          <a:xfrm>
            <a:off x="203200" y="143434"/>
            <a:ext cx="11808000" cy="6552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0"/>
          </a:p>
        </p:txBody>
      </p:sp>
      <p:pic>
        <p:nvPicPr>
          <p:cNvPr id="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06402" y="5867402"/>
            <a:ext cx="2100372" cy="759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descr="W:\Scams Team\Scams Team Documents\Logo\NST logo 15.jp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261601" y="5804850"/>
            <a:ext cx="1680192" cy="84402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3"/>
          <p:cNvSpPr txBox="1">
            <a:spLocks noChangeArrowheads="1"/>
          </p:cNvSpPr>
          <p:nvPr userDrawn="1"/>
        </p:nvSpPr>
        <p:spPr bwMode="auto">
          <a:xfrm>
            <a:off x="0" y="6198516"/>
            <a:ext cx="12192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200" i="1">
                <a:latin typeface="Arial" panose="020B0604020202020204" pitchFamily="34" charset="0"/>
                <a:cs typeface="Arial" panose="020B0604020202020204" pitchFamily="34" charset="0"/>
              </a:rPr>
              <a:t>www.friendsagainstscams.org.uk</a:t>
            </a:r>
          </a:p>
        </p:txBody>
      </p:sp>
      <p:sp>
        <p:nvSpPr>
          <p:cNvPr id="4" name="Rectangle 3">
            <a:extLst>
              <a:ext uri="{FF2B5EF4-FFF2-40B4-BE49-F238E27FC236}">
                <a16:creationId xmlns:a16="http://schemas.microsoft.com/office/drawing/2014/main" id="{249DB36D-967D-B4CF-851C-7F8B480097FA}"/>
              </a:ext>
            </a:extLst>
          </p:cNvPr>
          <p:cNvSpPr/>
          <p:nvPr userDrawn="1"/>
        </p:nvSpPr>
        <p:spPr>
          <a:xfrm>
            <a:off x="249939" y="1479607"/>
            <a:ext cx="11785600" cy="188358"/>
          </a:xfrm>
          <a:prstGeom prst="rect">
            <a:avLst/>
          </a:prstGeom>
          <a:gradFill>
            <a:gsLst>
              <a:gs pos="36000">
                <a:srgbClr val="E5F2F6"/>
              </a:gs>
              <a:gs pos="100000">
                <a:srgbClr val="E7343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0"/>
          </a:p>
        </p:txBody>
      </p:sp>
    </p:spTree>
    <p:extLst>
      <p:ext uri="{BB962C8B-B14F-4D97-AF65-F5344CB8AC3E}">
        <p14:creationId xmlns:p14="http://schemas.microsoft.com/office/powerpoint/2010/main" val="776780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2000">
                <a:solidFill>
                  <a:schemeClr val="tx1">
                    <a:tint val="75000"/>
                  </a:schemeClr>
                </a:solidFill>
              </a:defRPr>
            </a:lvl1pPr>
            <a:lvl2pPr marL="457177" indent="0">
              <a:buNone/>
              <a:defRPr sz="1800">
                <a:solidFill>
                  <a:schemeClr val="tx1">
                    <a:tint val="75000"/>
                  </a:schemeClr>
                </a:solidFill>
              </a:defRPr>
            </a:lvl2pPr>
            <a:lvl3pPr marL="914353" indent="0">
              <a:buNone/>
              <a:defRPr sz="1600">
                <a:solidFill>
                  <a:schemeClr val="tx1">
                    <a:tint val="75000"/>
                  </a:schemeClr>
                </a:solidFill>
              </a:defRPr>
            </a:lvl3pPr>
            <a:lvl4pPr marL="1371530" indent="0">
              <a:buNone/>
              <a:defRPr sz="1400">
                <a:solidFill>
                  <a:schemeClr val="tx1">
                    <a:tint val="75000"/>
                  </a:schemeClr>
                </a:solidFill>
              </a:defRPr>
            </a:lvl4pPr>
            <a:lvl5pPr marL="1828706" indent="0">
              <a:buNone/>
              <a:defRPr sz="1400">
                <a:solidFill>
                  <a:schemeClr val="tx1">
                    <a:tint val="75000"/>
                  </a:schemeClr>
                </a:solidFill>
              </a:defRPr>
            </a:lvl5pPr>
            <a:lvl6pPr marL="2285883" indent="0">
              <a:buNone/>
              <a:defRPr sz="1400">
                <a:solidFill>
                  <a:schemeClr val="tx1">
                    <a:tint val="75000"/>
                  </a:schemeClr>
                </a:solidFill>
              </a:defRPr>
            </a:lvl6pPr>
            <a:lvl7pPr marL="2743060" indent="0">
              <a:buNone/>
              <a:defRPr sz="1400">
                <a:solidFill>
                  <a:schemeClr val="tx1">
                    <a:tint val="75000"/>
                  </a:schemeClr>
                </a:solidFill>
              </a:defRPr>
            </a:lvl7pPr>
            <a:lvl8pPr marL="3200236" indent="0">
              <a:buNone/>
              <a:defRPr sz="1400">
                <a:solidFill>
                  <a:schemeClr val="tx1">
                    <a:tint val="75000"/>
                  </a:schemeClr>
                </a:solidFill>
              </a:defRPr>
            </a:lvl8pPr>
            <a:lvl9pPr marL="365741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EA077B-3332-4948-A77B-4DBC00388F39}" type="datetimeFigureOut">
              <a:rPr lang="en-GB" smtClean="0"/>
              <a:pPr/>
              <a:t>06/02/2026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47D5F9-D9BD-45F6-8102-8FE92ED275B1}" type="slidenum">
              <a:rPr lang="en-GB" smtClean="0"/>
              <a:pPr/>
              <a:t>‹#›</a:t>
            </a:fld>
            <a:endParaRPr lang="en-GB"/>
          </a:p>
        </p:txBody>
      </p:sp>
      <p:sp>
        <p:nvSpPr>
          <p:cNvPr id="15" name="Rectangle 14"/>
          <p:cNvSpPr/>
          <p:nvPr userDrawn="1"/>
        </p:nvSpPr>
        <p:spPr>
          <a:xfrm>
            <a:off x="0" y="0"/>
            <a:ext cx="12192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0"/>
          </a:p>
        </p:txBody>
      </p:sp>
      <p:sp>
        <p:nvSpPr>
          <p:cNvPr id="14" name="Rectangle 13"/>
          <p:cNvSpPr/>
          <p:nvPr userDrawn="1"/>
        </p:nvSpPr>
        <p:spPr>
          <a:xfrm>
            <a:off x="203200" y="143434"/>
            <a:ext cx="11808000" cy="6552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0"/>
          </a:p>
        </p:txBody>
      </p:sp>
      <p:sp>
        <p:nvSpPr>
          <p:cNvPr id="13" name="TextBox 13"/>
          <p:cNvSpPr txBox="1">
            <a:spLocks noChangeArrowheads="1"/>
          </p:cNvSpPr>
          <p:nvPr userDrawn="1"/>
        </p:nvSpPr>
        <p:spPr bwMode="auto">
          <a:xfrm>
            <a:off x="0" y="6198516"/>
            <a:ext cx="12192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200" i="1">
                <a:latin typeface="Arial" panose="020B0604020202020204" pitchFamily="34" charset="0"/>
                <a:cs typeface="Arial" panose="020B0604020202020204" pitchFamily="34" charset="0"/>
              </a:rPr>
              <a:t>www.friendsagainstscams.org.uk</a:t>
            </a:r>
          </a:p>
        </p:txBody>
      </p:sp>
      <p:sp>
        <p:nvSpPr>
          <p:cNvPr id="16" name="TextBox 13"/>
          <p:cNvSpPr txBox="1">
            <a:spLocks noChangeArrowheads="1"/>
          </p:cNvSpPr>
          <p:nvPr userDrawn="1"/>
        </p:nvSpPr>
        <p:spPr bwMode="auto">
          <a:xfrm>
            <a:off x="0" y="5843788"/>
            <a:ext cx="12192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200" i="1">
                <a:latin typeface="Arial" panose="020B0604020202020204" pitchFamily="34" charset="0"/>
                <a:cs typeface="Arial" panose="020B0604020202020204" pitchFamily="34" charset="0"/>
              </a:rPr>
              <a:t>#ScamAware</a:t>
            </a:r>
          </a:p>
        </p:txBody>
      </p:sp>
      <p:sp>
        <p:nvSpPr>
          <p:cNvPr id="7" name="Rectangle 6">
            <a:extLst>
              <a:ext uri="{FF2B5EF4-FFF2-40B4-BE49-F238E27FC236}">
                <a16:creationId xmlns:a16="http://schemas.microsoft.com/office/drawing/2014/main" id="{20337D96-4410-B2C8-D4A6-A3ACACEA1447}"/>
              </a:ext>
            </a:extLst>
          </p:cNvPr>
          <p:cNvSpPr/>
          <p:nvPr userDrawn="1"/>
        </p:nvSpPr>
        <p:spPr>
          <a:xfrm>
            <a:off x="203201" y="5532120"/>
            <a:ext cx="11785600" cy="188358"/>
          </a:xfrm>
          <a:prstGeom prst="rect">
            <a:avLst/>
          </a:prstGeom>
          <a:gradFill>
            <a:gsLst>
              <a:gs pos="36000">
                <a:srgbClr val="E5F2F6"/>
              </a:gs>
              <a:gs pos="100000">
                <a:srgbClr val="E7343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0"/>
          </a:p>
        </p:txBody>
      </p:sp>
    </p:spTree>
    <p:extLst>
      <p:ext uri="{BB962C8B-B14F-4D97-AF65-F5344CB8AC3E}">
        <p14:creationId xmlns:p14="http://schemas.microsoft.com/office/powerpoint/2010/main" val="1020519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1"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7EA077B-3332-4948-A77B-4DBC00388F39}" type="datetimeFigureOut">
              <a:rPr lang="en-GB" smtClean="0"/>
              <a:pPr/>
              <a:t>06/02/2026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47D5F9-D9BD-45F6-8102-8FE92ED275B1}" type="slidenum">
              <a:rPr lang="en-GB" smtClean="0"/>
              <a:pPr/>
              <a:t>‹#›</a:t>
            </a:fld>
            <a:endParaRPr lang="en-GB"/>
          </a:p>
        </p:txBody>
      </p:sp>
    </p:spTree>
    <p:extLst>
      <p:ext uri="{BB962C8B-B14F-4D97-AF65-F5344CB8AC3E}">
        <p14:creationId xmlns:p14="http://schemas.microsoft.com/office/powerpoint/2010/main" val="1404213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7EA077B-3332-4948-A77B-4DBC00388F39}" type="datetimeFigureOut">
              <a:rPr lang="en-GB" smtClean="0"/>
              <a:pPr/>
              <a:t>06/02/2026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147D5F9-D9BD-45F6-8102-8FE92ED275B1}" type="slidenum">
              <a:rPr lang="en-GB" smtClean="0"/>
              <a:pPr/>
              <a:t>‹#›</a:t>
            </a:fld>
            <a:endParaRPr lang="en-GB"/>
          </a:p>
        </p:txBody>
      </p:sp>
    </p:spTree>
    <p:extLst>
      <p:ext uri="{BB962C8B-B14F-4D97-AF65-F5344CB8AC3E}">
        <p14:creationId xmlns:p14="http://schemas.microsoft.com/office/powerpoint/2010/main" val="14236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7EA077B-3332-4948-A77B-4DBC00388F39}" type="datetimeFigureOut">
              <a:rPr lang="en-GB" smtClean="0"/>
              <a:pPr/>
              <a:t>06/02/2026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147D5F9-D9BD-45F6-8102-8FE92ED275B1}" type="slidenum">
              <a:rPr lang="en-GB" smtClean="0"/>
              <a:pPr/>
              <a:t>‹#›</a:t>
            </a:fld>
            <a:endParaRPr lang="en-GB"/>
          </a:p>
        </p:txBody>
      </p:sp>
    </p:spTree>
    <p:extLst>
      <p:ext uri="{BB962C8B-B14F-4D97-AF65-F5344CB8AC3E}">
        <p14:creationId xmlns:p14="http://schemas.microsoft.com/office/powerpoint/2010/main" val="733507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EA077B-3332-4948-A77B-4DBC00388F39}" type="datetimeFigureOut">
              <a:rPr lang="en-GB" smtClean="0"/>
              <a:pPr/>
              <a:t>06/02/2026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147D5F9-D9BD-45F6-8102-8FE92ED275B1}" type="slidenum">
              <a:rPr lang="en-GB" smtClean="0"/>
              <a:pPr/>
              <a:t>‹#›</a:t>
            </a:fld>
            <a:endParaRPr lang="en-GB"/>
          </a:p>
        </p:txBody>
      </p:sp>
      <p:sp>
        <p:nvSpPr>
          <p:cNvPr id="7" name="Rectangle 6"/>
          <p:cNvSpPr/>
          <p:nvPr userDrawn="1"/>
        </p:nvSpPr>
        <p:spPr>
          <a:xfrm>
            <a:off x="203200" y="143434"/>
            <a:ext cx="11808000" cy="6552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0"/>
          </a:p>
        </p:txBody>
      </p:sp>
      <p:sp>
        <p:nvSpPr>
          <p:cNvPr id="9" name="Title 1"/>
          <p:cNvSpPr>
            <a:spLocks noGrp="1"/>
          </p:cNvSpPr>
          <p:nvPr>
            <p:ph type="title"/>
          </p:nvPr>
        </p:nvSpPr>
        <p:spPr>
          <a:xfrm>
            <a:off x="503939" y="274638"/>
            <a:ext cx="11484863" cy="1143000"/>
          </a:xfrm>
        </p:spPr>
        <p:txBody>
          <a:bodyPr>
            <a:normAutofit/>
          </a:bodyPr>
          <a:lstStyle>
            <a:lvl1pPr algn="l">
              <a:defRPr sz="4000" b="1"/>
            </a:lvl1pPr>
          </a:lstStyle>
          <a:p>
            <a:r>
              <a:rPr lang="en-US"/>
              <a:t>Click to edit Master title style</a:t>
            </a:r>
            <a:endParaRPr lang="en-GB"/>
          </a:p>
        </p:txBody>
      </p:sp>
      <p:sp>
        <p:nvSpPr>
          <p:cNvPr id="8" name="Rectangle 7">
            <a:extLst>
              <a:ext uri="{FF2B5EF4-FFF2-40B4-BE49-F238E27FC236}">
                <a16:creationId xmlns:a16="http://schemas.microsoft.com/office/drawing/2014/main" id="{ECC192EC-4439-436A-40B9-6BA82751CAFF}"/>
              </a:ext>
            </a:extLst>
          </p:cNvPr>
          <p:cNvSpPr/>
          <p:nvPr userDrawn="1"/>
        </p:nvSpPr>
        <p:spPr>
          <a:xfrm>
            <a:off x="225601" y="1454663"/>
            <a:ext cx="11785600" cy="188358"/>
          </a:xfrm>
          <a:prstGeom prst="rect">
            <a:avLst/>
          </a:prstGeom>
          <a:gradFill>
            <a:gsLst>
              <a:gs pos="36000">
                <a:srgbClr val="E5F2F6"/>
              </a:gs>
              <a:gs pos="100000">
                <a:srgbClr val="E73437"/>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0"/>
          </a:p>
        </p:txBody>
      </p:sp>
    </p:spTree>
    <p:extLst>
      <p:ext uri="{BB962C8B-B14F-4D97-AF65-F5344CB8AC3E}">
        <p14:creationId xmlns:p14="http://schemas.microsoft.com/office/powerpoint/2010/main" val="557108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4" y="273053"/>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F70F09-EDC9-4B1A-A029-AA60634E5C41}" type="datetimeFigureOut">
              <a:rPr lang="en-GB" smtClean="0"/>
              <a:pPr/>
              <a:t>06/02/2026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DA8AE8-4436-4334-9A88-B511E18A2730}" type="slidenum">
              <a:rPr lang="en-GB" smtClean="0"/>
              <a:pPr/>
              <a:t>‹#›</a:t>
            </a:fld>
            <a:endParaRPr lang="en-GB"/>
          </a:p>
        </p:txBody>
      </p:sp>
    </p:spTree>
    <p:extLst>
      <p:ext uri="{BB962C8B-B14F-4D97-AF65-F5344CB8AC3E}">
        <p14:creationId xmlns:p14="http://schemas.microsoft.com/office/powerpoint/2010/main" val="1896335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EA077B-3332-4948-A77B-4DBC00388F39}" type="datetimeFigureOut">
              <a:rPr lang="en-GB" smtClean="0"/>
              <a:pPr/>
              <a:t>06/02/2026</a:t>
            </a:fld>
            <a:endParaRPr lang="en-GB"/>
          </a:p>
        </p:txBody>
      </p:sp>
      <p:sp>
        <p:nvSpPr>
          <p:cNvPr id="5" name="Footer Placeholder 4"/>
          <p:cNvSpPr>
            <a:spLocks noGrp="1"/>
          </p:cNvSpPr>
          <p:nvPr>
            <p:ph type="ftr" sz="quarter" idx="3"/>
          </p:nvPr>
        </p:nvSpPr>
        <p:spPr>
          <a:xfrm>
            <a:off x="4165601"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47D5F9-D9BD-45F6-8102-8FE92ED275B1}" type="slidenum">
              <a:rPr lang="en-GB" smtClean="0"/>
              <a:pPr/>
              <a:t>‹#›</a:t>
            </a:fld>
            <a:endParaRPr lang="en-GB"/>
          </a:p>
        </p:txBody>
      </p:sp>
    </p:spTree>
    <p:extLst>
      <p:ext uri="{BB962C8B-B14F-4D97-AF65-F5344CB8AC3E}">
        <p14:creationId xmlns:p14="http://schemas.microsoft.com/office/powerpoint/2010/main" val="1493766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353" rtl="0" eaLnBrk="1" latinLnBrk="0" hangingPunct="1">
        <a:spcBef>
          <a:spcPct val="0"/>
        </a:spcBef>
        <a:buNone/>
        <a:defRPr sz="4400" kern="1200">
          <a:solidFill>
            <a:schemeClr val="tx1"/>
          </a:solidFill>
          <a:latin typeface="+mj-lt"/>
          <a:ea typeface="+mj-ea"/>
          <a:cs typeface="+mj-cs"/>
        </a:defRPr>
      </a:lvl1pPr>
    </p:titleStyle>
    <p:bodyStyle>
      <a:lvl1pPr marL="342882" indent="-342882" algn="l" defTabSz="91435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2" indent="-285736" algn="l" defTabSz="9143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2" indent="-228588" algn="l" defTabSz="91435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1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130005" tIns="65003" rIns="130005" bIns="65003"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7"/>
            <a:ext cx="10972800" cy="4525963"/>
          </a:xfrm>
          <a:prstGeom prst="rect">
            <a:avLst/>
          </a:prstGeom>
        </p:spPr>
        <p:txBody>
          <a:bodyPr vert="horz" lIns="130005" tIns="65003" rIns="130005" bIns="6500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7"/>
            <a:ext cx="2844800" cy="365125"/>
          </a:xfrm>
          <a:prstGeom prst="rect">
            <a:avLst/>
          </a:prstGeom>
        </p:spPr>
        <p:txBody>
          <a:bodyPr vert="horz" lIns="130005" tIns="65003" rIns="130005" bIns="65003" rtlCol="0" anchor="ctr"/>
          <a:lstStyle>
            <a:lvl1pPr algn="l">
              <a:defRPr sz="1195">
                <a:solidFill>
                  <a:schemeClr val="tx1">
                    <a:tint val="75000"/>
                  </a:schemeClr>
                </a:solidFill>
              </a:defRPr>
            </a:lvl1pPr>
          </a:lstStyle>
          <a:p>
            <a:pPr defTabSz="914071"/>
            <a:fld id="{E7EA077B-3332-4948-A77B-4DBC00388F39}" type="datetimeFigureOut">
              <a:rPr lang="en-GB" smtClean="0">
                <a:solidFill>
                  <a:prstClr val="black">
                    <a:tint val="75000"/>
                  </a:prstClr>
                </a:solidFill>
              </a:rPr>
              <a:pPr defTabSz="914071"/>
              <a:t>06/02/2026</a:t>
            </a:fld>
            <a:endParaRPr lang="en-GB" dirty="0">
              <a:solidFill>
                <a:prstClr val="black">
                  <a:tint val="75000"/>
                </a:prstClr>
              </a:solidFill>
            </a:endParaRPr>
          </a:p>
        </p:txBody>
      </p:sp>
      <p:sp>
        <p:nvSpPr>
          <p:cNvPr id="5" name="Footer Placeholder 4"/>
          <p:cNvSpPr>
            <a:spLocks noGrp="1"/>
          </p:cNvSpPr>
          <p:nvPr>
            <p:ph type="ftr" sz="quarter" idx="3"/>
          </p:nvPr>
        </p:nvSpPr>
        <p:spPr>
          <a:xfrm>
            <a:off x="4165602" y="6356357"/>
            <a:ext cx="3860800" cy="365125"/>
          </a:xfrm>
          <a:prstGeom prst="rect">
            <a:avLst/>
          </a:prstGeom>
        </p:spPr>
        <p:txBody>
          <a:bodyPr vert="horz" lIns="130005" tIns="65003" rIns="130005" bIns="65003" rtlCol="0" anchor="ctr"/>
          <a:lstStyle>
            <a:lvl1pPr algn="ctr">
              <a:defRPr sz="1195">
                <a:solidFill>
                  <a:schemeClr val="tx1">
                    <a:tint val="75000"/>
                  </a:schemeClr>
                </a:solidFill>
              </a:defRPr>
            </a:lvl1pPr>
          </a:lstStyle>
          <a:p>
            <a:pPr defTabSz="914071"/>
            <a:endParaRPr lang="en-GB" dirty="0">
              <a:solidFill>
                <a:prstClr val="black">
                  <a:tint val="75000"/>
                </a:prstClr>
              </a:solidFill>
            </a:endParaRPr>
          </a:p>
        </p:txBody>
      </p:sp>
      <p:sp>
        <p:nvSpPr>
          <p:cNvPr id="6" name="Slide Number Placeholder 5"/>
          <p:cNvSpPr>
            <a:spLocks noGrp="1"/>
          </p:cNvSpPr>
          <p:nvPr>
            <p:ph type="sldNum" sz="quarter" idx="4"/>
          </p:nvPr>
        </p:nvSpPr>
        <p:spPr>
          <a:xfrm>
            <a:off x="8737601" y="6356357"/>
            <a:ext cx="2844800" cy="365125"/>
          </a:xfrm>
          <a:prstGeom prst="rect">
            <a:avLst/>
          </a:prstGeom>
        </p:spPr>
        <p:txBody>
          <a:bodyPr vert="horz" lIns="130005" tIns="65003" rIns="130005" bIns="65003" rtlCol="0" anchor="ctr"/>
          <a:lstStyle>
            <a:lvl1pPr algn="r">
              <a:defRPr sz="1195">
                <a:solidFill>
                  <a:schemeClr val="tx1">
                    <a:tint val="75000"/>
                  </a:schemeClr>
                </a:solidFill>
              </a:defRPr>
            </a:lvl1pPr>
          </a:lstStyle>
          <a:p>
            <a:pPr defTabSz="914071"/>
            <a:fld id="{D147D5F9-D9BD-45F6-8102-8FE92ED275B1}" type="slidenum">
              <a:rPr lang="en-GB" smtClean="0">
                <a:solidFill>
                  <a:prstClr val="black">
                    <a:tint val="75000"/>
                  </a:prstClr>
                </a:solidFill>
              </a:rPr>
              <a:pPr defTabSz="914071"/>
              <a:t>‹#›</a:t>
            </a:fld>
            <a:endParaRPr lang="en-GB" dirty="0">
              <a:solidFill>
                <a:prstClr val="black">
                  <a:tint val="75000"/>
                </a:prstClr>
              </a:solidFill>
            </a:endParaRPr>
          </a:p>
        </p:txBody>
      </p:sp>
    </p:spTree>
    <p:extLst>
      <p:ext uri="{BB962C8B-B14F-4D97-AF65-F5344CB8AC3E}">
        <p14:creationId xmlns:p14="http://schemas.microsoft.com/office/powerpoint/2010/main" val="222659166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xStyles>
    <p:titleStyle>
      <a:lvl1pPr algn="ctr" defTabSz="914071" rtl="0" eaLnBrk="1" latinLnBrk="0" hangingPunct="1">
        <a:spcBef>
          <a:spcPct val="0"/>
        </a:spcBef>
        <a:buNone/>
        <a:defRPr sz="4430" kern="1200">
          <a:solidFill>
            <a:schemeClr val="tx1"/>
          </a:solidFill>
          <a:latin typeface="+mj-lt"/>
          <a:ea typeface="+mj-ea"/>
          <a:cs typeface="+mj-cs"/>
        </a:defRPr>
      </a:lvl1pPr>
    </p:titleStyle>
    <p:bodyStyle>
      <a:lvl1pPr marL="342778" indent="-342778" algn="l" defTabSz="914071" rtl="0" eaLnBrk="1" latinLnBrk="0" hangingPunct="1">
        <a:spcBef>
          <a:spcPct val="20000"/>
        </a:spcBef>
        <a:buFont typeface="Arial" panose="020B0604020202020204" pitchFamily="34" charset="0"/>
        <a:buChar char="•"/>
        <a:defRPr sz="3234" kern="1200">
          <a:solidFill>
            <a:schemeClr val="tx1"/>
          </a:solidFill>
          <a:latin typeface="+mn-lt"/>
          <a:ea typeface="+mn-ea"/>
          <a:cs typeface="+mn-cs"/>
        </a:defRPr>
      </a:lvl1pPr>
      <a:lvl2pPr marL="742684" indent="-285647" algn="l" defTabSz="914071" rtl="0" eaLnBrk="1" latinLnBrk="0" hangingPunct="1">
        <a:spcBef>
          <a:spcPct val="20000"/>
        </a:spcBef>
        <a:buFont typeface="Arial" panose="020B0604020202020204" pitchFamily="34" charset="0"/>
        <a:buChar char="–"/>
        <a:defRPr sz="2812" kern="1200">
          <a:solidFill>
            <a:schemeClr val="tx1"/>
          </a:solidFill>
          <a:latin typeface="+mn-lt"/>
          <a:ea typeface="+mn-ea"/>
          <a:cs typeface="+mn-cs"/>
        </a:defRPr>
      </a:lvl2pPr>
      <a:lvl3pPr marL="1142589" indent="-228517" algn="l" defTabSz="914071" rtl="0" eaLnBrk="1" latinLnBrk="0" hangingPunct="1">
        <a:spcBef>
          <a:spcPct val="20000"/>
        </a:spcBef>
        <a:buFont typeface="Arial" panose="020B0604020202020204" pitchFamily="34" charset="0"/>
        <a:buChar char="•"/>
        <a:defRPr sz="2391" kern="1200">
          <a:solidFill>
            <a:schemeClr val="tx1"/>
          </a:solidFill>
          <a:latin typeface="+mn-lt"/>
          <a:ea typeface="+mn-ea"/>
          <a:cs typeface="+mn-cs"/>
        </a:defRPr>
      </a:lvl3pPr>
      <a:lvl4pPr marL="1599626" indent="-228517" algn="l" defTabSz="914071" rtl="0" eaLnBrk="1" latinLnBrk="0" hangingPunct="1">
        <a:spcBef>
          <a:spcPct val="20000"/>
        </a:spcBef>
        <a:buFont typeface="Arial" panose="020B0604020202020204" pitchFamily="34" charset="0"/>
        <a:buChar char="–"/>
        <a:defRPr sz="1969" kern="1200">
          <a:solidFill>
            <a:schemeClr val="tx1"/>
          </a:solidFill>
          <a:latin typeface="+mn-lt"/>
          <a:ea typeface="+mn-ea"/>
          <a:cs typeface="+mn-cs"/>
        </a:defRPr>
      </a:lvl4pPr>
      <a:lvl5pPr marL="2056665" indent="-228517" algn="l" defTabSz="914071" rtl="0" eaLnBrk="1" latinLnBrk="0" hangingPunct="1">
        <a:spcBef>
          <a:spcPct val="20000"/>
        </a:spcBef>
        <a:buFont typeface="Arial" panose="020B0604020202020204" pitchFamily="34" charset="0"/>
        <a:buChar char="»"/>
        <a:defRPr sz="1969" kern="1200">
          <a:solidFill>
            <a:schemeClr val="tx1"/>
          </a:solidFill>
          <a:latin typeface="+mn-lt"/>
          <a:ea typeface="+mn-ea"/>
          <a:cs typeface="+mn-cs"/>
        </a:defRPr>
      </a:lvl5pPr>
      <a:lvl6pPr marL="2513701" indent="-228517" algn="l" defTabSz="914071" rtl="0" eaLnBrk="1" latinLnBrk="0" hangingPunct="1">
        <a:spcBef>
          <a:spcPct val="20000"/>
        </a:spcBef>
        <a:buFont typeface="Arial" panose="020B0604020202020204" pitchFamily="34" charset="0"/>
        <a:buChar char="•"/>
        <a:defRPr sz="1969" kern="1200">
          <a:solidFill>
            <a:schemeClr val="tx1"/>
          </a:solidFill>
          <a:latin typeface="+mn-lt"/>
          <a:ea typeface="+mn-ea"/>
          <a:cs typeface="+mn-cs"/>
        </a:defRPr>
      </a:lvl6pPr>
      <a:lvl7pPr marL="2970736" indent="-228517" algn="l" defTabSz="914071" rtl="0" eaLnBrk="1" latinLnBrk="0" hangingPunct="1">
        <a:spcBef>
          <a:spcPct val="20000"/>
        </a:spcBef>
        <a:buFont typeface="Arial" panose="020B0604020202020204" pitchFamily="34" charset="0"/>
        <a:buChar char="•"/>
        <a:defRPr sz="1969" kern="1200">
          <a:solidFill>
            <a:schemeClr val="tx1"/>
          </a:solidFill>
          <a:latin typeface="+mn-lt"/>
          <a:ea typeface="+mn-ea"/>
          <a:cs typeface="+mn-cs"/>
        </a:defRPr>
      </a:lvl7pPr>
      <a:lvl8pPr marL="3427774" indent="-228517" algn="l" defTabSz="914071" rtl="0" eaLnBrk="1" latinLnBrk="0" hangingPunct="1">
        <a:spcBef>
          <a:spcPct val="20000"/>
        </a:spcBef>
        <a:buFont typeface="Arial" panose="020B0604020202020204" pitchFamily="34" charset="0"/>
        <a:buChar char="•"/>
        <a:defRPr sz="1969" kern="1200">
          <a:solidFill>
            <a:schemeClr val="tx1"/>
          </a:solidFill>
          <a:latin typeface="+mn-lt"/>
          <a:ea typeface="+mn-ea"/>
          <a:cs typeface="+mn-cs"/>
        </a:defRPr>
      </a:lvl8pPr>
      <a:lvl9pPr marL="3884807" indent="-228517" algn="l" defTabSz="914071" rtl="0" eaLnBrk="1" latinLnBrk="0" hangingPunct="1">
        <a:spcBef>
          <a:spcPct val="20000"/>
        </a:spcBef>
        <a:buFont typeface="Arial" panose="020B0604020202020204" pitchFamily="34" charset="0"/>
        <a:buChar char="•"/>
        <a:defRPr sz="1969" kern="1200">
          <a:solidFill>
            <a:schemeClr val="tx1"/>
          </a:solidFill>
          <a:latin typeface="+mn-lt"/>
          <a:ea typeface="+mn-ea"/>
          <a:cs typeface="+mn-cs"/>
        </a:defRPr>
      </a:lvl9pPr>
    </p:bodyStyle>
    <p:otherStyle>
      <a:defPPr>
        <a:defRPr lang="en-US"/>
      </a:defPPr>
      <a:lvl1pPr marL="0" algn="l" defTabSz="914071" rtl="0" eaLnBrk="1" latinLnBrk="0" hangingPunct="1">
        <a:defRPr sz="1828" kern="1200">
          <a:solidFill>
            <a:schemeClr val="tx1"/>
          </a:solidFill>
          <a:latin typeface="+mn-lt"/>
          <a:ea typeface="+mn-ea"/>
          <a:cs typeface="+mn-cs"/>
        </a:defRPr>
      </a:lvl1pPr>
      <a:lvl2pPr marL="457035" algn="l" defTabSz="914071" rtl="0" eaLnBrk="1" latinLnBrk="0" hangingPunct="1">
        <a:defRPr sz="1828" kern="1200">
          <a:solidFill>
            <a:schemeClr val="tx1"/>
          </a:solidFill>
          <a:latin typeface="+mn-lt"/>
          <a:ea typeface="+mn-ea"/>
          <a:cs typeface="+mn-cs"/>
        </a:defRPr>
      </a:lvl2pPr>
      <a:lvl3pPr marL="914071" algn="l" defTabSz="914071" rtl="0" eaLnBrk="1" latinLnBrk="0" hangingPunct="1">
        <a:defRPr sz="1828" kern="1200">
          <a:solidFill>
            <a:schemeClr val="tx1"/>
          </a:solidFill>
          <a:latin typeface="+mn-lt"/>
          <a:ea typeface="+mn-ea"/>
          <a:cs typeface="+mn-cs"/>
        </a:defRPr>
      </a:lvl3pPr>
      <a:lvl4pPr marL="1371110" algn="l" defTabSz="914071" rtl="0" eaLnBrk="1" latinLnBrk="0" hangingPunct="1">
        <a:defRPr sz="1828" kern="1200">
          <a:solidFill>
            <a:schemeClr val="tx1"/>
          </a:solidFill>
          <a:latin typeface="+mn-lt"/>
          <a:ea typeface="+mn-ea"/>
          <a:cs typeface="+mn-cs"/>
        </a:defRPr>
      </a:lvl4pPr>
      <a:lvl5pPr marL="1828146" algn="l" defTabSz="914071" rtl="0" eaLnBrk="1" latinLnBrk="0" hangingPunct="1">
        <a:defRPr sz="1828" kern="1200">
          <a:solidFill>
            <a:schemeClr val="tx1"/>
          </a:solidFill>
          <a:latin typeface="+mn-lt"/>
          <a:ea typeface="+mn-ea"/>
          <a:cs typeface="+mn-cs"/>
        </a:defRPr>
      </a:lvl5pPr>
      <a:lvl6pPr marL="2285181" algn="l" defTabSz="914071" rtl="0" eaLnBrk="1" latinLnBrk="0" hangingPunct="1">
        <a:defRPr sz="1828" kern="1200">
          <a:solidFill>
            <a:schemeClr val="tx1"/>
          </a:solidFill>
          <a:latin typeface="+mn-lt"/>
          <a:ea typeface="+mn-ea"/>
          <a:cs typeface="+mn-cs"/>
        </a:defRPr>
      </a:lvl6pPr>
      <a:lvl7pPr marL="2742219" algn="l" defTabSz="914071" rtl="0" eaLnBrk="1" latinLnBrk="0" hangingPunct="1">
        <a:defRPr sz="1828" kern="1200">
          <a:solidFill>
            <a:schemeClr val="tx1"/>
          </a:solidFill>
          <a:latin typeface="+mn-lt"/>
          <a:ea typeface="+mn-ea"/>
          <a:cs typeface="+mn-cs"/>
        </a:defRPr>
      </a:lvl7pPr>
      <a:lvl8pPr marL="3199252" algn="l" defTabSz="914071" rtl="0" eaLnBrk="1" latinLnBrk="0" hangingPunct="1">
        <a:defRPr sz="1828" kern="1200">
          <a:solidFill>
            <a:schemeClr val="tx1"/>
          </a:solidFill>
          <a:latin typeface="+mn-lt"/>
          <a:ea typeface="+mn-ea"/>
          <a:cs typeface="+mn-cs"/>
        </a:defRPr>
      </a:lvl8pPr>
      <a:lvl9pPr marL="3656291" algn="l" defTabSz="914071" rtl="0" eaLnBrk="1" latinLnBrk="0" hangingPunct="1">
        <a:defRPr sz="18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7.pn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video" Target="https://www.youtube.com/embed/wfizTKsIsqA?feature=oembed" TargetMode="Externa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crimestoppers-uk.org/give-information/forms/pre-form" TargetMode="External"/><Relationship Id="rId5" Type="http://schemas.openxmlformats.org/officeDocument/2006/relationships/hyperlink" Target="https://www.reportfraud.police.uk/" TargetMode="External"/><Relationship Id="rId4" Type="http://schemas.openxmlformats.org/officeDocument/2006/relationships/image" Target="../media/image8.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10.png"/><Relationship Id="rId5" Type="http://schemas.microsoft.com/office/2017/06/relationships/model3d" Target="../media/model3d1.glb"/><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A red and blue text on a white background. The Friends Against scams logo."/>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463943" y="492424"/>
            <a:ext cx="7328093" cy="389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1194F2C1-FE29-70EC-88FC-5287776D320F}"/>
              </a:ext>
            </a:extLst>
          </p:cNvPr>
          <p:cNvSpPr>
            <a:spLocks noGrp="1"/>
          </p:cNvSpPr>
          <p:nvPr>
            <p:ph type="ctrTitle"/>
          </p:nvPr>
        </p:nvSpPr>
        <p:spPr>
          <a:xfrm>
            <a:off x="2716601" y="4137829"/>
            <a:ext cx="6822776" cy="1440178"/>
          </a:xfrm>
        </p:spPr>
        <p:txBody>
          <a:bodyPr/>
          <a:lstStyle/>
          <a:p>
            <a:r>
              <a:rPr lang="en-GB" dirty="0">
                <a:solidFill>
                  <a:srgbClr val="066680"/>
                </a:solidFill>
                <a:latin typeface="ReithSans"/>
              </a:rPr>
              <a:t>Young Friends Against</a:t>
            </a:r>
            <a:r>
              <a:rPr lang="en-GB" baseline="0" dirty="0">
                <a:solidFill>
                  <a:srgbClr val="066680"/>
                </a:solidFill>
                <a:latin typeface="ReithSans"/>
              </a:rPr>
              <a:t> Scams – </a:t>
            </a:r>
            <a:r>
              <a:rPr lang="en-GB" dirty="0">
                <a:solidFill>
                  <a:srgbClr val="066680"/>
                </a:solidFill>
                <a:latin typeface="ReithSans"/>
              </a:rPr>
              <a:t>Romance Fraud</a:t>
            </a:r>
          </a:p>
        </p:txBody>
      </p:sp>
      <p:pic>
        <p:nvPicPr>
          <p:cNvPr id="3074" name="Picture 2">
            <a:extLst>
              <a:ext uri="{FF2B5EF4-FFF2-40B4-BE49-F238E27FC236}">
                <a16:creationId xmlns:a16="http://schemas.microsoft.com/office/drawing/2014/main" id="{B55D0070-1FC7-E3CA-D639-2713772F39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logo for a company&#10;&#10;AI-generated content may be incorrect.">
            <a:extLst>
              <a:ext uri="{FF2B5EF4-FFF2-40B4-BE49-F238E27FC236}">
                <a16:creationId xmlns:a16="http://schemas.microsoft.com/office/drawing/2014/main" id="{25C66581-335C-12B1-2167-980B1AECE4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87088" y="5737408"/>
            <a:ext cx="1000124" cy="909204"/>
          </a:xfrm>
          <a:prstGeom prst="rect">
            <a:avLst/>
          </a:prstGeom>
        </p:spPr>
      </p:pic>
    </p:spTree>
    <p:extLst>
      <p:ext uri="{BB962C8B-B14F-4D97-AF65-F5344CB8AC3E}">
        <p14:creationId xmlns:p14="http://schemas.microsoft.com/office/powerpoint/2010/main" val="2077186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FF8E70-FA43-A94B-7BCE-B0B346F178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37E1766E-0BBA-1343-B337-9A05C2236C55}"/>
              </a:ext>
            </a:extLst>
          </p:cNvPr>
          <p:cNvSpPr>
            <a:spLocks noGrp="1"/>
          </p:cNvSpPr>
          <p:nvPr>
            <p:ph type="title"/>
          </p:nvPr>
        </p:nvSpPr>
        <p:spPr>
          <a:xfrm>
            <a:off x="402339" y="274638"/>
            <a:ext cx="11180063" cy="1143000"/>
          </a:xfrm>
        </p:spPr>
        <p:txBody>
          <a:bodyPr/>
          <a:lstStyle/>
          <a:p>
            <a:r>
              <a:rPr lang="en-GB" dirty="0">
                <a:latin typeface="Arial" panose="020B0604020202020204" pitchFamily="34" charset="0"/>
                <a:cs typeface="Arial" panose="020B0604020202020204" pitchFamily="34" charset="0"/>
              </a:rPr>
              <a:t>Love-bombing:</a:t>
            </a:r>
          </a:p>
        </p:txBody>
      </p:sp>
      <p:sp>
        <p:nvSpPr>
          <p:cNvPr id="5" name="Content Placeholder 2">
            <a:extLst>
              <a:ext uri="{FF2B5EF4-FFF2-40B4-BE49-F238E27FC236}">
                <a16:creationId xmlns:a16="http://schemas.microsoft.com/office/drawing/2014/main" id="{47F4CBEB-3AA0-BCD6-245A-C6DFFAB561A2}"/>
              </a:ext>
            </a:extLst>
          </p:cNvPr>
          <p:cNvSpPr txBox="1">
            <a:spLocks/>
          </p:cNvSpPr>
          <p:nvPr/>
        </p:nvSpPr>
        <p:spPr>
          <a:xfrm>
            <a:off x="402339" y="1417638"/>
            <a:ext cx="11277600" cy="4800599"/>
          </a:xfrm>
          <a:prstGeom prst="rect">
            <a:avLst/>
          </a:prstGeom>
        </p:spPr>
        <p:txBody>
          <a:bodyPr/>
          <a:lstStyle>
            <a:lvl1pPr marL="342882" indent="-342882" algn="l" defTabSz="91435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2" indent="-285736" algn="l" defTabSz="9143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2" indent="-228588" algn="l" defTabSz="91435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1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Criminals often overwhelm their victim with affection and a lot of attention very early on</a:t>
            </a:r>
          </a:p>
          <a:p>
            <a:r>
              <a:rPr lang="en-GB" dirty="0">
                <a:latin typeface="Arial" panose="020B0604020202020204" pitchFamily="34" charset="0"/>
                <a:cs typeface="Arial" panose="020B0604020202020204" pitchFamily="34" charset="0"/>
              </a:rPr>
              <a:t>Some examples of this are:</a:t>
            </a:r>
          </a:p>
          <a:p>
            <a:pPr lvl="1"/>
            <a:r>
              <a:rPr lang="en-GB" dirty="0">
                <a:latin typeface="Arial" panose="020B0604020202020204" pitchFamily="34" charset="0"/>
                <a:cs typeface="Arial" panose="020B0604020202020204" pitchFamily="34" charset="0"/>
              </a:rPr>
              <a:t>Constant contact</a:t>
            </a:r>
          </a:p>
          <a:p>
            <a:pPr lvl="1"/>
            <a:r>
              <a:rPr lang="en-GB" dirty="0">
                <a:latin typeface="Arial" panose="020B0604020202020204" pitchFamily="34" charset="0"/>
                <a:cs typeface="Arial" panose="020B0604020202020204" pitchFamily="34" charset="0"/>
              </a:rPr>
              <a:t>Disregard for boundaries </a:t>
            </a:r>
          </a:p>
          <a:p>
            <a:pPr lvl="1"/>
            <a:r>
              <a:rPr lang="en-GB" dirty="0">
                <a:latin typeface="Arial" panose="020B0604020202020204" pitchFamily="34" charset="0"/>
                <a:cs typeface="Arial" panose="020B0604020202020204" pitchFamily="34" charset="0"/>
              </a:rPr>
              <a:t>Intense emotional neediness</a:t>
            </a:r>
          </a:p>
        </p:txBody>
      </p:sp>
      <p:pic>
        <p:nvPicPr>
          <p:cNvPr id="5122" name="Picture 2" descr="Understanding 'Love Bombing' - Southend ...">
            <a:extLst>
              <a:ext uri="{FF2B5EF4-FFF2-40B4-BE49-F238E27FC236}">
                <a16:creationId xmlns:a16="http://schemas.microsoft.com/office/drawing/2014/main" id="{7358168D-5EE9-BC9B-0D78-7160C3ED2D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46563" y="3297237"/>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logo for a company&#10;&#10;AI-generated content may be incorrect.">
            <a:extLst>
              <a:ext uri="{FF2B5EF4-FFF2-40B4-BE49-F238E27FC236}">
                <a16:creationId xmlns:a16="http://schemas.microsoft.com/office/drawing/2014/main" id="{7BA4194A-A8E6-DC3D-07CA-903F628115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87088" y="5737408"/>
            <a:ext cx="1000124" cy="909204"/>
          </a:xfrm>
          <a:prstGeom prst="rect">
            <a:avLst/>
          </a:prstGeom>
        </p:spPr>
      </p:pic>
    </p:spTree>
    <p:extLst>
      <p:ext uri="{BB962C8B-B14F-4D97-AF65-F5344CB8AC3E}">
        <p14:creationId xmlns:p14="http://schemas.microsoft.com/office/powerpoint/2010/main" val="32341890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1000"/>
                                        <p:tgtEl>
                                          <p:spTgt spid="5">
                                            <p:txEl>
                                              <p:pRg st="3" end="3"/>
                                            </p:txEl>
                                          </p:spTgt>
                                        </p:tgtEl>
                                      </p:cBhvr>
                                    </p:animEffect>
                                    <p:anim calcmode="lin" valueType="num">
                                      <p:cBhvr>
                                        <p:cTn id="2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fade">
                                      <p:cBhvr>
                                        <p:cTn id="33" dur="1000"/>
                                        <p:tgtEl>
                                          <p:spTgt spid="5">
                                            <p:txEl>
                                              <p:pRg st="4" end="4"/>
                                            </p:txEl>
                                          </p:spTgt>
                                        </p:tgtEl>
                                      </p:cBhvr>
                                    </p:animEffect>
                                    <p:anim calcmode="lin" valueType="num">
                                      <p:cBhvr>
                                        <p:cTn id="34"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DAF3E-4866-2103-F721-47843F22484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3AF13E7-1C66-D36E-8113-4F45EEFB0B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F5A19087-9E67-7570-0AD3-0BBE4025E47C}"/>
              </a:ext>
            </a:extLst>
          </p:cNvPr>
          <p:cNvSpPr>
            <a:spLocks noGrp="1"/>
          </p:cNvSpPr>
          <p:nvPr>
            <p:ph type="title"/>
          </p:nvPr>
        </p:nvSpPr>
        <p:spPr>
          <a:xfrm>
            <a:off x="402339" y="274638"/>
            <a:ext cx="11180063" cy="1143000"/>
          </a:xfrm>
        </p:spPr>
        <p:txBody>
          <a:bodyPr/>
          <a:lstStyle/>
          <a:p>
            <a:r>
              <a:rPr lang="en-GB" dirty="0">
                <a:latin typeface="Arial" panose="020B0604020202020204" pitchFamily="34" charset="0"/>
                <a:cs typeface="Arial" panose="020B0604020202020204" pitchFamily="34" charset="0"/>
              </a:rPr>
              <a:t>Unusual payment methods:</a:t>
            </a:r>
          </a:p>
        </p:txBody>
      </p:sp>
      <p:sp>
        <p:nvSpPr>
          <p:cNvPr id="2" name="Content Placeholder 2">
            <a:extLst>
              <a:ext uri="{FF2B5EF4-FFF2-40B4-BE49-F238E27FC236}">
                <a16:creationId xmlns:a16="http://schemas.microsoft.com/office/drawing/2014/main" id="{E86EB8B6-4E57-569C-98BC-7F212BAD0AD8}"/>
              </a:ext>
            </a:extLst>
          </p:cNvPr>
          <p:cNvSpPr txBox="1">
            <a:spLocks/>
          </p:cNvSpPr>
          <p:nvPr/>
        </p:nvSpPr>
        <p:spPr>
          <a:xfrm>
            <a:off x="402339" y="1417638"/>
            <a:ext cx="11277600" cy="4800599"/>
          </a:xfrm>
          <a:prstGeom prst="rect">
            <a:avLst/>
          </a:prstGeom>
        </p:spPr>
        <p:txBody>
          <a:bodyPr/>
          <a:lstStyle>
            <a:lvl1pPr marL="342882" indent="-342882" algn="l" defTabSz="91435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2" indent="-285736" algn="l" defTabSz="9143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2" indent="-228588" algn="l" defTabSz="91435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1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Criminals will often ask for payments in forms that are less traceable when they finally do ask for money</a:t>
            </a:r>
          </a:p>
          <a:p>
            <a:r>
              <a:rPr lang="en-GB" dirty="0">
                <a:latin typeface="Arial" panose="020B0604020202020204" pitchFamily="34" charset="0"/>
                <a:cs typeface="Arial" panose="020B0604020202020204" pitchFamily="34" charset="0"/>
              </a:rPr>
              <a:t>To stay safe, never give or lend money to someone you do not know in real life, as you do not know who </a:t>
            </a:r>
          </a:p>
          <a:p>
            <a:pPr marL="0" indent="0">
              <a:buNone/>
            </a:pPr>
            <a:r>
              <a:rPr lang="en-GB" dirty="0">
                <a:latin typeface="Arial" panose="020B0604020202020204" pitchFamily="34" charset="0"/>
                <a:cs typeface="Arial" panose="020B0604020202020204" pitchFamily="34" charset="0"/>
              </a:rPr>
              <a:t>   is on the other end of the message</a:t>
            </a:r>
          </a:p>
        </p:txBody>
      </p:sp>
      <p:pic>
        <p:nvPicPr>
          <p:cNvPr id="5" name="Picture 2" descr="The Best Last Minute Vouchers for Christmas">
            <a:extLst>
              <a:ext uri="{FF2B5EF4-FFF2-40B4-BE49-F238E27FC236}">
                <a16:creationId xmlns:a16="http://schemas.microsoft.com/office/drawing/2014/main" id="{986C436C-0A1B-6FA7-7E31-765C74BD29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0227" y="3892524"/>
            <a:ext cx="2809434" cy="15785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logo for a company&#10;&#10;AI-generated content may be incorrect.">
            <a:extLst>
              <a:ext uri="{FF2B5EF4-FFF2-40B4-BE49-F238E27FC236}">
                <a16:creationId xmlns:a16="http://schemas.microsoft.com/office/drawing/2014/main" id="{2EDAA31E-CBC0-9DE2-84F6-BA2B744FCC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87088" y="5737408"/>
            <a:ext cx="1000124" cy="909204"/>
          </a:xfrm>
          <a:prstGeom prst="rect">
            <a:avLst/>
          </a:prstGeom>
        </p:spPr>
      </p:pic>
    </p:spTree>
    <p:extLst>
      <p:ext uri="{BB962C8B-B14F-4D97-AF65-F5344CB8AC3E}">
        <p14:creationId xmlns:p14="http://schemas.microsoft.com/office/powerpoint/2010/main" val="14392652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6DBD7-1FD8-9F86-09B3-8935D1C6DD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E9C8A2C6-B4C9-6679-F1C6-4B642F732D32}"/>
              </a:ext>
            </a:extLst>
          </p:cNvPr>
          <p:cNvSpPr>
            <a:spLocks noGrp="1"/>
          </p:cNvSpPr>
          <p:nvPr>
            <p:ph type="title"/>
          </p:nvPr>
        </p:nvSpPr>
        <p:spPr>
          <a:xfrm>
            <a:off x="402339" y="274638"/>
            <a:ext cx="11180063" cy="1143000"/>
          </a:xfrm>
        </p:spPr>
        <p:txBody>
          <a:bodyPr/>
          <a:lstStyle/>
          <a:p>
            <a:r>
              <a:rPr lang="en-GB" dirty="0">
                <a:latin typeface="Arial" panose="020B0604020202020204" pitchFamily="34" charset="0"/>
                <a:cs typeface="Arial" panose="020B0604020202020204" pitchFamily="34" charset="0"/>
              </a:rPr>
              <a:t>Some examples:</a:t>
            </a:r>
          </a:p>
        </p:txBody>
      </p:sp>
      <p:sp>
        <p:nvSpPr>
          <p:cNvPr id="5" name="Content Placeholder 2">
            <a:extLst>
              <a:ext uri="{FF2B5EF4-FFF2-40B4-BE49-F238E27FC236}">
                <a16:creationId xmlns:a16="http://schemas.microsoft.com/office/drawing/2014/main" id="{7CC3EBA0-1E01-D679-C0D5-4E746F1603B0}"/>
              </a:ext>
            </a:extLst>
          </p:cNvPr>
          <p:cNvSpPr txBox="1">
            <a:spLocks/>
          </p:cNvSpPr>
          <p:nvPr/>
        </p:nvSpPr>
        <p:spPr>
          <a:xfrm>
            <a:off x="402339" y="1417638"/>
            <a:ext cx="11277600" cy="4800599"/>
          </a:xfrm>
          <a:prstGeom prst="rect">
            <a:avLst/>
          </a:prstGeom>
        </p:spPr>
        <p:txBody>
          <a:bodyPr/>
          <a:lstStyle>
            <a:lvl1pPr marL="342882" indent="-342882" algn="l" defTabSz="91435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2" indent="-285736" algn="l" defTabSz="9143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2" indent="-228588" algn="l" defTabSz="91435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1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dirty="0">
              <a:latin typeface="Arial" panose="020B0604020202020204" pitchFamily="34" charset="0"/>
              <a:cs typeface="Arial" panose="020B0604020202020204" pitchFamily="34" charset="0"/>
            </a:endParaRPr>
          </a:p>
        </p:txBody>
      </p:sp>
      <p:pic>
        <p:nvPicPr>
          <p:cNvPr id="7" name="Picture 6" descr="A phone with a picture of a person&#10;&#10;AI-generated content may be incorrect.">
            <a:extLst>
              <a:ext uri="{FF2B5EF4-FFF2-40B4-BE49-F238E27FC236}">
                <a16:creationId xmlns:a16="http://schemas.microsoft.com/office/drawing/2014/main" id="{EE4BCB1B-CB7F-A727-C97C-ECD08D0E2DD8}"/>
              </a:ext>
            </a:extLst>
          </p:cNvPr>
          <p:cNvPicPr>
            <a:picLocks noChangeAspect="1"/>
          </p:cNvPicPr>
          <p:nvPr/>
        </p:nvPicPr>
        <p:blipFill>
          <a:blip r:embed="rId4"/>
          <a:stretch>
            <a:fillRect/>
          </a:stretch>
        </p:blipFill>
        <p:spPr>
          <a:xfrm>
            <a:off x="688806" y="2874871"/>
            <a:ext cx="2334222" cy="1325505"/>
          </a:xfrm>
          <a:prstGeom prst="rect">
            <a:avLst/>
          </a:prstGeom>
        </p:spPr>
      </p:pic>
      <p:pic>
        <p:nvPicPr>
          <p:cNvPr id="9" name="Picture 8" descr="A black text on a white background&#10;&#10;AI-generated content may be incorrect.">
            <a:extLst>
              <a:ext uri="{FF2B5EF4-FFF2-40B4-BE49-F238E27FC236}">
                <a16:creationId xmlns:a16="http://schemas.microsoft.com/office/drawing/2014/main" id="{DC1B1A7C-D47C-5ADC-47EE-713A64E7EAF6}"/>
              </a:ext>
            </a:extLst>
          </p:cNvPr>
          <p:cNvPicPr>
            <a:picLocks noChangeAspect="1"/>
          </p:cNvPicPr>
          <p:nvPr/>
        </p:nvPicPr>
        <p:blipFill>
          <a:blip r:embed="rId5"/>
          <a:stretch>
            <a:fillRect/>
          </a:stretch>
        </p:blipFill>
        <p:spPr>
          <a:xfrm>
            <a:off x="6203478" y="592836"/>
            <a:ext cx="4781796" cy="1047804"/>
          </a:xfrm>
          <a:prstGeom prst="rect">
            <a:avLst/>
          </a:prstGeom>
        </p:spPr>
      </p:pic>
      <p:pic>
        <p:nvPicPr>
          <p:cNvPr id="6146" name="Picture 2" descr="8 romance scams and how to not fall for ...">
            <a:extLst>
              <a:ext uri="{FF2B5EF4-FFF2-40B4-BE49-F238E27FC236}">
                <a16:creationId xmlns:a16="http://schemas.microsoft.com/office/drawing/2014/main" id="{E703D673-986F-FBC5-5528-DAD1DCD992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21905" y="1968057"/>
            <a:ext cx="2772471" cy="323899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8 romance scams and how to not fall for ...">
            <a:extLst>
              <a:ext uri="{FF2B5EF4-FFF2-40B4-BE49-F238E27FC236}">
                <a16:creationId xmlns:a16="http://schemas.microsoft.com/office/drawing/2014/main" id="{1680847F-AD1F-9F95-66F2-805363DB215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27300" y="1896421"/>
            <a:ext cx="3052639" cy="3382267"/>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9 romance scams, and scammers' favorite ...">
            <a:extLst>
              <a:ext uri="{FF2B5EF4-FFF2-40B4-BE49-F238E27FC236}">
                <a16:creationId xmlns:a16="http://schemas.microsoft.com/office/drawing/2014/main" id="{9C7A77B5-94DE-AC6C-36B1-30CE8035C7F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46422" y="2088696"/>
            <a:ext cx="2575483" cy="311835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logo for a company&#10;&#10;AI-generated content may be incorrect.">
            <a:extLst>
              <a:ext uri="{FF2B5EF4-FFF2-40B4-BE49-F238E27FC236}">
                <a16:creationId xmlns:a16="http://schemas.microsoft.com/office/drawing/2014/main" id="{53A9047E-2E2A-0C3B-0EFA-DE63D0CCA68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87088" y="5737408"/>
            <a:ext cx="1000124" cy="909204"/>
          </a:xfrm>
          <a:prstGeom prst="rect">
            <a:avLst/>
          </a:prstGeom>
        </p:spPr>
      </p:pic>
    </p:spTree>
    <p:extLst>
      <p:ext uri="{BB962C8B-B14F-4D97-AF65-F5344CB8AC3E}">
        <p14:creationId xmlns:p14="http://schemas.microsoft.com/office/powerpoint/2010/main" val="33263765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6150"/>
                                        </p:tgtEl>
                                        <p:attrNameLst>
                                          <p:attrName>style.visibility</p:attrName>
                                        </p:attrNameLst>
                                      </p:cBhvr>
                                      <p:to>
                                        <p:strVal val="visible"/>
                                      </p:to>
                                    </p:set>
                                    <p:anim calcmode="lin" valueType="num">
                                      <p:cBhvr>
                                        <p:cTn id="23" dur="1000" fill="hold"/>
                                        <p:tgtEl>
                                          <p:spTgt spid="6150"/>
                                        </p:tgtEl>
                                        <p:attrNameLst>
                                          <p:attrName>ppt_w</p:attrName>
                                        </p:attrNameLst>
                                      </p:cBhvr>
                                      <p:tavLst>
                                        <p:tav tm="0">
                                          <p:val>
                                            <p:fltVal val="0"/>
                                          </p:val>
                                        </p:tav>
                                        <p:tav tm="100000">
                                          <p:val>
                                            <p:strVal val="#ppt_w"/>
                                          </p:val>
                                        </p:tav>
                                      </p:tavLst>
                                    </p:anim>
                                    <p:anim calcmode="lin" valueType="num">
                                      <p:cBhvr>
                                        <p:cTn id="24" dur="1000" fill="hold"/>
                                        <p:tgtEl>
                                          <p:spTgt spid="6150"/>
                                        </p:tgtEl>
                                        <p:attrNameLst>
                                          <p:attrName>ppt_h</p:attrName>
                                        </p:attrNameLst>
                                      </p:cBhvr>
                                      <p:tavLst>
                                        <p:tav tm="0">
                                          <p:val>
                                            <p:fltVal val="0"/>
                                          </p:val>
                                        </p:tav>
                                        <p:tav tm="100000">
                                          <p:val>
                                            <p:strVal val="#ppt_h"/>
                                          </p:val>
                                        </p:tav>
                                      </p:tavLst>
                                    </p:anim>
                                    <p:anim calcmode="lin" valueType="num">
                                      <p:cBhvr>
                                        <p:cTn id="25" dur="1000" fill="hold"/>
                                        <p:tgtEl>
                                          <p:spTgt spid="6150"/>
                                        </p:tgtEl>
                                        <p:attrNameLst>
                                          <p:attrName>style.rotation</p:attrName>
                                        </p:attrNameLst>
                                      </p:cBhvr>
                                      <p:tavLst>
                                        <p:tav tm="0">
                                          <p:val>
                                            <p:fltVal val="90"/>
                                          </p:val>
                                        </p:tav>
                                        <p:tav tm="100000">
                                          <p:val>
                                            <p:fltVal val="0"/>
                                          </p:val>
                                        </p:tav>
                                      </p:tavLst>
                                    </p:anim>
                                    <p:animEffect transition="in" filter="fade">
                                      <p:cBhvr>
                                        <p:cTn id="26" dur="1000"/>
                                        <p:tgtEl>
                                          <p:spTgt spid="6150"/>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6146"/>
                                        </p:tgtEl>
                                        <p:attrNameLst>
                                          <p:attrName>style.visibility</p:attrName>
                                        </p:attrNameLst>
                                      </p:cBhvr>
                                      <p:to>
                                        <p:strVal val="visible"/>
                                      </p:to>
                                    </p:set>
                                    <p:anim calcmode="lin" valueType="num">
                                      <p:cBhvr>
                                        <p:cTn id="31" dur="1000" fill="hold"/>
                                        <p:tgtEl>
                                          <p:spTgt spid="6146"/>
                                        </p:tgtEl>
                                        <p:attrNameLst>
                                          <p:attrName>ppt_w</p:attrName>
                                        </p:attrNameLst>
                                      </p:cBhvr>
                                      <p:tavLst>
                                        <p:tav tm="0">
                                          <p:val>
                                            <p:fltVal val="0"/>
                                          </p:val>
                                        </p:tav>
                                        <p:tav tm="100000">
                                          <p:val>
                                            <p:strVal val="#ppt_w"/>
                                          </p:val>
                                        </p:tav>
                                      </p:tavLst>
                                    </p:anim>
                                    <p:anim calcmode="lin" valueType="num">
                                      <p:cBhvr>
                                        <p:cTn id="32" dur="1000" fill="hold"/>
                                        <p:tgtEl>
                                          <p:spTgt spid="6146"/>
                                        </p:tgtEl>
                                        <p:attrNameLst>
                                          <p:attrName>ppt_h</p:attrName>
                                        </p:attrNameLst>
                                      </p:cBhvr>
                                      <p:tavLst>
                                        <p:tav tm="0">
                                          <p:val>
                                            <p:fltVal val="0"/>
                                          </p:val>
                                        </p:tav>
                                        <p:tav tm="100000">
                                          <p:val>
                                            <p:strVal val="#ppt_h"/>
                                          </p:val>
                                        </p:tav>
                                      </p:tavLst>
                                    </p:anim>
                                    <p:anim calcmode="lin" valueType="num">
                                      <p:cBhvr>
                                        <p:cTn id="33" dur="1000" fill="hold"/>
                                        <p:tgtEl>
                                          <p:spTgt spid="6146"/>
                                        </p:tgtEl>
                                        <p:attrNameLst>
                                          <p:attrName>style.rotation</p:attrName>
                                        </p:attrNameLst>
                                      </p:cBhvr>
                                      <p:tavLst>
                                        <p:tav tm="0">
                                          <p:val>
                                            <p:fltVal val="90"/>
                                          </p:val>
                                        </p:tav>
                                        <p:tav tm="100000">
                                          <p:val>
                                            <p:fltVal val="0"/>
                                          </p:val>
                                        </p:tav>
                                      </p:tavLst>
                                    </p:anim>
                                    <p:animEffect transition="in" filter="fade">
                                      <p:cBhvr>
                                        <p:cTn id="34" dur="1000"/>
                                        <p:tgtEl>
                                          <p:spTgt spid="6146"/>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6148"/>
                                        </p:tgtEl>
                                        <p:attrNameLst>
                                          <p:attrName>style.visibility</p:attrName>
                                        </p:attrNameLst>
                                      </p:cBhvr>
                                      <p:to>
                                        <p:strVal val="visible"/>
                                      </p:to>
                                    </p:set>
                                    <p:anim calcmode="lin" valueType="num">
                                      <p:cBhvr>
                                        <p:cTn id="39" dur="1000" fill="hold"/>
                                        <p:tgtEl>
                                          <p:spTgt spid="6148"/>
                                        </p:tgtEl>
                                        <p:attrNameLst>
                                          <p:attrName>ppt_w</p:attrName>
                                        </p:attrNameLst>
                                      </p:cBhvr>
                                      <p:tavLst>
                                        <p:tav tm="0">
                                          <p:val>
                                            <p:fltVal val="0"/>
                                          </p:val>
                                        </p:tav>
                                        <p:tav tm="100000">
                                          <p:val>
                                            <p:strVal val="#ppt_w"/>
                                          </p:val>
                                        </p:tav>
                                      </p:tavLst>
                                    </p:anim>
                                    <p:anim calcmode="lin" valueType="num">
                                      <p:cBhvr>
                                        <p:cTn id="40" dur="1000" fill="hold"/>
                                        <p:tgtEl>
                                          <p:spTgt spid="6148"/>
                                        </p:tgtEl>
                                        <p:attrNameLst>
                                          <p:attrName>ppt_h</p:attrName>
                                        </p:attrNameLst>
                                      </p:cBhvr>
                                      <p:tavLst>
                                        <p:tav tm="0">
                                          <p:val>
                                            <p:fltVal val="0"/>
                                          </p:val>
                                        </p:tav>
                                        <p:tav tm="100000">
                                          <p:val>
                                            <p:strVal val="#ppt_h"/>
                                          </p:val>
                                        </p:tav>
                                      </p:tavLst>
                                    </p:anim>
                                    <p:anim calcmode="lin" valueType="num">
                                      <p:cBhvr>
                                        <p:cTn id="41" dur="1000" fill="hold"/>
                                        <p:tgtEl>
                                          <p:spTgt spid="6148"/>
                                        </p:tgtEl>
                                        <p:attrNameLst>
                                          <p:attrName>style.rotation</p:attrName>
                                        </p:attrNameLst>
                                      </p:cBhvr>
                                      <p:tavLst>
                                        <p:tav tm="0">
                                          <p:val>
                                            <p:fltVal val="90"/>
                                          </p:val>
                                        </p:tav>
                                        <p:tav tm="100000">
                                          <p:val>
                                            <p:fltVal val="0"/>
                                          </p:val>
                                        </p:tav>
                                      </p:tavLst>
                                    </p:anim>
                                    <p:animEffect transition="in" filter="fade">
                                      <p:cBhvr>
                                        <p:cTn id="42"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689BA-8AD1-D6D3-E75D-C8C3231EA57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9DB1DE6-E4CB-078D-09D0-BC1EDECDA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79C16C23-5B32-58E9-66B2-E628B94CA4A6}"/>
              </a:ext>
            </a:extLst>
          </p:cNvPr>
          <p:cNvSpPr>
            <a:spLocks noGrp="1"/>
          </p:cNvSpPr>
          <p:nvPr>
            <p:ph type="title"/>
          </p:nvPr>
        </p:nvSpPr>
        <p:spPr>
          <a:xfrm>
            <a:off x="402339" y="274638"/>
            <a:ext cx="11180063" cy="1143000"/>
          </a:xfrm>
        </p:spPr>
        <p:txBody>
          <a:bodyPr/>
          <a:lstStyle/>
          <a:p>
            <a:r>
              <a:rPr lang="en-GB" dirty="0">
                <a:latin typeface="Arial" panose="020B0604020202020204" pitchFamily="34" charset="0"/>
                <a:cs typeface="Arial" panose="020B0604020202020204" pitchFamily="34" charset="0"/>
              </a:rPr>
              <a:t>Some Stats:</a:t>
            </a:r>
          </a:p>
        </p:txBody>
      </p:sp>
      <p:sp>
        <p:nvSpPr>
          <p:cNvPr id="5" name="Content Placeholder 2">
            <a:extLst>
              <a:ext uri="{FF2B5EF4-FFF2-40B4-BE49-F238E27FC236}">
                <a16:creationId xmlns:a16="http://schemas.microsoft.com/office/drawing/2014/main" id="{336FE256-1FC4-E10E-C119-E81ED7F82039}"/>
              </a:ext>
            </a:extLst>
          </p:cNvPr>
          <p:cNvSpPr txBox="1">
            <a:spLocks/>
          </p:cNvSpPr>
          <p:nvPr/>
        </p:nvSpPr>
        <p:spPr>
          <a:xfrm>
            <a:off x="402339" y="1417638"/>
            <a:ext cx="11277600" cy="4800599"/>
          </a:xfrm>
          <a:prstGeom prst="rect">
            <a:avLst/>
          </a:prstGeom>
        </p:spPr>
        <p:txBody>
          <a:bodyPr/>
          <a:lstStyle>
            <a:lvl1pPr marL="342882" indent="-342882" algn="l" defTabSz="91435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2" indent="-285736" algn="l" defTabSz="9143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2" indent="-228588" algn="l" defTabSz="91435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1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dirty="0">
              <a:latin typeface="Arial" panose="020B0604020202020204" pitchFamily="34" charset="0"/>
              <a:cs typeface="Arial" panose="020B0604020202020204" pitchFamily="34" charset="0"/>
            </a:endParaRPr>
          </a:p>
        </p:txBody>
      </p:sp>
      <p:pic>
        <p:nvPicPr>
          <p:cNvPr id="2" name="Picture 1" descr="A logo for a company&#10;&#10;AI-generated content may be incorrect.">
            <a:extLst>
              <a:ext uri="{FF2B5EF4-FFF2-40B4-BE49-F238E27FC236}">
                <a16:creationId xmlns:a16="http://schemas.microsoft.com/office/drawing/2014/main" id="{B1C47F80-7B74-FAA1-FE63-3AB84DA1A9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7088" y="5737408"/>
            <a:ext cx="1000124" cy="909204"/>
          </a:xfrm>
          <a:prstGeom prst="rect">
            <a:avLst/>
          </a:prstGeom>
        </p:spPr>
      </p:pic>
      <p:sp>
        <p:nvSpPr>
          <p:cNvPr id="6" name="Content Placeholder 2">
            <a:extLst>
              <a:ext uri="{FF2B5EF4-FFF2-40B4-BE49-F238E27FC236}">
                <a16:creationId xmlns:a16="http://schemas.microsoft.com/office/drawing/2014/main" id="{01829100-1EB4-26EF-9C22-24CAE5332D47}"/>
              </a:ext>
            </a:extLst>
          </p:cNvPr>
          <p:cNvSpPr txBox="1">
            <a:spLocks/>
          </p:cNvSpPr>
          <p:nvPr/>
        </p:nvSpPr>
        <p:spPr>
          <a:xfrm>
            <a:off x="554739" y="1570038"/>
            <a:ext cx="11277600" cy="4800599"/>
          </a:xfrm>
          <a:prstGeom prst="rect">
            <a:avLst/>
          </a:prstGeom>
        </p:spPr>
        <p:txBody>
          <a:bodyPr/>
          <a:lstStyle>
            <a:lvl1pPr marL="342882" indent="-342882" algn="l" defTabSz="91435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2" indent="-285736" algn="l" defTabSz="9143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2" indent="-228588" algn="l" defTabSz="91435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1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t>In terms of the total length of these frauds:</a:t>
            </a:r>
          </a:p>
          <a:p>
            <a:pPr lvl="1"/>
            <a:r>
              <a:rPr lang="en-GB" dirty="0"/>
              <a:t>48% of victims communicated with the suspect for 1-6 months</a:t>
            </a:r>
          </a:p>
          <a:p>
            <a:pPr lvl="1"/>
            <a:r>
              <a:rPr lang="en-GB" dirty="0"/>
              <a:t>16% for 1-3 years and 11% for longer than 3 years</a:t>
            </a:r>
          </a:p>
          <a:p>
            <a:pPr lvl="1"/>
            <a:r>
              <a:rPr lang="en-GB" dirty="0"/>
              <a:t>5% of those targeted were in communication with the criminal for more than 6 years. </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33378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0EBB0-DF4F-D954-1BA9-9C765BDFC1E1}"/>
            </a:ext>
          </a:extLst>
        </p:cNvPr>
        <p:cNvGrpSpPr/>
        <p:nvPr/>
      </p:nvGrpSpPr>
      <p:grpSpPr>
        <a:xfrm>
          <a:off x="0" y="0"/>
          <a:ext cx="0" cy="0"/>
          <a:chOff x="0" y="0"/>
          <a:chExt cx="0" cy="0"/>
        </a:xfrm>
      </p:grpSpPr>
      <p:sp>
        <p:nvSpPr>
          <p:cNvPr id="2" name="What do you…">
            <a:extLst>
              <a:ext uri="{FF2B5EF4-FFF2-40B4-BE49-F238E27FC236}">
                <a16:creationId xmlns:a16="http://schemas.microsoft.com/office/drawing/2014/main" id="{2231A354-3888-A2B3-1A86-93C312B748B1}"/>
              </a:ext>
            </a:extLst>
          </p:cNvPr>
          <p:cNvSpPr txBox="1">
            <a:spLocks/>
          </p:cNvSpPr>
          <p:nvPr/>
        </p:nvSpPr>
        <p:spPr>
          <a:xfrm>
            <a:off x="707571" y="1302514"/>
            <a:ext cx="11049000" cy="3091536"/>
          </a:xfrm>
          <a:prstGeom prst="rect">
            <a:avLst/>
          </a:prstGeom>
        </p:spPr>
        <p:txBody>
          <a:bodyPr vert="horz" lIns="64294" tIns="32147" rIns="64294" bIns="32147" rtlCol="0" anchor="ctr">
            <a:noAutofit/>
          </a:bodyPr>
          <a:lstStyle>
            <a:lvl1pPr algn="l" defTabSz="1300460" rtl="0" eaLnBrk="1" latinLnBrk="0" hangingPunct="1">
              <a:spcBef>
                <a:spcPct val="0"/>
              </a:spcBef>
              <a:buNone/>
              <a:defRPr sz="5689" b="1" kern="1200">
                <a:solidFill>
                  <a:schemeClr val="tx1"/>
                </a:solidFill>
                <a:latin typeface="+mj-lt"/>
                <a:ea typeface="+mj-ea"/>
                <a:cs typeface="+mj-cs"/>
              </a:defRPr>
            </a:lvl1pPr>
          </a:lstStyle>
          <a:p>
            <a:pPr marL="0" marR="0" lvl="0" indent="0" algn="l" defTabSz="394199" rtl="0" eaLnBrk="1" fontAlgn="auto" latinLnBrk="0" hangingPunct="1">
              <a:lnSpc>
                <a:spcPct val="100000"/>
              </a:lnSpc>
              <a:spcBef>
                <a:spcPct val="0"/>
              </a:spcBef>
              <a:spcAft>
                <a:spcPts val="0"/>
              </a:spcAft>
              <a:buClrTx/>
              <a:buSzTx/>
              <a:buFontTx/>
              <a:buNone/>
              <a:tabLst/>
              <a:defRPr sz="16800">
                <a:solidFill>
                  <a:srgbClr val="006680"/>
                </a:solidFill>
              </a:defRPr>
            </a:pPr>
            <a:r>
              <a:rPr kumimoji="0" lang="en-GB" sz="9843" b="1" i="0" u="none" strike="noStrike" kern="1200" cap="none" spc="0" normalizeH="0" baseline="0" noProof="0" dirty="0">
                <a:ln>
                  <a:noFill/>
                </a:ln>
                <a:solidFill>
                  <a:srgbClr val="006680"/>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sym typeface="Helvetica"/>
              </a:rPr>
              <a:t>Let's look at some scenarios…</a:t>
            </a:r>
          </a:p>
        </p:txBody>
      </p:sp>
      <p:pic>
        <p:nvPicPr>
          <p:cNvPr id="3" name="Picture 2">
            <a:extLst>
              <a:ext uri="{FF2B5EF4-FFF2-40B4-BE49-F238E27FC236}">
                <a16:creationId xmlns:a16="http://schemas.microsoft.com/office/drawing/2014/main" id="{76953402-8C7A-53DF-0AE3-DA0E9BCD36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logo for a company&#10;&#10;AI-generated content may be incorrect.">
            <a:extLst>
              <a:ext uri="{FF2B5EF4-FFF2-40B4-BE49-F238E27FC236}">
                <a16:creationId xmlns:a16="http://schemas.microsoft.com/office/drawing/2014/main" id="{AE87EED2-5B99-C938-5CC6-C59D27A38A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7088" y="5737408"/>
            <a:ext cx="1000124" cy="909204"/>
          </a:xfrm>
          <a:prstGeom prst="rect">
            <a:avLst/>
          </a:prstGeom>
        </p:spPr>
      </p:pic>
    </p:spTree>
    <p:extLst>
      <p:ext uri="{BB962C8B-B14F-4D97-AF65-F5344CB8AC3E}">
        <p14:creationId xmlns:p14="http://schemas.microsoft.com/office/powerpoint/2010/main" val="29136374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3E757-38A6-435A-10F7-6B9290437EBB}"/>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Scenario 1:</a:t>
            </a:r>
          </a:p>
        </p:txBody>
      </p:sp>
      <p:sp>
        <p:nvSpPr>
          <p:cNvPr id="3" name="TextBox 2">
            <a:extLst>
              <a:ext uri="{FF2B5EF4-FFF2-40B4-BE49-F238E27FC236}">
                <a16:creationId xmlns:a16="http://schemas.microsoft.com/office/drawing/2014/main" id="{E7381789-5D05-A720-3680-04EFEC316460}"/>
              </a:ext>
            </a:extLst>
          </p:cNvPr>
          <p:cNvSpPr txBox="1"/>
          <p:nvPr/>
        </p:nvSpPr>
        <p:spPr>
          <a:xfrm>
            <a:off x="775075" y="1417638"/>
            <a:ext cx="10853057" cy="41549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 receive an Instagram message from someone who’s profile picture</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appears to be someone your age, asking if you want to chat with them. They ask where you are from, and then say they are from the USA but still want to talk. Once you start messaging, they message you increasingly often and get upset with you when you take longer to respond. </a:t>
            </a: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prstClr val="black"/>
                </a:solidFill>
                <a:latin typeface="Arial" panose="020B0604020202020204" pitchFamily="34" charset="0"/>
                <a:cs typeface="Arial" panose="020B0604020202020204" pitchFamily="34" charset="0"/>
              </a:rPr>
              <a:t>What tactic is the criminal using</a:t>
            </a: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Long distance</a:t>
            </a:r>
            <a:r>
              <a:rPr kumimoji="0" lang="en-GB" sz="2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scenarios</a:t>
            </a:r>
            <a:endPar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Love bombing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Fake images/catfishing</a:t>
            </a:r>
            <a:endParaRPr lang="en-GB" sz="24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prstClr val="black"/>
                </a:solidFill>
                <a:latin typeface="Arial" panose="020B0604020202020204" pitchFamily="34" charset="0"/>
                <a:cs typeface="Arial" panose="020B0604020202020204" pitchFamily="34" charset="0"/>
              </a:rPr>
              <a:t>D: </a:t>
            </a:r>
            <a:r>
              <a:rPr lang="en-GB" sz="2400" dirty="0">
                <a:solidFill>
                  <a:prstClr val="black"/>
                </a:solidFill>
                <a:latin typeface="Arial" panose="020B0604020202020204" pitchFamily="34" charset="0"/>
                <a:cs typeface="Arial" panose="020B0604020202020204" pitchFamily="34" charset="0"/>
              </a:rPr>
              <a:t>All of the above</a:t>
            </a:r>
            <a:endPar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9010792E-97B2-D86D-DC07-DF06B61305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for a company&#10;&#10;AI-generated content may be incorrect.">
            <a:extLst>
              <a:ext uri="{FF2B5EF4-FFF2-40B4-BE49-F238E27FC236}">
                <a16:creationId xmlns:a16="http://schemas.microsoft.com/office/drawing/2014/main" id="{9D7EE431-9BA6-EC66-5BF6-A3E378706D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7088" y="5737408"/>
            <a:ext cx="1000124" cy="909204"/>
          </a:xfrm>
          <a:prstGeom prst="rect">
            <a:avLst/>
          </a:prstGeom>
        </p:spPr>
      </p:pic>
    </p:spTree>
    <p:extLst>
      <p:ext uri="{BB962C8B-B14F-4D97-AF65-F5344CB8AC3E}">
        <p14:creationId xmlns:p14="http://schemas.microsoft.com/office/powerpoint/2010/main" val="5544388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EDC14-B592-4C4D-B989-E865C05916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ED0781-D408-73C8-FEA7-28F1BBEC50FA}"/>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Answer</a:t>
            </a:r>
          </a:p>
        </p:txBody>
      </p:sp>
      <p:sp>
        <p:nvSpPr>
          <p:cNvPr id="3" name="TextBox 2">
            <a:extLst>
              <a:ext uri="{FF2B5EF4-FFF2-40B4-BE49-F238E27FC236}">
                <a16:creationId xmlns:a16="http://schemas.microsoft.com/office/drawing/2014/main" id="{E33480DA-8049-AC30-D98B-9CFCBFD48C2A}"/>
              </a:ext>
            </a:extLst>
          </p:cNvPr>
          <p:cNvSpPr txBox="1"/>
          <p:nvPr/>
        </p:nvSpPr>
        <p:spPr>
          <a:xfrm>
            <a:off x="2985407" y="1785257"/>
            <a:ext cx="622118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prstClr val="black"/>
                </a:solidFill>
                <a:latin typeface="Arial" panose="020B0604020202020204" pitchFamily="34" charset="0"/>
                <a:cs typeface="Arial" panose="020B0604020202020204" pitchFamily="34" charset="0"/>
              </a:rPr>
              <a:t>D</a:t>
            </a: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All of the above</a:t>
            </a:r>
          </a:p>
        </p:txBody>
      </p:sp>
      <p:pic>
        <p:nvPicPr>
          <p:cNvPr id="4" name="Picture 3">
            <a:extLst>
              <a:ext uri="{FF2B5EF4-FFF2-40B4-BE49-F238E27FC236}">
                <a16:creationId xmlns:a16="http://schemas.microsoft.com/office/drawing/2014/main" id="{130DFFA4-F985-C8B8-BEF1-17350FF405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ommon Romance Scams in 2024 ...">
            <a:extLst>
              <a:ext uri="{FF2B5EF4-FFF2-40B4-BE49-F238E27FC236}">
                <a16:creationId xmlns:a16="http://schemas.microsoft.com/office/drawing/2014/main" id="{5810AE37-69B2-FF01-3E88-78E5574BDF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1381" y="3958776"/>
            <a:ext cx="2990850" cy="15335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Understanding 'Love Bombing' - Southend ...">
            <a:extLst>
              <a:ext uri="{FF2B5EF4-FFF2-40B4-BE49-F238E27FC236}">
                <a16:creationId xmlns:a16="http://schemas.microsoft.com/office/drawing/2014/main" id="{F1B83AAB-08D9-900A-F4CC-E6E52F4361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31381" y="1058965"/>
            <a:ext cx="2899811" cy="28998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atfishing | What is catfishing and how ...">
            <a:extLst>
              <a:ext uri="{FF2B5EF4-FFF2-40B4-BE49-F238E27FC236}">
                <a16:creationId xmlns:a16="http://schemas.microsoft.com/office/drawing/2014/main" id="{F1929A4C-7600-B52E-BAFB-A77644447B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3734779"/>
            <a:ext cx="2600325" cy="1752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logo for a company&#10;&#10;AI-generated content may be incorrect.">
            <a:extLst>
              <a:ext uri="{FF2B5EF4-FFF2-40B4-BE49-F238E27FC236}">
                <a16:creationId xmlns:a16="http://schemas.microsoft.com/office/drawing/2014/main" id="{4A21167C-0919-68B6-A701-FB262B90FBD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87088" y="5737408"/>
            <a:ext cx="1000124" cy="909204"/>
          </a:xfrm>
          <a:prstGeom prst="rect">
            <a:avLst/>
          </a:prstGeom>
        </p:spPr>
      </p:pic>
    </p:spTree>
    <p:extLst>
      <p:ext uri="{BB962C8B-B14F-4D97-AF65-F5344CB8AC3E}">
        <p14:creationId xmlns:p14="http://schemas.microsoft.com/office/powerpoint/2010/main" val="8598874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6EAF1-A542-7F14-B432-99CCAD21F7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6F9EBB-6B49-1628-059A-3C2334BC3A34}"/>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Scenario 2:</a:t>
            </a:r>
          </a:p>
        </p:txBody>
      </p:sp>
      <p:sp>
        <p:nvSpPr>
          <p:cNvPr id="3" name="TextBox 2">
            <a:extLst>
              <a:ext uri="{FF2B5EF4-FFF2-40B4-BE49-F238E27FC236}">
                <a16:creationId xmlns:a16="http://schemas.microsoft.com/office/drawing/2014/main" id="{B0CFD0B9-B6BF-49D7-FE92-B159B4CD3940}"/>
              </a:ext>
            </a:extLst>
          </p:cNvPr>
          <p:cNvSpPr txBox="1"/>
          <p:nvPr/>
        </p:nvSpPr>
        <p:spPr>
          <a:xfrm>
            <a:off x="775075" y="1417638"/>
            <a:ext cx="10853057" cy="4154984"/>
          </a:xfrm>
          <a:prstGeom prst="rect">
            <a:avLst/>
          </a:prstGeom>
          <a:noFill/>
        </p:spPr>
        <p:txBody>
          <a:bodyPr wrap="square" rtlCol="0">
            <a:spAutoFit/>
          </a:bodyPr>
          <a:lstStyle/>
          <a:p>
            <a:pPr lvl="0">
              <a:defRPr/>
            </a:pPr>
            <a:r>
              <a:rPr lang="en-GB" sz="2400" dirty="0"/>
              <a:t>You receive a WhatsApp message from someone whose profile picture appears to be someone your age, and they quickly express strong interest in getting to know you. They ask a few basic questions and almost immediately begin showering you with compliments, affectionate language, and talk about a special connection. They quickly  escalate by sending constant messages, expressing intense feelings very early, and suggest exclusivity or a future together very soon.</a:t>
            </a: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prstClr val="black"/>
                </a:solidFill>
                <a:latin typeface="Arial" panose="020B0604020202020204" pitchFamily="34" charset="0"/>
                <a:cs typeface="Arial" panose="020B0604020202020204" pitchFamily="34" charset="0"/>
              </a:rPr>
              <a:t>What tactic is the criminal using</a:t>
            </a: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Unusual payment methods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Love Bombing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t>
            </a: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Creating a sob story</a:t>
            </a:r>
          </a:p>
        </p:txBody>
      </p:sp>
      <p:pic>
        <p:nvPicPr>
          <p:cNvPr id="4" name="Picture 3">
            <a:extLst>
              <a:ext uri="{FF2B5EF4-FFF2-40B4-BE49-F238E27FC236}">
                <a16:creationId xmlns:a16="http://schemas.microsoft.com/office/drawing/2014/main" id="{02CAC7E3-465F-CC61-44BA-03A7072684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1932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E1E44-27D4-180C-F8CA-A032D7185A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CAC357-B1F0-C7BB-D7A4-CAF7C3FBCCB7}"/>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Answer</a:t>
            </a:r>
          </a:p>
        </p:txBody>
      </p:sp>
      <p:sp>
        <p:nvSpPr>
          <p:cNvPr id="3" name="TextBox 2">
            <a:extLst>
              <a:ext uri="{FF2B5EF4-FFF2-40B4-BE49-F238E27FC236}">
                <a16:creationId xmlns:a16="http://schemas.microsoft.com/office/drawing/2014/main" id="{8C1562E4-DE68-8862-D60A-413DD17784BF}"/>
              </a:ext>
            </a:extLst>
          </p:cNvPr>
          <p:cNvSpPr txBox="1"/>
          <p:nvPr/>
        </p:nvSpPr>
        <p:spPr>
          <a:xfrm>
            <a:off x="2985407" y="1785257"/>
            <a:ext cx="6221186" cy="461665"/>
          </a:xfrm>
          <a:prstGeom prst="rect">
            <a:avLst/>
          </a:prstGeom>
          <a:noFill/>
        </p:spPr>
        <p:txBody>
          <a:bodyPr wrap="square" rtlCol="0">
            <a:spAutoFit/>
          </a:bodyPr>
          <a:lstStyle/>
          <a:p>
            <a:pPr lvl="0">
              <a:defRPr/>
            </a:pPr>
            <a:r>
              <a:rPr lang="en-GB" sz="2400" b="1" dirty="0">
                <a:solidFill>
                  <a:prstClr val="black"/>
                </a:solidFill>
                <a:latin typeface="Arial" panose="020B0604020202020204" pitchFamily="34" charset="0"/>
                <a:cs typeface="Arial" panose="020B0604020202020204" pitchFamily="34" charset="0"/>
              </a:rPr>
              <a:t>B:</a:t>
            </a:r>
            <a:r>
              <a:rPr lang="en-GB" sz="2400" dirty="0">
                <a:solidFill>
                  <a:prstClr val="black"/>
                </a:solidFill>
                <a:latin typeface="Arial" panose="020B0604020202020204" pitchFamily="34" charset="0"/>
                <a:cs typeface="Arial" panose="020B0604020202020204" pitchFamily="34" charset="0"/>
              </a:rPr>
              <a:t> Love Bombing</a:t>
            </a:r>
          </a:p>
        </p:txBody>
      </p:sp>
      <p:pic>
        <p:nvPicPr>
          <p:cNvPr id="4" name="Picture 3">
            <a:extLst>
              <a:ext uri="{FF2B5EF4-FFF2-40B4-BE49-F238E27FC236}">
                <a16:creationId xmlns:a16="http://schemas.microsoft.com/office/drawing/2014/main" id="{FD0AAC36-C112-C6C8-3973-A0EB19AE14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Understanding 'Love Bombing' - Southend ...">
            <a:extLst>
              <a:ext uri="{FF2B5EF4-FFF2-40B4-BE49-F238E27FC236}">
                <a16:creationId xmlns:a16="http://schemas.microsoft.com/office/drawing/2014/main" id="{46ECB856-F231-55FE-D1C1-7F32130A85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3409" y="244083"/>
            <a:ext cx="5196280" cy="51962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logo for a company&#10;&#10;AI-generated content may be incorrect.">
            <a:extLst>
              <a:ext uri="{FF2B5EF4-FFF2-40B4-BE49-F238E27FC236}">
                <a16:creationId xmlns:a16="http://schemas.microsoft.com/office/drawing/2014/main" id="{AB5EDD40-FCC7-1AF5-DFE0-947101CBC8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87088" y="5737408"/>
            <a:ext cx="1000124" cy="909204"/>
          </a:xfrm>
          <a:prstGeom prst="rect">
            <a:avLst/>
          </a:prstGeom>
        </p:spPr>
      </p:pic>
    </p:spTree>
    <p:extLst>
      <p:ext uri="{BB962C8B-B14F-4D97-AF65-F5344CB8AC3E}">
        <p14:creationId xmlns:p14="http://schemas.microsoft.com/office/powerpoint/2010/main" val="35515356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Widowed, Groomed, Left Penniless | Diana's Story of Romance Fraud #metpolice #crime">
            <a:hlinkClick r:id="" action="ppaction://media"/>
            <a:extLst>
              <a:ext uri="{FF2B5EF4-FFF2-40B4-BE49-F238E27FC236}">
                <a16:creationId xmlns:a16="http://schemas.microsoft.com/office/drawing/2014/main" id="{155B620F-1FD7-16F2-5F4A-141593574C03}"/>
              </a:ext>
            </a:extLst>
          </p:cNvPr>
          <p:cNvPicPr>
            <a:picLocks noRot="1" noChangeAspect="1"/>
          </p:cNvPicPr>
          <p:nvPr>
            <a:videoFile r:link="rId1"/>
          </p:nvPr>
        </p:nvPicPr>
        <p:blipFill>
          <a:blip r:embed="rId4"/>
          <a:stretch>
            <a:fillRect/>
          </a:stretch>
        </p:blipFill>
        <p:spPr>
          <a:xfrm>
            <a:off x="4786570" y="1701295"/>
            <a:ext cx="2342893" cy="4146714"/>
          </a:xfrm>
          <a:prstGeom prst="rect">
            <a:avLst/>
          </a:prstGeom>
          <a:noFill/>
        </p:spPr>
      </p:pic>
      <p:sp>
        <p:nvSpPr>
          <p:cNvPr id="8" name="Title 2">
            <a:extLst>
              <a:ext uri="{FF2B5EF4-FFF2-40B4-BE49-F238E27FC236}">
                <a16:creationId xmlns:a16="http://schemas.microsoft.com/office/drawing/2014/main" id="{7272DD14-20AD-4DA2-6A48-ECB99FC61389}"/>
              </a:ext>
            </a:extLst>
          </p:cNvPr>
          <p:cNvSpPr>
            <a:spLocks noGrp="1"/>
          </p:cNvSpPr>
          <p:nvPr>
            <p:ph type="title"/>
          </p:nvPr>
        </p:nvSpPr>
        <p:spPr>
          <a:xfrm>
            <a:off x="503939" y="274638"/>
            <a:ext cx="11484863" cy="1143000"/>
          </a:xfrm>
        </p:spPr>
        <p:txBody>
          <a:bodyPr/>
          <a:lstStyle/>
          <a:p>
            <a:r>
              <a:rPr lang="en-GB" dirty="0">
                <a:latin typeface="Arial" panose="020B0604020202020204" pitchFamily="34" charset="0"/>
                <a:cs typeface="Arial" panose="020B0604020202020204" pitchFamily="34" charset="0"/>
              </a:rPr>
              <a:t>Video</a:t>
            </a:r>
            <a:endParaRPr lang="en-US" dirty="0"/>
          </a:p>
        </p:txBody>
      </p:sp>
    </p:spTree>
    <p:extLst>
      <p:ext uri="{BB962C8B-B14F-4D97-AF65-F5344CB8AC3E}">
        <p14:creationId xmlns:p14="http://schemas.microsoft.com/office/powerpoint/2010/main" val="3295604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B4AE2-EE98-6720-CB3A-D9B719EAD919}"/>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Learning Objectives:</a:t>
            </a:r>
          </a:p>
        </p:txBody>
      </p:sp>
      <p:sp>
        <p:nvSpPr>
          <p:cNvPr id="3" name="Content Placeholder 2">
            <a:extLst>
              <a:ext uri="{FF2B5EF4-FFF2-40B4-BE49-F238E27FC236}">
                <a16:creationId xmlns:a16="http://schemas.microsoft.com/office/drawing/2014/main" id="{34606D06-5462-CD41-004D-94C244B06D5C}"/>
              </a:ext>
            </a:extLst>
          </p:cNvPr>
          <p:cNvSpPr txBox="1">
            <a:spLocks/>
          </p:cNvSpPr>
          <p:nvPr/>
        </p:nvSpPr>
        <p:spPr>
          <a:xfrm>
            <a:off x="512762" y="1525025"/>
            <a:ext cx="11277600" cy="4800599"/>
          </a:xfrm>
          <a:prstGeom prst="rect">
            <a:avLst/>
          </a:prstGeom>
        </p:spPr>
        <p:txBody>
          <a:bodyPr/>
          <a:lstStyle>
            <a:lvl1pPr marL="342882" indent="-342882" algn="l" defTabSz="91435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2" indent="-285736" algn="l" defTabSz="9143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2" indent="-228588" algn="l" defTabSz="91435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1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GB" dirty="0">
                <a:latin typeface="Arial" panose="020B0604020202020204" pitchFamily="34" charset="0"/>
                <a:cs typeface="Arial" panose="020B0604020202020204" pitchFamily="34" charset="0"/>
              </a:rPr>
              <a:t>You will learn what Romance Fraud is</a:t>
            </a:r>
          </a:p>
          <a:p>
            <a:pPr marL="514350" indent="-514350">
              <a:buFont typeface="+mj-lt"/>
              <a:buAutoNum type="arabicPeriod"/>
            </a:pPr>
            <a:r>
              <a:rPr lang="en-GB" dirty="0">
                <a:latin typeface="Arial" panose="020B0604020202020204" pitchFamily="34" charset="0"/>
                <a:cs typeface="Arial" panose="020B0604020202020204" pitchFamily="34" charset="0"/>
              </a:rPr>
              <a:t>You will learn what tactics criminals use to get close to their victims</a:t>
            </a:r>
          </a:p>
          <a:p>
            <a:pPr marL="514350" indent="-514350">
              <a:buFont typeface="+mj-lt"/>
              <a:buAutoNum type="arabicPeriod"/>
            </a:pPr>
            <a:r>
              <a:rPr lang="en-GB" dirty="0">
                <a:latin typeface="Arial" panose="020B0604020202020204" pitchFamily="34" charset="0"/>
                <a:cs typeface="Arial" panose="020B0604020202020204" pitchFamily="34" charset="0"/>
              </a:rPr>
              <a:t>See some examples of these tactics that the criminals use</a:t>
            </a:r>
          </a:p>
          <a:p>
            <a:pPr marL="514350" indent="-514350">
              <a:buFont typeface="+mj-lt"/>
              <a:buAutoNum type="arabicPeriod"/>
            </a:pPr>
            <a:r>
              <a:rPr lang="en-GB" dirty="0">
                <a:latin typeface="Arial" panose="020B0604020202020204" pitchFamily="34" charset="0"/>
                <a:cs typeface="Arial" panose="020B0604020202020204" pitchFamily="34" charset="0"/>
              </a:rPr>
              <a:t>You will learn how to stay safe when using online platforms</a:t>
            </a:r>
          </a:p>
        </p:txBody>
      </p:sp>
      <p:pic>
        <p:nvPicPr>
          <p:cNvPr id="4" name="Picture 3">
            <a:extLst>
              <a:ext uri="{FF2B5EF4-FFF2-40B4-BE49-F238E27FC236}">
                <a16:creationId xmlns:a16="http://schemas.microsoft.com/office/drawing/2014/main" id="{59F34528-93CD-BC32-347F-F5DFAEC00C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for a company&#10;&#10;AI-generated content may be incorrect.">
            <a:extLst>
              <a:ext uri="{FF2B5EF4-FFF2-40B4-BE49-F238E27FC236}">
                <a16:creationId xmlns:a16="http://schemas.microsoft.com/office/drawing/2014/main" id="{0A216CEF-6159-F34F-E18C-BE78E243A6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7088" y="5737408"/>
            <a:ext cx="1000124" cy="909204"/>
          </a:xfrm>
          <a:prstGeom prst="rect">
            <a:avLst/>
          </a:prstGeom>
        </p:spPr>
      </p:pic>
    </p:spTree>
    <p:extLst>
      <p:ext uri="{BB962C8B-B14F-4D97-AF65-F5344CB8AC3E}">
        <p14:creationId xmlns:p14="http://schemas.microsoft.com/office/powerpoint/2010/main" val="287836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FB5D75-3BD4-2EA9-875C-F365FC668180}"/>
            </a:ext>
          </a:extLst>
        </p:cNvPr>
        <p:cNvGrpSpPr/>
        <p:nvPr/>
      </p:nvGrpSpPr>
      <p:grpSpPr>
        <a:xfrm>
          <a:off x="0" y="0"/>
          <a:ext cx="0" cy="0"/>
          <a:chOff x="0" y="0"/>
          <a:chExt cx="0" cy="0"/>
        </a:xfrm>
      </p:grpSpPr>
      <p:sp>
        <p:nvSpPr>
          <p:cNvPr id="2" name="What do you…">
            <a:extLst>
              <a:ext uri="{FF2B5EF4-FFF2-40B4-BE49-F238E27FC236}">
                <a16:creationId xmlns:a16="http://schemas.microsoft.com/office/drawing/2014/main" id="{9B062CBE-6578-0AE3-1022-3F958D1BCC4F}"/>
              </a:ext>
            </a:extLst>
          </p:cNvPr>
          <p:cNvSpPr txBox="1">
            <a:spLocks/>
          </p:cNvSpPr>
          <p:nvPr/>
        </p:nvSpPr>
        <p:spPr>
          <a:xfrm>
            <a:off x="1944288" y="1302514"/>
            <a:ext cx="9237831" cy="3091536"/>
          </a:xfrm>
          <a:prstGeom prst="rect">
            <a:avLst/>
          </a:prstGeom>
        </p:spPr>
        <p:txBody>
          <a:bodyPr vert="horz" lIns="64294" tIns="32147" rIns="64294" bIns="32147" rtlCol="0" anchor="ctr">
            <a:noAutofit/>
          </a:bodyPr>
          <a:lstStyle>
            <a:lvl1pPr algn="l" defTabSz="1300460" rtl="0" eaLnBrk="1" latinLnBrk="0" hangingPunct="1">
              <a:spcBef>
                <a:spcPct val="0"/>
              </a:spcBef>
              <a:buNone/>
              <a:defRPr sz="5689" b="1" kern="1200">
                <a:solidFill>
                  <a:schemeClr val="tx1"/>
                </a:solidFill>
                <a:latin typeface="+mj-lt"/>
                <a:ea typeface="+mj-ea"/>
                <a:cs typeface="+mj-cs"/>
              </a:defRPr>
            </a:lvl1pPr>
          </a:lstStyle>
          <a:p>
            <a:pPr marL="0" marR="0" lvl="0" indent="0" algn="l" defTabSz="394199" rtl="0" eaLnBrk="1" fontAlgn="auto" latinLnBrk="0" hangingPunct="1">
              <a:lnSpc>
                <a:spcPct val="100000"/>
              </a:lnSpc>
              <a:spcBef>
                <a:spcPct val="0"/>
              </a:spcBef>
              <a:spcAft>
                <a:spcPts val="0"/>
              </a:spcAft>
              <a:buClrTx/>
              <a:buSzTx/>
              <a:buFontTx/>
              <a:buNone/>
              <a:tabLst/>
              <a:defRPr sz="16800">
                <a:solidFill>
                  <a:srgbClr val="006680"/>
                </a:solidFill>
              </a:defRPr>
            </a:pPr>
            <a:r>
              <a:rPr kumimoji="0" lang="en-GB" sz="9843" b="1" i="0" u="none" strike="noStrike" kern="1200" cap="none" spc="0" normalizeH="0" baseline="0" noProof="0" dirty="0">
                <a:ln>
                  <a:noFill/>
                </a:ln>
                <a:solidFill>
                  <a:srgbClr val="006680"/>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sym typeface="Helvetica"/>
              </a:rPr>
              <a:t>So how can you stay safe?</a:t>
            </a:r>
          </a:p>
        </p:txBody>
      </p:sp>
      <p:pic>
        <p:nvPicPr>
          <p:cNvPr id="3" name="Picture 2">
            <a:extLst>
              <a:ext uri="{FF2B5EF4-FFF2-40B4-BE49-F238E27FC236}">
                <a16:creationId xmlns:a16="http://schemas.microsoft.com/office/drawing/2014/main" id="{278BC630-D85F-CEDE-F4E1-1742C811D2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logo for a company&#10;&#10;AI-generated content may be incorrect.">
            <a:extLst>
              <a:ext uri="{FF2B5EF4-FFF2-40B4-BE49-F238E27FC236}">
                <a16:creationId xmlns:a16="http://schemas.microsoft.com/office/drawing/2014/main" id="{7FB06159-8A42-5330-4014-7DA97F6118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7088" y="5737408"/>
            <a:ext cx="1000124" cy="909204"/>
          </a:xfrm>
          <a:prstGeom prst="rect">
            <a:avLst/>
          </a:prstGeom>
        </p:spPr>
      </p:pic>
    </p:spTree>
    <p:extLst>
      <p:ext uri="{BB962C8B-B14F-4D97-AF65-F5344CB8AC3E}">
        <p14:creationId xmlns:p14="http://schemas.microsoft.com/office/powerpoint/2010/main" val="17591121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C8D88-89B9-8E72-518A-9EEEF6A10601}"/>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C68C3397-E3A0-44CF-C7C4-BE2D09F0AC34}"/>
              </a:ext>
            </a:extLst>
          </p:cNvPr>
          <p:cNvSpPr txBox="1">
            <a:spLocks/>
          </p:cNvSpPr>
          <p:nvPr/>
        </p:nvSpPr>
        <p:spPr>
          <a:xfrm>
            <a:off x="503939" y="1417638"/>
            <a:ext cx="11277600" cy="4800599"/>
          </a:xfrm>
          <a:prstGeom prst="rect">
            <a:avLst/>
          </a:prstGeom>
        </p:spPr>
        <p:txBody>
          <a:bodyPr/>
          <a:lstStyle>
            <a:lvl1pPr marL="342882" indent="-342882" algn="l" defTabSz="91435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2" indent="-285736" algn="l" defTabSz="9143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2" indent="-228588" algn="l" defTabSz="91435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1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353" rtl="0" eaLnBrk="1" fontAlgn="auto" latinLnBrk="0" hangingPunct="1">
              <a:lnSpc>
                <a:spcPct val="100000"/>
              </a:lnSpc>
              <a:spcBef>
                <a:spcPct val="20000"/>
              </a:spcBef>
              <a:spcAft>
                <a:spcPts val="0"/>
              </a:spcAft>
              <a:buClrTx/>
              <a:buSzTx/>
              <a:buNone/>
              <a:tabLst/>
              <a:defRPr/>
            </a:pPr>
            <a:r>
              <a:rPr lang="en-GB" dirty="0">
                <a:solidFill>
                  <a:prstClr val="black"/>
                </a:solidFill>
                <a:latin typeface="Arial" panose="020B0604020202020204" pitchFamily="34" charset="0"/>
                <a:cs typeface="Arial" panose="020B0604020202020204" pitchFamily="34" charset="0"/>
              </a:rPr>
              <a:t>Below are some tips on how to stay safe in this situation:</a:t>
            </a:r>
          </a:p>
          <a:p>
            <a:pPr marL="857230" lvl="1" indent="-457200">
              <a:buFont typeface="Arial" panose="020B0604020202020204" pitchFamily="34" charset="0"/>
              <a:buChar char="•"/>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Use reverse image search</a:t>
            </a:r>
          </a:p>
          <a:p>
            <a:pPr marL="857230" lvl="1" indent="-457200">
              <a:buFont typeface="Arial" panose="020B0604020202020204" pitchFamily="34" charset="0"/>
              <a:buChar char="•"/>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Keep communication only on the platform they messaged on first</a:t>
            </a:r>
          </a:p>
          <a:p>
            <a:pPr marL="857230" lvl="1" indent="-457200">
              <a:buFont typeface="Arial" panose="020B0604020202020204" pitchFamily="34" charset="0"/>
              <a:buChar char="•"/>
              <a:defRPr/>
            </a:pPr>
            <a:r>
              <a:rPr lang="en-GB" dirty="0">
                <a:solidFill>
                  <a:prstClr val="black"/>
                </a:solidFill>
                <a:latin typeface="Arial" panose="020B0604020202020204" pitchFamily="34" charset="0"/>
                <a:cs typeface="Arial" panose="020B0604020202020204" pitchFamily="34" charset="0"/>
              </a:rPr>
              <a:t>Always protect your personal information, keep social media accounts private</a:t>
            </a:r>
          </a:p>
          <a:p>
            <a:pPr marL="857230" lvl="1" indent="-457200">
              <a:buFont typeface="Arial" panose="020B0604020202020204" pitchFamily="34" charset="0"/>
              <a:buChar char="•"/>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Never send money to someone you have not met</a:t>
            </a:r>
          </a:p>
          <a:p>
            <a:pPr marL="857230" lvl="1" indent="-457200">
              <a:buFont typeface="Arial" panose="020B0604020202020204" pitchFamily="34" charset="0"/>
              <a:buChar char="•"/>
              <a:defRPr/>
            </a:pPr>
            <a:r>
              <a:rPr lang="en-GB" dirty="0">
                <a:solidFill>
                  <a:prstClr val="black"/>
                </a:solidFill>
                <a:latin typeface="Arial" panose="020B0604020202020204" pitchFamily="34" charset="0"/>
                <a:cs typeface="Arial" panose="020B0604020202020204" pitchFamily="34" charset="0"/>
              </a:rPr>
              <a:t>Never send any images of yourself to someone you have not met</a:t>
            </a:r>
            <a:endPar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Title 1">
            <a:extLst>
              <a:ext uri="{FF2B5EF4-FFF2-40B4-BE49-F238E27FC236}">
                <a16:creationId xmlns:a16="http://schemas.microsoft.com/office/drawing/2014/main" id="{557FA725-8CB0-E439-13D3-F8CA8B1F6F95}"/>
              </a:ext>
            </a:extLst>
          </p:cNvPr>
          <p:cNvSpPr>
            <a:spLocks noGrp="1"/>
          </p:cNvSpPr>
          <p:nvPr>
            <p:ph type="title"/>
          </p:nvPr>
        </p:nvSpPr>
        <p:spPr>
          <a:xfrm>
            <a:off x="503939" y="274638"/>
            <a:ext cx="11484863" cy="1143000"/>
          </a:xfrm>
        </p:spPr>
        <p:txBody>
          <a:bodyPr>
            <a:normAutofit/>
          </a:bodyPr>
          <a:lstStyle/>
          <a:p>
            <a:r>
              <a:rPr lang="en-GB" dirty="0">
                <a:latin typeface="Arial" panose="020B0604020202020204" pitchFamily="34" charset="0"/>
                <a:cs typeface="Arial" panose="020B0604020202020204" pitchFamily="34" charset="0"/>
              </a:rPr>
              <a:t>How can we stay safe when talking online?</a:t>
            </a:r>
          </a:p>
        </p:txBody>
      </p:sp>
      <p:pic>
        <p:nvPicPr>
          <p:cNvPr id="3" name="Picture 2">
            <a:extLst>
              <a:ext uri="{FF2B5EF4-FFF2-40B4-BE49-F238E27FC236}">
                <a16:creationId xmlns:a16="http://schemas.microsoft.com/office/drawing/2014/main" id="{8BD2DD29-8F73-1D53-A330-57AA813549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logo for a company&#10;&#10;AI-generated content may be incorrect.">
            <a:extLst>
              <a:ext uri="{FF2B5EF4-FFF2-40B4-BE49-F238E27FC236}">
                <a16:creationId xmlns:a16="http://schemas.microsoft.com/office/drawing/2014/main" id="{E24A4298-011A-41B1-2CBC-4C9034CFFA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7088" y="5737408"/>
            <a:ext cx="1000124" cy="909204"/>
          </a:xfrm>
          <a:prstGeom prst="rect">
            <a:avLst/>
          </a:prstGeom>
        </p:spPr>
      </p:pic>
    </p:spTree>
    <p:extLst>
      <p:ext uri="{BB962C8B-B14F-4D97-AF65-F5344CB8AC3E}">
        <p14:creationId xmlns:p14="http://schemas.microsoft.com/office/powerpoint/2010/main" val="25368954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175E6-951E-7E6E-DCE0-C0ED064A775D}"/>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3AE325F-AB44-092B-690A-28679F931C59}"/>
              </a:ext>
            </a:extLst>
          </p:cNvPr>
          <p:cNvSpPr txBox="1">
            <a:spLocks/>
          </p:cNvSpPr>
          <p:nvPr/>
        </p:nvSpPr>
        <p:spPr>
          <a:xfrm>
            <a:off x="503939" y="1417638"/>
            <a:ext cx="11277600" cy="4800599"/>
          </a:xfrm>
          <a:prstGeom prst="rect">
            <a:avLst/>
          </a:prstGeom>
        </p:spPr>
        <p:txBody>
          <a:bodyPr/>
          <a:lstStyle>
            <a:lvl1pPr marL="342882" indent="-342882" algn="l" defTabSz="91435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2" indent="-285736" algn="l" defTabSz="9143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2" indent="-228588" algn="l" defTabSz="91435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1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353" rtl="0" eaLnBrk="1" fontAlgn="auto" latinLnBrk="0" hangingPunct="1">
              <a:lnSpc>
                <a:spcPct val="100000"/>
              </a:lnSpc>
              <a:spcBef>
                <a:spcPct val="20000"/>
              </a:spcBef>
              <a:spcAft>
                <a:spcPts val="0"/>
              </a:spcAft>
              <a:buClrTx/>
              <a:buSzTx/>
              <a:buNone/>
              <a:tabLst/>
              <a:defRPr/>
            </a:pPr>
            <a:r>
              <a:rPr kumimoji="0" lang="en-GB"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Here are some tips on how to support them:</a:t>
            </a:r>
          </a:p>
          <a:p>
            <a:pPr marL="857230" lvl="1" indent="-457200">
              <a:buFont typeface="Arial" panose="020B0604020202020204" pitchFamily="34" charset="0"/>
              <a:buChar char="•"/>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Encourage open conversation</a:t>
            </a:r>
          </a:p>
          <a:p>
            <a:pPr marL="857230" lvl="1" indent="-457200">
              <a:buFont typeface="Arial" panose="020B0604020202020204" pitchFamily="34" charset="0"/>
              <a:buChar char="•"/>
              <a:defRPr/>
            </a:pPr>
            <a:r>
              <a:rPr lang="en-GB" dirty="0">
                <a:solidFill>
                  <a:prstClr val="black"/>
                </a:solidFill>
                <a:latin typeface="Arial" panose="020B0604020202020204" pitchFamily="34" charset="0"/>
                <a:cs typeface="Arial" panose="020B0604020202020204" pitchFamily="34" charset="0"/>
              </a:rPr>
              <a:t>Be calm and considerate of their feelings</a:t>
            </a:r>
          </a:p>
          <a:p>
            <a:pPr marL="857230" lvl="1" indent="-457200">
              <a:buFont typeface="Arial" panose="020B0604020202020204" pitchFamily="34" charset="0"/>
              <a:buChar char="•"/>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Help secure their financial accounts if they have sent any money</a:t>
            </a:r>
          </a:p>
          <a:p>
            <a:pPr marL="857230" lvl="1" indent="-457200">
              <a:buFont typeface="Arial" panose="020B0604020202020204" pitchFamily="34" charset="0"/>
              <a:buChar char="•"/>
              <a:defRPr/>
            </a:pPr>
            <a:r>
              <a:rPr lang="en-GB" dirty="0">
                <a:solidFill>
                  <a:prstClr val="black"/>
                </a:solidFill>
                <a:latin typeface="Arial" panose="020B0604020202020204" pitchFamily="34" charset="0"/>
                <a:cs typeface="Arial" panose="020B0604020202020204" pitchFamily="34" charset="0"/>
              </a:rPr>
              <a:t>Remember to not blame the victim</a:t>
            </a:r>
            <a:endPar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Title 1">
            <a:extLst>
              <a:ext uri="{FF2B5EF4-FFF2-40B4-BE49-F238E27FC236}">
                <a16:creationId xmlns:a16="http://schemas.microsoft.com/office/drawing/2014/main" id="{CB8BD7DC-1C61-745D-0A08-6A619D704B34}"/>
              </a:ext>
            </a:extLst>
          </p:cNvPr>
          <p:cNvSpPr>
            <a:spLocks noGrp="1"/>
          </p:cNvSpPr>
          <p:nvPr>
            <p:ph type="title"/>
          </p:nvPr>
        </p:nvSpPr>
        <p:spPr>
          <a:xfrm>
            <a:off x="503939" y="274638"/>
            <a:ext cx="11484863" cy="1143000"/>
          </a:xfrm>
        </p:spPr>
        <p:txBody>
          <a:bodyPr>
            <a:normAutofit fontScale="90000"/>
          </a:bodyPr>
          <a:lstStyle/>
          <a:p>
            <a:r>
              <a:rPr lang="en-GB" dirty="0">
                <a:latin typeface="Arial" panose="020B0604020202020204" pitchFamily="34" charset="0"/>
                <a:cs typeface="Arial" panose="020B0604020202020204" pitchFamily="34" charset="0"/>
              </a:rPr>
              <a:t>How can we help a friend or family member who is a victim?</a:t>
            </a:r>
          </a:p>
        </p:txBody>
      </p:sp>
      <p:pic>
        <p:nvPicPr>
          <p:cNvPr id="3" name="Picture 2">
            <a:extLst>
              <a:ext uri="{FF2B5EF4-FFF2-40B4-BE49-F238E27FC236}">
                <a16:creationId xmlns:a16="http://schemas.microsoft.com/office/drawing/2014/main" id="{AAE546F0-D7C9-B385-FD68-BB6E4EA428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logo for a company&#10;&#10;AI-generated content may be incorrect.">
            <a:extLst>
              <a:ext uri="{FF2B5EF4-FFF2-40B4-BE49-F238E27FC236}">
                <a16:creationId xmlns:a16="http://schemas.microsoft.com/office/drawing/2014/main" id="{BE888027-C55C-273D-DB7C-87557BC9E0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7088" y="5737408"/>
            <a:ext cx="1000124" cy="909204"/>
          </a:xfrm>
          <a:prstGeom prst="rect">
            <a:avLst/>
          </a:prstGeom>
        </p:spPr>
      </p:pic>
    </p:spTree>
    <p:extLst>
      <p:ext uri="{BB962C8B-B14F-4D97-AF65-F5344CB8AC3E}">
        <p14:creationId xmlns:p14="http://schemas.microsoft.com/office/powerpoint/2010/main" val="20600013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5FF3C-5B40-FA91-87E7-6C815090060B}"/>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237F677C-B2AB-C63E-1AEA-9C170F44528C}"/>
              </a:ext>
            </a:extLst>
          </p:cNvPr>
          <p:cNvSpPr txBox="1">
            <a:spLocks/>
          </p:cNvSpPr>
          <p:nvPr/>
        </p:nvSpPr>
        <p:spPr>
          <a:xfrm>
            <a:off x="503939" y="1417638"/>
            <a:ext cx="11277600" cy="4800599"/>
          </a:xfrm>
          <a:prstGeom prst="rect">
            <a:avLst/>
          </a:prstGeom>
        </p:spPr>
        <p:txBody>
          <a:bodyPr/>
          <a:lstStyle>
            <a:lvl1pPr marL="342882" indent="-342882" algn="l" defTabSz="91435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2" indent="-285736" algn="l" defTabSz="9143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2" indent="-228588" algn="l" defTabSz="91435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1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marR="0" lvl="0" indent="-457200" algn="l" defTabSz="914353"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Title 1">
            <a:extLst>
              <a:ext uri="{FF2B5EF4-FFF2-40B4-BE49-F238E27FC236}">
                <a16:creationId xmlns:a16="http://schemas.microsoft.com/office/drawing/2014/main" id="{21994D24-400D-6FF3-F84F-7D4BF3062CBE}"/>
              </a:ext>
            </a:extLst>
          </p:cNvPr>
          <p:cNvSpPr>
            <a:spLocks noGrp="1"/>
          </p:cNvSpPr>
          <p:nvPr>
            <p:ph type="title"/>
          </p:nvPr>
        </p:nvSpPr>
        <p:spPr>
          <a:xfrm>
            <a:off x="503939" y="274638"/>
            <a:ext cx="11484863" cy="1143000"/>
          </a:xfrm>
        </p:spPr>
        <p:txBody>
          <a:bodyPr>
            <a:normAutofit/>
          </a:bodyPr>
          <a:lstStyle/>
          <a:p>
            <a:r>
              <a:rPr lang="en-GB" dirty="0">
                <a:latin typeface="Arial" panose="020B0604020202020204" pitchFamily="34" charset="0"/>
                <a:cs typeface="Arial" panose="020B0604020202020204" pitchFamily="34" charset="0"/>
              </a:rPr>
              <a:t>Where to Report:</a:t>
            </a:r>
          </a:p>
        </p:txBody>
      </p:sp>
      <p:pic>
        <p:nvPicPr>
          <p:cNvPr id="3" name="Picture 2">
            <a:extLst>
              <a:ext uri="{FF2B5EF4-FFF2-40B4-BE49-F238E27FC236}">
                <a16:creationId xmlns:a16="http://schemas.microsoft.com/office/drawing/2014/main" id="{EB56A8C9-2B2F-E432-6E25-76C74B3DF5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logo for a company&#10;&#10;AI-generated content may be incorrect.">
            <a:extLst>
              <a:ext uri="{FF2B5EF4-FFF2-40B4-BE49-F238E27FC236}">
                <a16:creationId xmlns:a16="http://schemas.microsoft.com/office/drawing/2014/main" id="{1FCBF602-5BF3-88CA-479D-B816C0A0C0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7088" y="5737408"/>
            <a:ext cx="1000124" cy="909204"/>
          </a:xfrm>
          <a:prstGeom prst="rect">
            <a:avLst/>
          </a:prstGeom>
        </p:spPr>
      </p:pic>
      <p:sp>
        <p:nvSpPr>
          <p:cNvPr id="5" name="Content Placeholder 2">
            <a:extLst>
              <a:ext uri="{FF2B5EF4-FFF2-40B4-BE49-F238E27FC236}">
                <a16:creationId xmlns:a16="http://schemas.microsoft.com/office/drawing/2014/main" id="{8995324A-2B45-C20E-F08C-1D46D02E86B3}"/>
              </a:ext>
            </a:extLst>
          </p:cNvPr>
          <p:cNvSpPr txBox="1">
            <a:spLocks/>
          </p:cNvSpPr>
          <p:nvPr/>
        </p:nvSpPr>
        <p:spPr>
          <a:xfrm>
            <a:off x="656339" y="1570038"/>
            <a:ext cx="11277600" cy="4800599"/>
          </a:xfrm>
          <a:prstGeom prst="rect">
            <a:avLst/>
          </a:prstGeom>
        </p:spPr>
        <p:txBody>
          <a:bodyPr/>
          <a:lstStyle>
            <a:lvl1pPr marL="342882" indent="-342882" algn="l" defTabSz="91435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2" indent="-285736" algn="l" defTabSz="9143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2" indent="-228588" algn="l" defTabSz="91435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1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642915">
              <a:buFontTx/>
              <a:buChar char="-"/>
            </a:pPr>
            <a:r>
              <a:rPr lang="en-GB" spc="-146" dirty="0">
                <a:solidFill>
                  <a:srgbClr val="000000"/>
                </a:solidFill>
                <a:uFill>
                  <a:solidFill>
                    <a:srgbClr val="6C6C6C"/>
                  </a:solidFill>
                </a:uFill>
                <a:latin typeface="Arial" panose="020B0604020202020204" pitchFamily="34" charset="0"/>
                <a:cs typeface="Arial" panose="020B0604020202020204" pitchFamily="34" charset="0"/>
                <a:sym typeface="Helvetica"/>
              </a:rPr>
              <a:t>Your Bank</a:t>
            </a:r>
          </a:p>
          <a:p>
            <a:pPr defTabSz="642915">
              <a:buFontTx/>
              <a:buChar char="-"/>
            </a:pPr>
            <a:r>
              <a:rPr lang="en-GB" spc="-146" dirty="0">
                <a:solidFill>
                  <a:srgbClr val="000000"/>
                </a:solidFill>
                <a:uFill>
                  <a:solidFill>
                    <a:srgbClr val="6C6C6C"/>
                  </a:solidFill>
                </a:uFill>
                <a:latin typeface="Arial" panose="020B0604020202020204" pitchFamily="34" charset="0"/>
                <a:cs typeface="Arial" panose="020B0604020202020204" pitchFamily="34" charset="0"/>
                <a:sym typeface="Helvetica"/>
              </a:rPr>
              <a:t>The Police</a:t>
            </a:r>
          </a:p>
          <a:p>
            <a:pPr defTabSz="642915">
              <a:buFontTx/>
              <a:buChar char="-"/>
            </a:pPr>
            <a:r>
              <a:rPr lang="en-GB" spc="-146" dirty="0">
                <a:solidFill>
                  <a:srgbClr val="000000"/>
                </a:solidFill>
                <a:uFill>
                  <a:solidFill>
                    <a:srgbClr val="6C6C6C"/>
                  </a:solidFill>
                </a:uFill>
                <a:latin typeface="Arial" panose="020B0604020202020204" pitchFamily="34" charset="0"/>
                <a:cs typeface="Arial" panose="020B0604020202020204" pitchFamily="34" charset="0"/>
                <a:sym typeface="Helvetica"/>
              </a:rPr>
              <a:t>You can go to Report Fraud here: </a:t>
            </a:r>
            <a:r>
              <a:rPr lang="en-GB" dirty="0">
                <a:latin typeface="Arial" panose="020B0604020202020204" pitchFamily="34" charset="0"/>
                <a:cs typeface="Arial" panose="020B0604020202020204" pitchFamily="34" charset="0"/>
                <a:hlinkClick r:id="rId5"/>
              </a:rPr>
              <a:t>UK's Home for Reporting Cyber Crime &amp; Fraud - Report Fraud</a:t>
            </a:r>
            <a:r>
              <a:rPr lang="en-GB" dirty="0">
                <a:latin typeface="Arial" panose="020B0604020202020204" pitchFamily="34" charset="0"/>
                <a:cs typeface="Arial" panose="020B0604020202020204" pitchFamily="34" charset="0"/>
              </a:rPr>
              <a:t> or by calling 0300 123 2040</a:t>
            </a:r>
            <a:endParaRPr lang="en-GB" spc="-146" dirty="0">
              <a:solidFill>
                <a:srgbClr val="000000"/>
              </a:solidFill>
              <a:uFill>
                <a:solidFill>
                  <a:srgbClr val="6C6C6C"/>
                </a:solidFill>
              </a:uFill>
              <a:latin typeface="Arial" panose="020B0604020202020204" pitchFamily="34" charset="0"/>
              <a:cs typeface="Arial" panose="020B0604020202020204" pitchFamily="34" charset="0"/>
              <a:sym typeface="Helvetica"/>
            </a:endParaRPr>
          </a:p>
          <a:p>
            <a:pPr defTabSz="642915">
              <a:buFontTx/>
              <a:buChar char="-"/>
            </a:pPr>
            <a:r>
              <a:rPr lang="en-GB" spc="-146" dirty="0">
                <a:solidFill>
                  <a:srgbClr val="000000"/>
                </a:solidFill>
                <a:uFill>
                  <a:solidFill>
                    <a:srgbClr val="6C6C6C"/>
                  </a:solidFill>
                </a:uFill>
                <a:latin typeface="Arial" panose="020B0604020202020204" pitchFamily="34" charset="0"/>
                <a:cs typeface="Arial" panose="020B0604020202020204" pitchFamily="34" charset="0"/>
                <a:sym typeface="Helvetica"/>
              </a:rPr>
              <a:t>You can report anonymously </a:t>
            </a:r>
            <a:r>
              <a:rPr lang="en-GB" dirty="0">
                <a:latin typeface="Arial" panose="020B0604020202020204" pitchFamily="34" charset="0"/>
                <a:cs typeface="Arial" panose="020B0604020202020204" pitchFamily="34" charset="0"/>
              </a:rPr>
              <a:t>via the </a:t>
            </a:r>
            <a:r>
              <a:rPr lang="en-GB" u="sng" dirty="0">
                <a:latin typeface="Arial" panose="020B0604020202020204" pitchFamily="34" charset="0"/>
                <a:cs typeface="Arial" panose="020B0604020202020204" pitchFamily="34" charset="0"/>
                <a:hlinkClick r:id="rId6"/>
              </a:rPr>
              <a:t>Crimestoppers website</a:t>
            </a:r>
            <a:r>
              <a:rPr lang="en-GB" dirty="0">
                <a:latin typeface="Arial" panose="020B0604020202020204" pitchFamily="34" charset="0"/>
                <a:cs typeface="Arial" panose="020B0604020202020204" pitchFamily="34" charset="0"/>
              </a:rPr>
              <a:t> or by calling 0800 555 111.</a:t>
            </a:r>
            <a:endParaRPr lang="en-GB" spc="-146" dirty="0">
              <a:solidFill>
                <a:srgbClr val="000000"/>
              </a:solidFill>
              <a:uFill>
                <a:solidFill>
                  <a:srgbClr val="6C6C6C"/>
                </a:solidFill>
              </a:uFill>
              <a:latin typeface="Arial" panose="020B0604020202020204" pitchFamily="34" charset="0"/>
              <a:cs typeface="Arial" panose="020B0604020202020204" pitchFamily="34" charset="0"/>
              <a:sym typeface="Helvetica"/>
            </a:endParaRPr>
          </a:p>
        </p:txBody>
      </p:sp>
    </p:spTree>
    <p:extLst>
      <p:ext uri="{BB962C8B-B14F-4D97-AF65-F5344CB8AC3E}">
        <p14:creationId xmlns:p14="http://schemas.microsoft.com/office/powerpoint/2010/main" val="168534644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31D71-2AC5-0176-522D-E7441FEE04E8}"/>
              </a:ext>
            </a:extLst>
          </p:cNvPr>
          <p:cNvSpPr>
            <a:spLocks noGrp="1"/>
          </p:cNvSpPr>
          <p:nvPr>
            <p:ph type="title"/>
          </p:nvPr>
        </p:nvSpPr>
        <p:spPr/>
        <p:txBody>
          <a:bodyPr/>
          <a:lstStyle/>
          <a:p>
            <a:endParaRPr lang="en-GB"/>
          </a:p>
        </p:txBody>
      </p:sp>
      <p:pic>
        <p:nvPicPr>
          <p:cNvPr id="1026" name="Picture 2" descr="Man and women texting on mobile phones. Text in image reads: &quot;Do you really know who you're talking to?&quot; ">
            <a:extLst>
              <a:ext uri="{FF2B5EF4-FFF2-40B4-BE49-F238E27FC236}">
                <a16:creationId xmlns:a16="http://schemas.microsoft.com/office/drawing/2014/main" id="{178A793C-FDB5-288A-C0B9-1E59693C8C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12192000" cy="6853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81764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CCB1F-8534-C915-4DAC-034ED1F6C1BA}"/>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1174486C-DC03-23D6-6F2B-3B0EF683FDED}"/>
              </a:ext>
            </a:extLst>
          </p:cNvPr>
          <p:cNvSpPr txBox="1">
            <a:spLocks/>
          </p:cNvSpPr>
          <p:nvPr/>
        </p:nvSpPr>
        <p:spPr>
          <a:xfrm>
            <a:off x="503939" y="1417638"/>
            <a:ext cx="11277600" cy="4800599"/>
          </a:xfrm>
          <a:prstGeom prst="rect">
            <a:avLst/>
          </a:prstGeom>
        </p:spPr>
        <p:txBody>
          <a:bodyPr/>
          <a:lstStyle>
            <a:lvl1pPr marL="342882" indent="-342882" algn="l" defTabSz="91435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2" indent="-285736" algn="l" defTabSz="9143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2" indent="-228588" algn="l" defTabSz="91435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1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642915">
              <a:buNone/>
            </a:pPr>
            <a:r>
              <a:rPr lang="en-GB" spc="-146" dirty="0">
                <a:solidFill>
                  <a:srgbClr val="000000"/>
                </a:solidFill>
                <a:uFill>
                  <a:solidFill>
                    <a:srgbClr val="6C6C6C"/>
                  </a:solidFill>
                </a:uFill>
                <a:latin typeface="Arial" panose="020B0604020202020204" pitchFamily="34" charset="0"/>
                <a:cs typeface="Arial" panose="020B0604020202020204" pitchFamily="34" charset="0"/>
                <a:sym typeface="Helvetica"/>
              </a:rPr>
              <a:t>Please remember:</a:t>
            </a:r>
          </a:p>
          <a:p>
            <a:pPr defTabSz="642915"/>
            <a:endParaRPr lang="en-GB" spc="-146" dirty="0">
              <a:solidFill>
                <a:srgbClr val="000000"/>
              </a:solidFill>
              <a:uFill>
                <a:solidFill>
                  <a:srgbClr val="6C6C6C"/>
                </a:solidFill>
              </a:uFill>
              <a:latin typeface="Arial" panose="020B0604020202020204" pitchFamily="34" charset="0"/>
              <a:cs typeface="Arial" panose="020B0604020202020204" pitchFamily="34" charset="0"/>
              <a:sym typeface="Helvetica"/>
            </a:endParaRPr>
          </a:p>
          <a:p>
            <a:pPr marL="642915" indent="-642915" defTabSz="642915">
              <a:buFont typeface="Arial" panose="020B0604020202020204" pitchFamily="34" charset="0"/>
              <a:buAutoNum type="arabicPeriod"/>
            </a:pPr>
            <a:r>
              <a:rPr lang="en-GB" spc="-146" dirty="0">
                <a:solidFill>
                  <a:srgbClr val="000000"/>
                </a:solidFill>
                <a:uFill>
                  <a:solidFill>
                    <a:srgbClr val="6C6C6C"/>
                  </a:solidFill>
                </a:uFill>
                <a:latin typeface="Arial" panose="020B0604020202020204" pitchFamily="34" charset="0"/>
                <a:cs typeface="Arial" panose="020B0604020202020204" pitchFamily="34" charset="0"/>
                <a:sym typeface="Helvetica"/>
              </a:rPr>
              <a:t>If you have responded to a scam, it isn’t your fault.</a:t>
            </a:r>
          </a:p>
          <a:p>
            <a:pPr marL="642915" indent="-642915" defTabSz="642915">
              <a:buFont typeface="Arial" panose="020B0604020202020204" pitchFamily="34" charset="0"/>
              <a:buAutoNum type="arabicPeriod"/>
            </a:pPr>
            <a:r>
              <a:rPr lang="en-GB" spc="-146" dirty="0">
                <a:solidFill>
                  <a:srgbClr val="000000"/>
                </a:solidFill>
                <a:uFill>
                  <a:solidFill>
                    <a:srgbClr val="6C6C6C"/>
                  </a:solidFill>
                </a:uFill>
                <a:latin typeface="Arial" panose="020B0604020202020204" pitchFamily="34" charset="0"/>
                <a:cs typeface="Arial" panose="020B0604020202020204" pitchFamily="34" charset="0"/>
                <a:sym typeface="Helvetica"/>
              </a:rPr>
              <a:t>Anyone can be a scam victim.</a:t>
            </a:r>
          </a:p>
          <a:p>
            <a:pPr marL="642915" indent="-642915" defTabSz="642915">
              <a:buFont typeface="Arial" panose="020B0604020202020204" pitchFamily="34" charset="0"/>
              <a:buAutoNum type="arabicPeriod"/>
            </a:pPr>
            <a:r>
              <a:rPr lang="en-GB" spc="-146" dirty="0">
                <a:solidFill>
                  <a:srgbClr val="000000"/>
                </a:solidFill>
                <a:uFill>
                  <a:solidFill>
                    <a:srgbClr val="6C6C6C"/>
                  </a:solidFill>
                </a:uFill>
                <a:latin typeface="Arial" panose="020B0604020202020204" pitchFamily="34" charset="0"/>
                <a:cs typeface="Arial" panose="020B0604020202020204" pitchFamily="34" charset="0"/>
                <a:sym typeface="Helvetica"/>
              </a:rPr>
              <a:t>Support your friends if they have responded.</a:t>
            </a:r>
          </a:p>
        </p:txBody>
      </p:sp>
      <p:sp>
        <p:nvSpPr>
          <p:cNvPr id="7" name="Title 1">
            <a:extLst>
              <a:ext uri="{FF2B5EF4-FFF2-40B4-BE49-F238E27FC236}">
                <a16:creationId xmlns:a16="http://schemas.microsoft.com/office/drawing/2014/main" id="{EB2D0E4E-4393-8515-2E44-9D8FFF2BA091}"/>
              </a:ext>
            </a:extLst>
          </p:cNvPr>
          <p:cNvSpPr>
            <a:spLocks noGrp="1"/>
          </p:cNvSpPr>
          <p:nvPr>
            <p:ph type="title"/>
          </p:nvPr>
        </p:nvSpPr>
        <p:spPr>
          <a:xfrm>
            <a:off x="503939" y="274638"/>
            <a:ext cx="11484863" cy="1143000"/>
          </a:xfrm>
        </p:spPr>
        <p:txBody>
          <a:bodyPr>
            <a:normAutofit/>
          </a:bodyPr>
          <a:lstStyle/>
          <a:p>
            <a:r>
              <a:rPr lang="en-GB" dirty="0">
                <a:latin typeface="Arial" panose="020B0604020202020204" pitchFamily="34" charset="0"/>
                <a:cs typeface="Arial" panose="020B0604020202020204" pitchFamily="34" charset="0"/>
              </a:rPr>
              <a:t>Thank you for attending </a:t>
            </a:r>
          </a:p>
        </p:txBody>
      </p:sp>
      <p:pic>
        <p:nvPicPr>
          <p:cNvPr id="3" name="Picture 2">
            <a:extLst>
              <a:ext uri="{FF2B5EF4-FFF2-40B4-BE49-F238E27FC236}">
                <a16:creationId xmlns:a16="http://schemas.microsoft.com/office/drawing/2014/main" id="{FE6FFE56-F440-1B3E-4EB1-C2B94CC6AB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logo for a company&#10;&#10;AI-generated content may be incorrect.">
            <a:extLst>
              <a:ext uri="{FF2B5EF4-FFF2-40B4-BE49-F238E27FC236}">
                <a16:creationId xmlns:a16="http://schemas.microsoft.com/office/drawing/2014/main" id="{44B500FF-16CC-3D31-AD3C-7746EAC838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7088" y="5737408"/>
            <a:ext cx="1000124" cy="909204"/>
          </a:xfrm>
          <a:prstGeom prst="rect">
            <a:avLst/>
          </a:prstGeom>
        </p:spPr>
      </p:pic>
    </p:spTree>
    <p:extLst>
      <p:ext uri="{BB962C8B-B14F-4D97-AF65-F5344CB8AC3E}">
        <p14:creationId xmlns:p14="http://schemas.microsoft.com/office/powerpoint/2010/main" val="11309754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hat do you…">
            <a:extLst>
              <a:ext uri="{FF2B5EF4-FFF2-40B4-BE49-F238E27FC236}">
                <a16:creationId xmlns:a16="http://schemas.microsoft.com/office/drawing/2014/main" id="{CB06BA3D-4EF6-734D-4AD8-63665E7E3B1B}"/>
              </a:ext>
            </a:extLst>
          </p:cNvPr>
          <p:cNvSpPr txBox="1">
            <a:spLocks/>
          </p:cNvSpPr>
          <p:nvPr/>
        </p:nvSpPr>
        <p:spPr>
          <a:xfrm>
            <a:off x="1382486" y="1302514"/>
            <a:ext cx="9876917" cy="3091536"/>
          </a:xfrm>
          <a:prstGeom prst="rect">
            <a:avLst/>
          </a:prstGeom>
        </p:spPr>
        <p:txBody>
          <a:bodyPr vert="horz" lIns="64294" tIns="32147" rIns="64294" bIns="32147" rtlCol="0" anchor="ctr">
            <a:noAutofit/>
          </a:bodyPr>
          <a:lstStyle>
            <a:lvl1pPr algn="l" defTabSz="1300460" rtl="0" eaLnBrk="1" latinLnBrk="0" hangingPunct="1">
              <a:spcBef>
                <a:spcPct val="0"/>
              </a:spcBef>
              <a:buNone/>
              <a:defRPr sz="5689" b="1" kern="1200">
                <a:solidFill>
                  <a:schemeClr val="tx1"/>
                </a:solidFill>
                <a:latin typeface="+mj-lt"/>
                <a:ea typeface="+mj-ea"/>
                <a:cs typeface="+mj-cs"/>
              </a:defRPr>
            </a:lvl1pPr>
          </a:lstStyle>
          <a:p>
            <a:pPr marL="0" marR="0" lvl="0" indent="0" algn="l" defTabSz="394199" rtl="0" eaLnBrk="1" fontAlgn="auto" latinLnBrk="0" hangingPunct="1">
              <a:lnSpc>
                <a:spcPct val="100000"/>
              </a:lnSpc>
              <a:spcBef>
                <a:spcPct val="0"/>
              </a:spcBef>
              <a:spcAft>
                <a:spcPts val="0"/>
              </a:spcAft>
              <a:buClrTx/>
              <a:buSzTx/>
              <a:buFontTx/>
              <a:buNone/>
              <a:tabLst/>
              <a:defRPr sz="16800">
                <a:solidFill>
                  <a:srgbClr val="006680"/>
                </a:solidFill>
              </a:defRPr>
            </a:pPr>
            <a:r>
              <a:rPr kumimoji="0" lang="en-GB" sz="9843" b="1" i="0" u="none" strike="noStrike" kern="1200" cap="none" spc="0" normalizeH="0" baseline="0" noProof="0" dirty="0">
                <a:ln>
                  <a:noFill/>
                </a:ln>
                <a:solidFill>
                  <a:srgbClr val="006680"/>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sym typeface="Helvetica"/>
              </a:rPr>
              <a:t>Let’s talk. What is </a:t>
            </a:r>
            <a:r>
              <a:rPr lang="en-GB" sz="9843" dirty="0">
                <a:solidFill>
                  <a:srgbClr val="00668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Helvetica"/>
              </a:rPr>
              <a:t>Romance Fraud</a:t>
            </a:r>
            <a:r>
              <a:rPr kumimoji="0" lang="en-GB" sz="9843" b="1" i="0" u="none" strike="noStrike" kern="1200" cap="none" spc="0" normalizeH="0" baseline="0" noProof="0" dirty="0">
                <a:ln>
                  <a:noFill/>
                </a:ln>
                <a:solidFill>
                  <a:srgbClr val="006680"/>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sym typeface="Helvetica"/>
              </a:rPr>
              <a:t>?</a:t>
            </a:r>
          </a:p>
        </p:txBody>
      </p:sp>
      <p:pic>
        <p:nvPicPr>
          <p:cNvPr id="3" name="Picture 2">
            <a:extLst>
              <a:ext uri="{FF2B5EF4-FFF2-40B4-BE49-F238E27FC236}">
                <a16:creationId xmlns:a16="http://schemas.microsoft.com/office/drawing/2014/main" id="{88D248E1-EAA1-4CB9-AB98-A4659A2DB2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logo for a company&#10;&#10;AI-generated content may be incorrect.">
            <a:extLst>
              <a:ext uri="{FF2B5EF4-FFF2-40B4-BE49-F238E27FC236}">
                <a16:creationId xmlns:a16="http://schemas.microsoft.com/office/drawing/2014/main" id="{C9D7689F-6121-E8C9-A654-5254645DDE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7088" y="5751696"/>
            <a:ext cx="1000124" cy="909204"/>
          </a:xfrm>
          <a:prstGeom prst="rect">
            <a:avLst/>
          </a:prstGeom>
        </p:spPr>
      </p:pic>
    </p:spTree>
    <p:extLst>
      <p:ext uri="{BB962C8B-B14F-4D97-AF65-F5344CB8AC3E}">
        <p14:creationId xmlns:p14="http://schemas.microsoft.com/office/powerpoint/2010/main" val="41091514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Lets think…"/>
          <p:cNvSpPr txBox="1"/>
          <p:nvPr/>
        </p:nvSpPr>
        <p:spPr>
          <a:xfrm>
            <a:off x="650512" y="258527"/>
            <a:ext cx="3414195" cy="6099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699" tIns="12699" rIns="12699" bIns="12699">
            <a:spAutoFit/>
          </a:bodyPr>
          <a:lstStyle>
            <a:lvl1pPr>
              <a:defRPr sz="4800" b="1" spc="0">
                <a:solidFill>
                  <a:srgbClr val="232323"/>
                </a:solidFill>
                <a:uFill>
                  <a:solidFill>
                    <a:srgbClr val="232323"/>
                  </a:solidFill>
                </a:uFill>
              </a:defRPr>
            </a:lvl1pPr>
          </a:lstStyle>
          <a:p>
            <a:pPr marL="0" marR="0" lvl="0" indent="0" algn="l" defTabSz="764902" rtl="0" eaLnBrk="1" fontAlgn="auto" latinLnBrk="0" hangingPunct="0">
              <a:lnSpc>
                <a:spcPct val="100000"/>
              </a:lnSpc>
              <a:spcBef>
                <a:spcPts val="0"/>
              </a:spcBef>
              <a:spcAft>
                <a:spcPts val="0"/>
              </a:spcAft>
              <a:buClrTx/>
              <a:buSzTx/>
              <a:buFontTx/>
              <a:buNone/>
              <a:tabLst/>
              <a:defRPr/>
            </a:pPr>
            <a:r>
              <a:rPr kumimoji="0" sz="3797"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
                  <a:solidFill>
                    <a:srgbClr val="232323"/>
                  </a:solidFill>
                </a:uFill>
                <a:latin typeface="Arial" panose="020B0604020202020204" pitchFamily="34" charset="0"/>
                <a:ea typeface="+mn-ea"/>
                <a:cs typeface="Arial" panose="020B0604020202020204" pitchFamily="34" charset="0"/>
                <a:sym typeface="Helvetica"/>
              </a:rPr>
              <a:t>Let</a:t>
            </a:r>
            <a:r>
              <a:rPr kumimoji="0" lang="en-GB" sz="3797"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
                  <a:solidFill>
                    <a:srgbClr val="232323"/>
                  </a:solidFill>
                </a:uFill>
                <a:latin typeface="Arial" panose="020B0604020202020204" pitchFamily="34" charset="0"/>
                <a:ea typeface="+mn-ea"/>
                <a:cs typeface="Arial" panose="020B0604020202020204" pitchFamily="34" charset="0"/>
                <a:sym typeface="Helvetica"/>
              </a:rPr>
              <a:t>'</a:t>
            </a:r>
            <a:r>
              <a:rPr kumimoji="0" sz="3797"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
                  <a:solidFill>
                    <a:srgbClr val="232323"/>
                  </a:solidFill>
                </a:uFill>
                <a:latin typeface="Arial" panose="020B0604020202020204" pitchFamily="34" charset="0"/>
                <a:ea typeface="+mn-ea"/>
                <a:cs typeface="Arial" panose="020B0604020202020204" pitchFamily="34" charset="0"/>
                <a:sym typeface="Helvetica"/>
              </a:rPr>
              <a:t>s think…</a:t>
            </a:r>
          </a:p>
        </p:txBody>
      </p:sp>
      <p:sp>
        <p:nvSpPr>
          <p:cNvPr id="114" name="Rounded Rectangle"/>
          <p:cNvSpPr/>
          <p:nvPr/>
        </p:nvSpPr>
        <p:spPr>
          <a:xfrm>
            <a:off x="1761783" y="1446340"/>
            <a:ext cx="8494920" cy="1222772"/>
          </a:xfrm>
          <a:prstGeom prst="roundRect">
            <a:avLst>
              <a:gd name="adj" fmla="val 11382"/>
            </a:avLst>
          </a:prstGeom>
          <a:solidFill>
            <a:srgbClr val="363F45"/>
          </a:solidFill>
          <a:ln w="12700">
            <a:miter lim="400000"/>
          </a:ln>
        </p:spPr>
        <p:txBody>
          <a:bodyPr lIns="38086" tIns="38086" rIns="38086" bIns="38086"/>
          <a:lstStyle/>
          <a:p>
            <a:pPr marL="0" marR="0" lvl="0" indent="0" algn="l" defTabSz="764902" rtl="0" eaLnBrk="1" fontAlgn="auto" latinLnBrk="0" hangingPunct="0">
              <a:lnSpc>
                <a:spcPct val="100000"/>
              </a:lnSpc>
              <a:spcBef>
                <a:spcPts val="0"/>
              </a:spcBef>
              <a:spcAft>
                <a:spcPts val="0"/>
              </a:spcAft>
              <a:buClrTx/>
              <a:buSzTx/>
              <a:buFontTx/>
              <a:buNone/>
              <a:tabLst/>
              <a:defRPr sz="1600" spc="-66">
                <a:solidFill>
                  <a:srgbClr val="FFFFFF"/>
                </a:solidFill>
                <a:uFill>
                  <a:solidFill>
                    <a:srgbClr val="FFFFFF"/>
                  </a:solidFill>
                </a:uFill>
              </a:defRPr>
            </a:pPr>
            <a:endParaRPr kumimoji="0" sz="1125" b="0" i="0" u="none" strike="noStrike" kern="0" cap="none" spc="-46" normalizeH="0" baseline="0" noProof="0">
              <a:ln>
                <a:noFill/>
              </a:ln>
              <a:solidFill>
                <a:srgbClr val="FFFFFF"/>
              </a:solidFill>
              <a:effectLst/>
              <a:uLnTx/>
              <a:uFill>
                <a:solidFill>
                  <a:srgbClr val="FFFFFF"/>
                </a:solidFill>
              </a:uFill>
              <a:latin typeface="Calibri"/>
              <a:ea typeface="+mn-ea"/>
              <a:cs typeface="+mn-cs"/>
              <a:sym typeface="Helvetica"/>
            </a:endParaRPr>
          </a:p>
        </p:txBody>
      </p:sp>
      <p:grpSp>
        <p:nvGrpSpPr>
          <p:cNvPr id="127" name="Group"/>
          <p:cNvGrpSpPr/>
          <p:nvPr/>
        </p:nvGrpSpPr>
        <p:grpSpPr>
          <a:xfrm>
            <a:off x="7825458" y="3153858"/>
            <a:ext cx="2372467" cy="3357475"/>
            <a:chOff x="-1" y="0"/>
            <a:chExt cx="3096411" cy="4289197"/>
          </a:xfrm>
        </p:grpSpPr>
        <p:sp>
          <p:nvSpPr>
            <p:cNvPr id="124" name="Rounded Rectangle"/>
            <p:cNvSpPr/>
            <p:nvPr/>
          </p:nvSpPr>
          <p:spPr>
            <a:xfrm>
              <a:off x="-1" y="0"/>
              <a:ext cx="3096411" cy="4289197"/>
            </a:xfrm>
            <a:prstGeom prst="roundRect">
              <a:avLst>
                <a:gd name="adj" fmla="val 5742"/>
              </a:avLst>
            </a:prstGeom>
            <a:solidFill>
              <a:srgbClr val="FFB800"/>
            </a:solidFill>
            <a:ln w="12700" cap="flat">
              <a:noFill/>
              <a:miter lim="400000"/>
            </a:ln>
            <a:effectLst/>
          </p:spPr>
          <p:txBody>
            <a:bodyPr wrap="square" lIns="38099" tIns="38099" rIns="38099" bIns="38099" numCol="1" anchor="t">
              <a:noAutofit/>
            </a:bodyPr>
            <a:lstStyle/>
            <a:p>
              <a:pPr marL="0" marR="0" lvl="0" indent="0" algn="l" defTabSz="764902" rtl="0" eaLnBrk="1" fontAlgn="auto" latinLnBrk="0" hangingPunct="0">
                <a:lnSpc>
                  <a:spcPct val="100000"/>
                </a:lnSpc>
                <a:spcBef>
                  <a:spcPts val="0"/>
                </a:spcBef>
                <a:spcAft>
                  <a:spcPts val="0"/>
                </a:spcAft>
                <a:buClrTx/>
                <a:buSzTx/>
                <a:buFontTx/>
                <a:buNone/>
                <a:tabLst/>
                <a:defRPr sz="1600" spc="-66">
                  <a:solidFill>
                    <a:srgbClr val="FFFFFF"/>
                  </a:solidFill>
                  <a:uFill>
                    <a:solidFill>
                      <a:srgbClr val="FFFFFF"/>
                    </a:solidFill>
                  </a:uFill>
                </a:defRPr>
              </a:pPr>
              <a:endParaRPr kumimoji="0" sz="1125" b="0" i="0" u="none" strike="noStrike" kern="0" cap="none" spc="-46" normalizeH="0" baseline="0" noProof="0">
                <a:ln>
                  <a:noFill/>
                </a:ln>
                <a:solidFill>
                  <a:srgbClr val="FFFFFF"/>
                </a:solidFill>
                <a:effectLst/>
                <a:uLnTx/>
                <a:uFill>
                  <a:solidFill>
                    <a:srgbClr val="FFFFFF"/>
                  </a:solidFill>
                </a:uFill>
                <a:latin typeface="Calibri"/>
                <a:ea typeface="+mn-ea"/>
                <a:cs typeface="+mn-cs"/>
                <a:sym typeface="Helvetica"/>
              </a:endParaRPr>
            </a:p>
          </p:txBody>
        </p:sp>
        <p:sp>
          <p:nvSpPr>
            <p:cNvPr id="126" name="Anybody can be a Scam victim"/>
            <p:cNvSpPr txBox="1"/>
            <p:nvPr/>
          </p:nvSpPr>
          <p:spPr>
            <a:xfrm>
              <a:off x="230861" y="1821734"/>
              <a:ext cx="2614229" cy="235445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700" tIns="12700" rIns="12700" bIns="12700" numCol="1" anchor="t">
              <a:spAutoFit/>
            </a:bodyPr>
            <a:lstStyle>
              <a:lvl1pPr algn="ctr" defTabSz="457200">
                <a:spcBef>
                  <a:spcPts val="1400"/>
                </a:spcBef>
                <a:defRPr sz="3000" spc="0">
                  <a:solidFill>
                    <a:srgbClr val="000000"/>
                  </a:solidFill>
                  <a:uFill>
                    <a:solidFill>
                      <a:srgbClr val="000000"/>
                    </a:solidFill>
                  </a:uFill>
                </a:defRPr>
              </a:lvl1pPr>
            </a:lstStyle>
            <a:p>
              <a:pPr marL="0" marR="0" lvl="0" indent="0" defTabSz="321457" rtl="0" eaLnBrk="1" fontAlgn="auto" latinLnBrk="0" hangingPunct="0">
                <a:lnSpc>
                  <a:spcPct val="100000"/>
                </a:lnSpc>
                <a:spcBef>
                  <a:spcPts val="984"/>
                </a:spcBef>
                <a:spcAft>
                  <a:spcPts val="0"/>
                </a:spcAft>
                <a:buClrTx/>
                <a:buSzTx/>
                <a:buFontTx/>
                <a:buNone/>
                <a:tabLst/>
                <a:defRPr/>
              </a:pPr>
              <a:r>
                <a:rPr kumimoji="0" lang="en-GB" sz="1687" b="0" i="0" u="none" strike="noStrike" kern="0" cap="none" spc="0" normalizeH="0" baseline="0" noProof="0" dirty="0">
                  <a:ln>
                    <a:noFill/>
                  </a:ln>
                  <a:solidFill>
                    <a:srgbClr val="000000"/>
                  </a:solidFill>
                  <a:effectLst/>
                  <a:uLnTx/>
                  <a:uFill>
                    <a:solidFill>
                      <a:srgbClr val="000000"/>
                    </a:solidFill>
                  </a:uFill>
                  <a:latin typeface="Arial" panose="020B0604020202020204" pitchFamily="34" charset="0"/>
                  <a:ea typeface="+mn-ea"/>
                  <a:cs typeface="Arial" panose="020B0604020202020204" pitchFamily="34" charset="0"/>
                  <a:sym typeface="Helvetica"/>
                </a:rPr>
                <a:t>Report Fraud reported that over £100,000,000 was stolen last year through romance fraud (£106,000,000)</a:t>
              </a:r>
              <a:endParaRPr kumimoji="0" sz="1687" b="0" i="0" u="none" strike="noStrike" kern="0" cap="none" spc="0" normalizeH="0" baseline="0" noProof="0" dirty="0">
                <a:ln>
                  <a:noFill/>
                </a:ln>
                <a:solidFill>
                  <a:srgbClr val="000000"/>
                </a:solidFill>
                <a:effectLst/>
                <a:uLnTx/>
                <a:uFill>
                  <a:solidFill>
                    <a:srgbClr val="000000"/>
                  </a:solidFill>
                </a:uFill>
                <a:latin typeface="Arial" panose="020B0604020202020204" pitchFamily="34" charset="0"/>
                <a:ea typeface="+mn-ea"/>
                <a:cs typeface="Arial" panose="020B0604020202020204" pitchFamily="34" charset="0"/>
                <a:sym typeface="Helvetica"/>
              </a:endParaRPr>
            </a:p>
          </p:txBody>
        </p:sp>
      </p:grpSp>
      <p:sp>
        <p:nvSpPr>
          <p:cNvPr id="2" name="TextBox 1"/>
          <p:cNvSpPr txBox="1"/>
          <p:nvPr/>
        </p:nvSpPr>
        <p:spPr>
          <a:xfrm>
            <a:off x="2232288" y="1602782"/>
            <a:ext cx="7809574" cy="930407"/>
          </a:xfrm>
          <a:prstGeom prst="rect">
            <a:avLst/>
          </a:prstGeom>
          <a:noFill/>
        </p:spPr>
        <p:txBody>
          <a:bodyPr wrap="square" lIns="64287" tIns="32143" rIns="64287" bIns="32143" rtlCol="0">
            <a:spAutoFit/>
          </a:bodyPr>
          <a:lstStyle/>
          <a:p>
            <a:pPr marL="0" marR="0" lvl="0" indent="0" algn="ctr" defTabSz="764902" rtl="0" eaLnBrk="1" fontAlgn="auto" latinLnBrk="0" hangingPunct="0">
              <a:lnSpc>
                <a:spcPct val="100000"/>
              </a:lnSpc>
              <a:spcBef>
                <a:spcPts val="0"/>
              </a:spcBef>
              <a:spcAft>
                <a:spcPts val="0"/>
              </a:spcAft>
              <a:buClrTx/>
              <a:buSzTx/>
              <a:buFontTx/>
              <a:buNone/>
              <a:tabLst/>
              <a:defRPr/>
            </a:pPr>
            <a:r>
              <a:rPr lang="en-GB" sz="2812" b="1" kern="0" spc="-146" dirty="0">
                <a:solidFill>
                  <a:prstClr val="white"/>
                </a:solidFill>
                <a:uFill>
                  <a:solidFill>
                    <a:srgbClr val="6C6C6C"/>
                  </a:solidFill>
                </a:uFill>
                <a:latin typeface="Arial" panose="020B0604020202020204" pitchFamily="34" charset="0"/>
                <a:cs typeface="Arial" panose="020B0604020202020204" pitchFamily="34" charset="0"/>
                <a:sym typeface="Helvetica"/>
              </a:rPr>
              <a:t>How much money was reported stolen through romance fraud in the UK last year?</a:t>
            </a:r>
            <a:endParaRPr kumimoji="0" lang="en-GB" sz="2812" b="1" i="0" u="none" strike="noStrike" kern="0" cap="none" spc="-146" normalizeH="0" baseline="0" noProof="0" dirty="0">
              <a:ln>
                <a:noFill/>
              </a:ln>
              <a:solidFill>
                <a:prstClr val="white"/>
              </a:solidFill>
              <a:effectLst/>
              <a:uLnTx/>
              <a:uFill>
                <a:solidFill>
                  <a:srgbClr val="6C6C6C"/>
                </a:solidFill>
              </a:uFill>
              <a:latin typeface="Arial" panose="020B0604020202020204" pitchFamily="34" charset="0"/>
              <a:ea typeface="+mn-ea"/>
              <a:cs typeface="Arial" panose="020B0604020202020204" pitchFamily="34" charset="0"/>
              <a:sym typeface="Helvetica"/>
            </a:endParaRPr>
          </a:p>
        </p:txBody>
      </p:sp>
      <p:pic>
        <p:nvPicPr>
          <p:cNvPr id="3" name="Picture 2">
            <a:extLst>
              <a:ext uri="{FF2B5EF4-FFF2-40B4-BE49-F238E27FC236}">
                <a16:creationId xmlns:a16="http://schemas.microsoft.com/office/drawing/2014/main" id="{4CD122BD-8AE4-09A9-8E74-8AC6371602D9}"/>
              </a:ext>
            </a:extLst>
          </p:cNvPr>
          <p:cNvPicPr>
            <a:picLocks noChangeAspect="1"/>
          </p:cNvPicPr>
          <p:nvPr/>
        </p:nvPicPr>
        <p:blipFill>
          <a:blip r:embed="rId3"/>
          <a:stretch>
            <a:fillRect/>
          </a:stretch>
        </p:blipFill>
        <p:spPr>
          <a:xfrm>
            <a:off x="0" y="931626"/>
            <a:ext cx="12188334" cy="289310"/>
          </a:xfrm>
          <a:prstGeom prst="rect">
            <a:avLst/>
          </a:prstGeom>
        </p:spPr>
      </p:pic>
      <p:pic>
        <p:nvPicPr>
          <p:cNvPr id="4" name="Picture 2">
            <a:extLst>
              <a:ext uri="{FF2B5EF4-FFF2-40B4-BE49-F238E27FC236}">
                <a16:creationId xmlns:a16="http://schemas.microsoft.com/office/drawing/2014/main" id="{8A97E759-0198-A6F4-56F2-39239698AE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sp>
        <p:nvSpPr>
          <p:cNvPr id="10" name="True">
            <a:extLst>
              <a:ext uri="{FF2B5EF4-FFF2-40B4-BE49-F238E27FC236}">
                <a16:creationId xmlns:a16="http://schemas.microsoft.com/office/drawing/2014/main" id="{FD78E9EC-DD36-47D7-8934-E12F66A27716}"/>
              </a:ext>
            </a:extLst>
          </p:cNvPr>
          <p:cNvSpPr txBox="1"/>
          <p:nvPr/>
        </p:nvSpPr>
        <p:spPr>
          <a:xfrm>
            <a:off x="7870365" y="3515485"/>
            <a:ext cx="2327560" cy="8874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700" tIns="12700" rIns="12700" bIns="12700" numCol="1" anchor="t">
            <a:spAutoFit/>
          </a:bodyPr>
          <a:lstStyle>
            <a:lvl1pPr>
              <a:defRPr sz="4800" spc="0">
                <a:solidFill>
                  <a:srgbClr val="FFFFFF"/>
                </a:solidFill>
                <a:uFill>
                  <a:solidFill>
                    <a:srgbClr val="FFFFFF"/>
                  </a:solidFill>
                </a:uFill>
                <a:latin typeface="Impact"/>
                <a:ea typeface="Impact"/>
                <a:cs typeface="Impact"/>
                <a:sym typeface="Impact"/>
              </a:defRPr>
            </a:lvl1pPr>
          </a:lstStyle>
          <a:p>
            <a:pPr marL="0" marR="0" lvl="0" indent="0" algn="l" defTabSz="764902" rtl="0" eaLnBrk="1" fontAlgn="auto" latinLnBrk="0" hangingPunct="0">
              <a:lnSpc>
                <a:spcPct val="100000"/>
              </a:lnSpc>
              <a:spcBef>
                <a:spcPts val="0"/>
              </a:spcBef>
              <a:spcAft>
                <a:spcPts val="0"/>
              </a:spcAft>
              <a:buClrTx/>
              <a:buSzTx/>
              <a:buFontTx/>
              <a:buNone/>
              <a:tabLst/>
              <a:defRPr/>
            </a:pPr>
            <a:r>
              <a:rPr lang="en-GB" sz="2800" kern="0" dirty="0">
                <a:latin typeface="Arial" panose="020B0604020202020204" pitchFamily="34" charset="0"/>
                <a:cs typeface="Arial" panose="020B0604020202020204" pitchFamily="34" charset="0"/>
              </a:rPr>
              <a:t>More than</a:t>
            </a:r>
          </a:p>
          <a:p>
            <a:pPr marL="0" marR="0" lvl="0" indent="0" algn="l" defTabSz="764902" rtl="0" eaLnBrk="1" fontAlgn="auto" latinLnBrk="0" hangingPunct="0">
              <a:lnSpc>
                <a:spcPct val="100000"/>
              </a:lnSpc>
              <a:spcBef>
                <a:spcPts val="0"/>
              </a:spcBef>
              <a:spcAft>
                <a:spcPts val="0"/>
              </a:spcAft>
              <a:buClrTx/>
              <a:buSzTx/>
              <a:buFontTx/>
              <a:buNone/>
              <a:tabLst/>
              <a:defRPr/>
            </a:pPr>
            <a:r>
              <a:rPr lang="en-GB" sz="2800" kern="0" dirty="0">
                <a:latin typeface="Arial" panose="020B0604020202020204" pitchFamily="34" charset="0"/>
                <a:cs typeface="Arial" panose="020B0604020202020204" pitchFamily="34" charset="0"/>
              </a:rPr>
              <a:t> £100,000,000</a:t>
            </a:r>
            <a:endParaRPr kumimoji="0" sz="2800" b="0" i="0" u="none" strike="noStrike" kern="0" cap="none" spc="0" normalizeH="0" baseline="0" noProof="0" dirty="0">
              <a:ln>
                <a:noFill/>
              </a:ln>
              <a:solidFill>
                <a:srgbClr val="FFFFFF"/>
              </a:solidFill>
              <a:effectLst/>
              <a:uLnTx/>
              <a:uFill>
                <a:solidFill>
                  <a:srgbClr val="FFFFFF"/>
                </a:solidFill>
              </a:uFill>
              <a:latin typeface="Impact"/>
              <a:sym typeface="Impact"/>
            </a:endParaRPr>
          </a:p>
        </p:txBody>
      </p:sp>
      <p:grpSp>
        <p:nvGrpSpPr>
          <p:cNvPr id="14" name="Group 13">
            <a:extLst>
              <a:ext uri="{FF2B5EF4-FFF2-40B4-BE49-F238E27FC236}">
                <a16:creationId xmlns:a16="http://schemas.microsoft.com/office/drawing/2014/main" id="{FC04B44E-77B6-9544-4B96-68E83DDABCE0}"/>
              </a:ext>
            </a:extLst>
          </p:cNvPr>
          <p:cNvGrpSpPr/>
          <p:nvPr/>
        </p:nvGrpSpPr>
        <p:grpSpPr>
          <a:xfrm>
            <a:off x="1615565" y="3153859"/>
            <a:ext cx="5469497" cy="3357474"/>
            <a:chOff x="1615565" y="3153859"/>
            <a:chExt cx="5469497" cy="3357474"/>
          </a:xfrm>
        </p:grpSpPr>
        <p:grpSp>
          <p:nvGrpSpPr>
            <p:cNvPr id="120" name="Group"/>
            <p:cNvGrpSpPr/>
            <p:nvPr/>
          </p:nvGrpSpPr>
          <p:grpSpPr>
            <a:xfrm>
              <a:off x="1615565" y="3153859"/>
              <a:ext cx="2386896" cy="3357474"/>
              <a:chOff x="0" y="0"/>
              <a:chExt cx="3115241" cy="4289197"/>
            </a:xfrm>
          </p:grpSpPr>
          <p:sp>
            <p:nvSpPr>
              <p:cNvPr id="118" name="Rounded Rectangle"/>
              <p:cNvSpPr/>
              <p:nvPr/>
            </p:nvSpPr>
            <p:spPr>
              <a:xfrm>
                <a:off x="0" y="0"/>
                <a:ext cx="3096411" cy="4289197"/>
              </a:xfrm>
              <a:prstGeom prst="roundRect">
                <a:avLst>
                  <a:gd name="adj" fmla="val 5742"/>
                </a:avLst>
              </a:prstGeom>
              <a:solidFill>
                <a:srgbClr val="5D7A8A"/>
              </a:solidFill>
              <a:ln w="12700" cap="flat">
                <a:noFill/>
                <a:miter lim="400000"/>
              </a:ln>
              <a:effectLst/>
            </p:spPr>
            <p:txBody>
              <a:bodyPr wrap="square" lIns="38099" tIns="38099" rIns="38099" bIns="38099" numCol="1" anchor="t">
                <a:noAutofit/>
              </a:bodyPr>
              <a:lstStyle/>
              <a:p>
                <a:pPr marL="0" marR="0" lvl="0" indent="0" algn="l" defTabSz="764902" rtl="0" eaLnBrk="1" fontAlgn="auto" latinLnBrk="0" hangingPunct="0">
                  <a:lnSpc>
                    <a:spcPct val="100000"/>
                  </a:lnSpc>
                  <a:spcBef>
                    <a:spcPts val="0"/>
                  </a:spcBef>
                  <a:spcAft>
                    <a:spcPts val="0"/>
                  </a:spcAft>
                  <a:buClrTx/>
                  <a:buSzTx/>
                  <a:buFontTx/>
                  <a:buNone/>
                  <a:tabLst/>
                  <a:defRPr sz="1600" spc="-66">
                    <a:solidFill>
                      <a:srgbClr val="FFFFFF"/>
                    </a:solidFill>
                    <a:uFill>
                      <a:solidFill>
                        <a:srgbClr val="FFFFFF"/>
                      </a:solidFill>
                    </a:uFill>
                  </a:defRPr>
                </a:pPr>
                <a:endParaRPr kumimoji="0" sz="1125" b="0" i="0" u="none" strike="noStrike" kern="0" cap="none" spc="-46" normalizeH="0" baseline="0" noProof="0">
                  <a:ln>
                    <a:noFill/>
                  </a:ln>
                  <a:solidFill>
                    <a:srgbClr val="FFFFFF"/>
                  </a:solidFill>
                  <a:effectLst/>
                  <a:uLnTx/>
                  <a:uFill>
                    <a:solidFill>
                      <a:srgbClr val="FFFFFF"/>
                    </a:solidFill>
                  </a:uFill>
                  <a:latin typeface="Calibri"/>
                  <a:ea typeface="+mn-ea"/>
                  <a:cs typeface="+mn-cs"/>
                  <a:sym typeface="Helvetica"/>
                </a:endParaRPr>
              </a:p>
            </p:txBody>
          </p:sp>
          <p:sp>
            <p:nvSpPr>
              <p:cNvPr id="119" name="True"/>
              <p:cNvSpPr txBox="1"/>
              <p:nvPr/>
            </p:nvSpPr>
            <p:spPr>
              <a:xfrm>
                <a:off x="77442" y="557803"/>
                <a:ext cx="3037799" cy="11336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700" tIns="12700" rIns="12700" bIns="12700" numCol="1" anchor="t">
                <a:spAutoFit/>
              </a:bodyPr>
              <a:lstStyle>
                <a:lvl1pPr>
                  <a:defRPr sz="4800" spc="0">
                    <a:solidFill>
                      <a:srgbClr val="FFFFFF"/>
                    </a:solidFill>
                    <a:uFill>
                      <a:solidFill>
                        <a:srgbClr val="FFFFFF"/>
                      </a:solidFill>
                    </a:uFill>
                    <a:latin typeface="Impact"/>
                    <a:ea typeface="Impact"/>
                    <a:cs typeface="Impact"/>
                    <a:sym typeface="Impact"/>
                  </a:defRPr>
                </a:lvl1pPr>
              </a:lstStyle>
              <a:p>
                <a:pPr marL="0" marR="0" lvl="0" indent="0" algn="l" defTabSz="764902" rtl="0" eaLnBrk="1" fontAlgn="auto" latinLnBrk="0" hangingPunct="0">
                  <a:lnSpc>
                    <a:spcPct val="100000"/>
                  </a:lnSpc>
                  <a:spcBef>
                    <a:spcPts val="0"/>
                  </a:spcBef>
                  <a:spcAft>
                    <a:spcPts val="0"/>
                  </a:spcAft>
                  <a:buClrTx/>
                  <a:buSzTx/>
                  <a:buFontTx/>
                  <a:buNone/>
                  <a:tabLst/>
                  <a:defRPr/>
                </a:pPr>
                <a:r>
                  <a:rPr lang="en-GB" sz="2800" kern="0" dirty="0">
                    <a:latin typeface="Arial" panose="020B0604020202020204" pitchFamily="34" charset="0"/>
                    <a:cs typeface="Arial" panose="020B0604020202020204" pitchFamily="34" charset="0"/>
                  </a:rPr>
                  <a:t>More than</a:t>
                </a:r>
              </a:p>
              <a:p>
                <a:pPr marL="0" marR="0" lvl="0" indent="0" algn="l" defTabSz="764902" rtl="0" eaLnBrk="1" fontAlgn="auto" latinLnBrk="0" hangingPunct="0">
                  <a:lnSpc>
                    <a:spcPct val="100000"/>
                  </a:lnSpc>
                  <a:spcBef>
                    <a:spcPts val="0"/>
                  </a:spcBef>
                  <a:spcAft>
                    <a:spcPts val="0"/>
                  </a:spcAft>
                  <a:buClrTx/>
                  <a:buSzTx/>
                  <a:buFontTx/>
                  <a:buNone/>
                  <a:tabLst/>
                  <a:defRPr/>
                </a:pPr>
                <a:r>
                  <a:rPr lang="en-GB" sz="2800" kern="0" dirty="0">
                    <a:latin typeface="Arial" panose="020B0604020202020204" pitchFamily="34" charset="0"/>
                    <a:cs typeface="Arial" panose="020B0604020202020204" pitchFamily="34" charset="0"/>
                  </a:rPr>
                  <a:t> £100,000,000</a:t>
                </a:r>
                <a:endParaRPr kumimoji="0" sz="2800" b="0" i="0" u="none" strike="noStrike" kern="0" cap="none" spc="0" normalizeH="0" baseline="0" noProof="0" dirty="0">
                  <a:ln>
                    <a:noFill/>
                  </a:ln>
                  <a:solidFill>
                    <a:srgbClr val="FFFFFF"/>
                  </a:solidFill>
                  <a:effectLst/>
                  <a:uLnTx/>
                  <a:uFill>
                    <a:solidFill>
                      <a:srgbClr val="FFFFFF"/>
                    </a:solidFill>
                  </a:uFill>
                  <a:latin typeface="Impact"/>
                  <a:sym typeface="Impact"/>
                </a:endParaRPr>
              </a:p>
            </p:txBody>
          </p:sp>
        </p:grpSp>
        <p:sp>
          <p:nvSpPr>
            <p:cNvPr id="121" name="Rounded Rectangle"/>
            <p:cNvSpPr/>
            <p:nvPr/>
          </p:nvSpPr>
          <p:spPr>
            <a:xfrm>
              <a:off x="4669373" y="3153859"/>
              <a:ext cx="2372468" cy="3357474"/>
            </a:xfrm>
            <a:prstGeom prst="roundRect">
              <a:avLst>
                <a:gd name="adj" fmla="val 5742"/>
              </a:avLst>
            </a:prstGeom>
            <a:solidFill>
              <a:srgbClr val="5D7A8A"/>
            </a:solidFill>
            <a:ln w="12700" cap="flat">
              <a:noFill/>
              <a:miter lim="400000"/>
            </a:ln>
            <a:effectLst/>
          </p:spPr>
          <p:txBody>
            <a:bodyPr wrap="square" lIns="38099" tIns="38099" rIns="38099" bIns="38099" numCol="1" anchor="t">
              <a:noAutofit/>
            </a:bodyPr>
            <a:lstStyle/>
            <a:p>
              <a:pPr marL="0" marR="0" lvl="0" indent="0" algn="l" defTabSz="764902" rtl="0" eaLnBrk="1" fontAlgn="auto" latinLnBrk="0" hangingPunct="0">
                <a:lnSpc>
                  <a:spcPct val="100000"/>
                </a:lnSpc>
                <a:spcBef>
                  <a:spcPts val="0"/>
                </a:spcBef>
                <a:spcAft>
                  <a:spcPts val="0"/>
                </a:spcAft>
                <a:buClrTx/>
                <a:buSzTx/>
                <a:buFontTx/>
                <a:buNone/>
                <a:tabLst/>
                <a:defRPr sz="1600" spc="-66">
                  <a:solidFill>
                    <a:srgbClr val="FFFFFF"/>
                  </a:solidFill>
                  <a:uFill>
                    <a:solidFill>
                      <a:srgbClr val="FFFFFF"/>
                    </a:solidFill>
                  </a:uFill>
                </a:defRPr>
              </a:pPr>
              <a:endParaRPr kumimoji="0" sz="1125" b="0" i="0" u="none" strike="noStrike" kern="0" cap="none" spc="-46" normalizeH="0" baseline="0" noProof="0">
                <a:ln>
                  <a:noFill/>
                </a:ln>
                <a:solidFill>
                  <a:srgbClr val="FFFFFF"/>
                </a:solidFill>
                <a:effectLst/>
                <a:uLnTx/>
                <a:uFill>
                  <a:solidFill>
                    <a:srgbClr val="FFFFFF"/>
                  </a:solidFill>
                </a:uFill>
                <a:latin typeface="Calibri"/>
                <a:ea typeface="+mn-ea"/>
                <a:cs typeface="+mn-cs"/>
                <a:sym typeface="Helvetica"/>
              </a:endParaRPr>
            </a:p>
          </p:txBody>
        </p:sp>
        <p:sp>
          <p:nvSpPr>
            <p:cNvPr id="9" name="True">
              <a:extLst>
                <a:ext uri="{FF2B5EF4-FFF2-40B4-BE49-F238E27FC236}">
                  <a16:creationId xmlns:a16="http://schemas.microsoft.com/office/drawing/2014/main" id="{B49011D3-E883-335F-6204-5422A06D9E43}"/>
                </a:ext>
              </a:extLst>
            </p:cNvPr>
            <p:cNvSpPr txBox="1"/>
            <p:nvPr/>
          </p:nvSpPr>
          <p:spPr>
            <a:xfrm>
              <a:off x="4757502" y="3590493"/>
              <a:ext cx="2327560" cy="8874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2700" tIns="12700" rIns="12700" bIns="12700" numCol="1" anchor="t">
              <a:spAutoFit/>
            </a:bodyPr>
            <a:lstStyle>
              <a:lvl1pPr>
                <a:defRPr sz="4800" spc="0">
                  <a:solidFill>
                    <a:srgbClr val="FFFFFF"/>
                  </a:solidFill>
                  <a:uFill>
                    <a:solidFill>
                      <a:srgbClr val="FFFFFF"/>
                    </a:solidFill>
                  </a:uFill>
                  <a:latin typeface="Impact"/>
                  <a:ea typeface="Impact"/>
                  <a:cs typeface="Impact"/>
                  <a:sym typeface="Impact"/>
                </a:defRPr>
              </a:lvl1pPr>
            </a:lstStyle>
            <a:p>
              <a:pPr marL="0" marR="0" lvl="0" indent="0" algn="l" defTabSz="764902" rtl="0" eaLnBrk="1" fontAlgn="auto" latinLnBrk="0" hangingPunct="0">
                <a:lnSpc>
                  <a:spcPct val="100000"/>
                </a:lnSpc>
                <a:spcBef>
                  <a:spcPts val="0"/>
                </a:spcBef>
                <a:spcAft>
                  <a:spcPts val="0"/>
                </a:spcAft>
                <a:buClrTx/>
                <a:buSzTx/>
                <a:buFontTx/>
                <a:buNone/>
                <a:tabLst/>
                <a:defRPr/>
              </a:pPr>
              <a:r>
                <a:rPr lang="en-GB" sz="2800" kern="0" dirty="0">
                  <a:latin typeface="Arial" panose="020B0604020202020204" pitchFamily="34" charset="0"/>
                  <a:cs typeface="Arial" panose="020B0604020202020204" pitchFamily="34" charset="0"/>
                </a:rPr>
                <a:t>Less than</a:t>
              </a:r>
            </a:p>
            <a:p>
              <a:pPr marL="0" marR="0" lvl="0" indent="0" algn="l" defTabSz="764902" rtl="0" eaLnBrk="1" fontAlgn="auto" latinLnBrk="0" hangingPunct="0">
                <a:lnSpc>
                  <a:spcPct val="100000"/>
                </a:lnSpc>
                <a:spcBef>
                  <a:spcPts val="0"/>
                </a:spcBef>
                <a:spcAft>
                  <a:spcPts val="0"/>
                </a:spcAft>
                <a:buClrTx/>
                <a:buSzTx/>
                <a:buFontTx/>
                <a:buNone/>
                <a:tabLst/>
                <a:defRPr/>
              </a:pPr>
              <a:r>
                <a:rPr lang="en-GB" sz="2800" kern="0" dirty="0">
                  <a:latin typeface="Arial" panose="020B0604020202020204" pitchFamily="34" charset="0"/>
                  <a:cs typeface="Arial" panose="020B0604020202020204" pitchFamily="34" charset="0"/>
                </a:rPr>
                <a:t> £100,000,000</a:t>
              </a:r>
              <a:endParaRPr kumimoji="0" sz="2800" b="0" i="0" u="none" strike="noStrike" kern="0" cap="none" spc="0" normalizeH="0" baseline="0" noProof="0" dirty="0">
                <a:ln>
                  <a:noFill/>
                </a:ln>
                <a:solidFill>
                  <a:srgbClr val="FFFFFF"/>
                </a:solidFill>
                <a:effectLst/>
                <a:uLnTx/>
                <a:uFill>
                  <a:solidFill>
                    <a:srgbClr val="FFFFFF"/>
                  </a:solidFill>
                </a:uFill>
                <a:latin typeface="Impact"/>
                <a:sym typeface="Impact"/>
              </a:endParaRPr>
            </a:p>
          </p:txBody>
        </p:sp>
        <mc:AlternateContent xmlns:mc="http://schemas.openxmlformats.org/markup-compatibility/2006">
          <mc:Choice xmlns:am3d="http://schemas.microsoft.com/office/drawing/2017/model3d" Requires="am3d">
            <p:graphicFrame>
              <p:nvGraphicFramePr>
                <p:cNvPr id="11" name="3D Model 10" descr="Pointing Arrow">
                  <a:extLst>
                    <a:ext uri="{FF2B5EF4-FFF2-40B4-BE49-F238E27FC236}">
                      <a16:creationId xmlns:a16="http://schemas.microsoft.com/office/drawing/2014/main" id="{F877632A-3540-FEF6-362A-13ED79CE8659}"/>
                    </a:ext>
                  </a:extLst>
                </p:cNvPr>
                <p:cNvGraphicFramePr>
                  <a:graphicFrameLocks noChangeAspect="1"/>
                </p:cNvGraphicFramePr>
                <p:nvPr>
                  <p:extLst>
                    <p:ext uri="{D42A27DB-BD31-4B8C-83A1-F6EECF244321}">
                      <p14:modId xmlns:p14="http://schemas.microsoft.com/office/powerpoint/2010/main" val="4267688006"/>
                    </p:ext>
                  </p:extLst>
                </p:nvPr>
              </p:nvGraphicFramePr>
              <p:xfrm rot="10800000">
                <a:off x="2302986" y="4579865"/>
                <a:ext cx="895349" cy="1670333"/>
              </p:xfrm>
              <a:graphic>
                <a:graphicData uri="http://schemas.microsoft.com/office/drawing/2017/model3d">
                  <am3d:model3d r:embed="rId5">
                    <am3d:spPr>
                      <a:xfrm rot="10800000">
                        <a:off x="0" y="0"/>
                        <a:ext cx="895349" cy="1670333"/>
                      </a:xfrm>
                      <a:prstGeom prst="rect">
                        <a:avLst/>
                      </a:prstGeom>
                    </am3d:spPr>
                    <am3d:camera>
                      <am3d:pos x="0" y="0" z="53229038"/>
                      <am3d:up dx="0" dy="36000000" dz="0"/>
                      <am3d:lookAt x="0" y="0" z="0"/>
                      <am3d:perspective fov="2700000"/>
                    </am3d:camera>
                    <am3d:trans>
                      <am3d:meterPerModelUnit n="121206" d="1000000"/>
                      <am3d:preTrans dx="0" dy="-18000000" dz="0"/>
                      <am3d:scale>
                        <am3d:sx n="1000000" d="1000000"/>
                        <am3d:sy n="1000000" d="1000000"/>
                        <am3d:sz n="1000000" d="1000000"/>
                      </am3d:scale>
                      <am3d:rot ax="-752779" ay="-292885" az="65083"/>
                      <am3d:postTrans dx="0" dy="0" dz="0"/>
                    </am3d:trans>
                    <am3d:raster rName="Office3DRenderer" rVer="16.0.8326">
                      <am3d:blip r:embed="rId6"/>
                    </am3d:raster>
                    <am3d:objViewport viewportSz="1885556"/>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1" name="3D Model 10" descr="Pointing Arrow">
                  <a:extLst>
                    <a:ext uri="{FF2B5EF4-FFF2-40B4-BE49-F238E27FC236}">
                      <a16:creationId xmlns:a16="http://schemas.microsoft.com/office/drawing/2014/main" id="{F877632A-3540-FEF6-362A-13ED79CE8659}"/>
                    </a:ext>
                  </a:extLst>
                </p:cNvPr>
                <p:cNvPicPr>
                  <a:picLocks noGrp="1" noRot="1" noChangeAspect="1" noMove="1" noResize="1" noEditPoints="1" noAdjustHandles="1" noChangeArrowheads="1" noChangeShapeType="1" noCrop="1"/>
                </p:cNvPicPr>
                <p:nvPr/>
              </p:nvPicPr>
              <p:blipFill>
                <a:blip r:embed="rId6"/>
                <a:stretch>
                  <a:fillRect/>
                </a:stretch>
              </p:blipFill>
              <p:spPr>
                <a:xfrm rot="10800000">
                  <a:off x="2302986" y="4579865"/>
                  <a:ext cx="895349" cy="1670333"/>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12" name="3D Model 11" descr="Pointing Arrow">
                  <a:extLst>
                    <a:ext uri="{FF2B5EF4-FFF2-40B4-BE49-F238E27FC236}">
                      <a16:creationId xmlns:a16="http://schemas.microsoft.com/office/drawing/2014/main" id="{D143C101-FEED-BDEA-EBE6-603615BA5F7A}"/>
                    </a:ext>
                  </a:extLst>
                </p:cNvPr>
                <p:cNvGraphicFramePr>
                  <a:graphicFrameLocks noChangeAspect="1"/>
                </p:cNvGraphicFramePr>
                <p:nvPr>
                  <p:extLst>
                    <p:ext uri="{D42A27DB-BD31-4B8C-83A1-F6EECF244321}">
                      <p14:modId xmlns:p14="http://schemas.microsoft.com/office/powerpoint/2010/main" val="2102300559"/>
                    </p:ext>
                  </p:extLst>
                </p:nvPr>
              </p:nvGraphicFramePr>
              <p:xfrm>
                <a:off x="5407933" y="4579866"/>
                <a:ext cx="895348" cy="1670332"/>
              </p:xfrm>
              <a:graphic>
                <a:graphicData uri="http://schemas.microsoft.com/office/drawing/2017/model3d">
                  <am3d:model3d r:embed="rId5">
                    <am3d:spPr>
                      <a:xfrm>
                        <a:off x="0" y="0"/>
                        <a:ext cx="895348" cy="1670332"/>
                      </a:xfrm>
                      <a:prstGeom prst="rect">
                        <a:avLst/>
                      </a:prstGeom>
                    </am3d:spPr>
                    <am3d:camera>
                      <am3d:pos x="0" y="0" z="53229038"/>
                      <am3d:up dx="0" dy="36000000" dz="0"/>
                      <am3d:lookAt x="0" y="0" z="0"/>
                      <am3d:perspective fov="2700000"/>
                    </am3d:camera>
                    <am3d:trans>
                      <am3d:meterPerModelUnit n="121206" d="1000000"/>
                      <am3d:preTrans dx="0" dy="-18000000" dz="0"/>
                      <am3d:scale>
                        <am3d:sx n="1000000" d="1000000"/>
                        <am3d:sy n="1000000" d="1000000"/>
                        <am3d:sz n="1000000" d="1000000"/>
                      </am3d:scale>
                      <am3d:rot ax="-752779" ay="-292885" az="65083"/>
                      <am3d:postTrans dx="0" dy="0" dz="0"/>
                    </am3d:trans>
                    <am3d:raster rName="Office3DRenderer" rVer="16.0.8326">
                      <am3d:blip r:embed="rId7"/>
                    </am3d:raster>
                    <am3d:objViewport viewportSz="188555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2" name="3D Model 11" descr="Pointing Arrow">
                  <a:extLst>
                    <a:ext uri="{FF2B5EF4-FFF2-40B4-BE49-F238E27FC236}">
                      <a16:creationId xmlns:a16="http://schemas.microsoft.com/office/drawing/2014/main" id="{D143C101-FEED-BDEA-EBE6-603615BA5F7A}"/>
                    </a:ext>
                  </a:extLst>
                </p:cNvPr>
                <p:cNvPicPr>
                  <a:picLocks noGrp="1" noRot="1" noChangeAspect="1" noMove="1" noResize="1" noEditPoints="1" noAdjustHandles="1" noChangeArrowheads="1" noChangeShapeType="1" noCrop="1"/>
                </p:cNvPicPr>
                <p:nvPr/>
              </p:nvPicPr>
              <p:blipFill>
                <a:blip r:embed="rId7"/>
                <a:stretch>
                  <a:fillRect/>
                </a:stretch>
              </p:blipFill>
              <p:spPr>
                <a:xfrm>
                  <a:off x="5407933" y="4579866"/>
                  <a:ext cx="895348" cy="1670332"/>
                </a:xfrm>
                <a:prstGeom prst="rect">
                  <a:avLst/>
                </a:prstGeom>
              </p:spPr>
            </p:pic>
          </mc:Fallback>
        </mc:AlternateContent>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500"/>
                                        <p:tgtEl>
                                          <p:spTgt spid="1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7"/>
                                        </p:tgtEl>
                                        <p:attrNameLst>
                                          <p:attrName>style.visibility</p:attrName>
                                        </p:attrNameLst>
                                      </p:cBhvr>
                                      <p:to>
                                        <p:strVal val="visible"/>
                                      </p:to>
                                    </p:set>
                                    <p:animEffect transition="in" filter="fade">
                                      <p:cBhvr>
                                        <p:cTn id="17" dur="75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C1A262-622E-6CFE-CC35-0EB6A66FDE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0A6A58F4-9485-B6F3-C90C-B60DE197F6A8}"/>
              </a:ext>
            </a:extLst>
          </p:cNvPr>
          <p:cNvSpPr>
            <a:spLocks noGrp="1"/>
          </p:cNvSpPr>
          <p:nvPr>
            <p:ph type="title"/>
          </p:nvPr>
        </p:nvSpPr>
        <p:spPr>
          <a:xfrm>
            <a:off x="402339" y="274638"/>
            <a:ext cx="11180063" cy="1143000"/>
          </a:xfrm>
        </p:spPr>
        <p:txBody>
          <a:bodyPr/>
          <a:lstStyle/>
          <a:p>
            <a:r>
              <a:rPr lang="en-GB" dirty="0">
                <a:latin typeface="Arial" panose="020B0604020202020204" pitchFamily="34" charset="0"/>
                <a:cs typeface="Arial" panose="020B0604020202020204" pitchFamily="34" charset="0"/>
              </a:rPr>
              <a:t>Tactics criminals use:</a:t>
            </a:r>
          </a:p>
        </p:txBody>
      </p:sp>
      <p:graphicFrame>
        <p:nvGraphicFramePr>
          <p:cNvPr id="5" name="Content Placeholder 1">
            <a:extLst>
              <a:ext uri="{FF2B5EF4-FFF2-40B4-BE49-F238E27FC236}">
                <a16:creationId xmlns:a16="http://schemas.microsoft.com/office/drawing/2014/main" id="{36672D9A-5A3F-52F3-F39D-76FC360D0858}"/>
              </a:ext>
            </a:extLst>
          </p:cNvPr>
          <p:cNvGraphicFramePr>
            <a:graphicFrameLocks/>
          </p:cNvGraphicFramePr>
          <p:nvPr>
            <p:extLst>
              <p:ext uri="{D42A27DB-BD31-4B8C-83A1-F6EECF244321}">
                <p14:modId xmlns:p14="http://schemas.microsoft.com/office/powerpoint/2010/main" val="687774179"/>
              </p:ext>
            </p:extLst>
          </p:nvPr>
        </p:nvGraphicFramePr>
        <p:xfrm>
          <a:off x="1559549" y="1412282"/>
          <a:ext cx="9072902" cy="43278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Picture 1" descr="A logo for a company&#10;&#10;AI-generated content may be incorrect.">
            <a:extLst>
              <a:ext uri="{FF2B5EF4-FFF2-40B4-BE49-F238E27FC236}">
                <a16:creationId xmlns:a16="http://schemas.microsoft.com/office/drawing/2014/main" id="{9A938022-5223-C956-95F9-82447023473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87088" y="5737408"/>
            <a:ext cx="1000124" cy="909204"/>
          </a:xfrm>
          <a:prstGeom prst="rect">
            <a:avLst/>
          </a:prstGeom>
        </p:spPr>
      </p:pic>
    </p:spTree>
    <p:extLst>
      <p:ext uri="{BB962C8B-B14F-4D97-AF65-F5344CB8AC3E}">
        <p14:creationId xmlns:p14="http://schemas.microsoft.com/office/powerpoint/2010/main" val="927743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22885-FC1C-0E11-FC0A-0D6DF28DF54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95E8C64-8370-13BA-08BA-15ED73FEC3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9A86BFE6-CF9C-2876-4F2C-566BBE797130}"/>
              </a:ext>
            </a:extLst>
          </p:cNvPr>
          <p:cNvSpPr>
            <a:spLocks noGrp="1"/>
          </p:cNvSpPr>
          <p:nvPr>
            <p:ph type="title"/>
          </p:nvPr>
        </p:nvSpPr>
        <p:spPr>
          <a:xfrm>
            <a:off x="402339" y="274638"/>
            <a:ext cx="11180063" cy="1143000"/>
          </a:xfrm>
        </p:spPr>
        <p:txBody>
          <a:bodyPr/>
          <a:lstStyle/>
          <a:p>
            <a:r>
              <a:rPr lang="en-GB" dirty="0">
                <a:latin typeface="Arial" panose="020B0604020202020204" pitchFamily="34" charset="0"/>
                <a:cs typeface="Arial" panose="020B0604020202020204" pitchFamily="34" charset="0"/>
              </a:rPr>
              <a:t>Fake images/Catfishing:</a:t>
            </a:r>
          </a:p>
        </p:txBody>
      </p:sp>
      <p:sp>
        <p:nvSpPr>
          <p:cNvPr id="5" name="Content Placeholder 2">
            <a:extLst>
              <a:ext uri="{FF2B5EF4-FFF2-40B4-BE49-F238E27FC236}">
                <a16:creationId xmlns:a16="http://schemas.microsoft.com/office/drawing/2014/main" id="{109060C8-61F4-69FE-5DE5-BE08FB581EE6}"/>
              </a:ext>
            </a:extLst>
          </p:cNvPr>
          <p:cNvSpPr txBox="1">
            <a:spLocks/>
          </p:cNvSpPr>
          <p:nvPr/>
        </p:nvSpPr>
        <p:spPr>
          <a:xfrm>
            <a:off x="402339" y="1417638"/>
            <a:ext cx="11277600" cy="4800599"/>
          </a:xfrm>
          <a:prstGeom prst="rect">
            <a:avLst/>
          </a:prstGeom>
        </p:spPr>
        <p:txBody>
          <a:bodyPr/>
          <a:lstStyle>
            <a:lvl1pPr marL="342882" indent="-342882" algn="l" defTabSz="91435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2" indent="-285736" algn="l" defTabSz="9143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2" indent="-228588" algn="l" defTabSz="91435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1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Catfishing – pretending to be someone you’re not online, using stolen images, typically to steal money from a victim</a:t>
            </a:r>
          </a:p>
          <a:p>
            <a:r>
              <a:rPr lang="en-GB" dirty="0">
                <a:latin typeface="Arial" panose="020B0604020202020204" pitchFamily="34" charset="0"/>
                <a:cs typeface="Arial" panose="020B0604020202020204" pitchFamily="34" charset="0"/>
              </a:rPr>
              <a:t>The criminals may pose as somebody your age to get close with you, before starting to implement some of the other tactics we will look at</a:t>
            </a:r>
          </a:p>
        </p:txBody>
      </p:sp>
      <p:pic>
        <p:nvPicPr>
          <p:cNvPr id="1026" name="Picture 2" descr="Catfishing | What is catfishing and how ...">
            <a:extLst>
              <a:ext uri="{FF2B5EF4-FFF2-40B4-BE49-F238E27FC236}">
                <a16:creationId xmlns:a16="http://schemas.microsoft.com/office/drawing/2014/main" id="{8DD90520-A77B-9A75-D415-47D7068A4D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5461" y="3756627"/>
            <a:ext cx="2600325" cy="17526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logo for a company&#10;&#10;AI-generated content may be incorrect.">
            <a:extLst>
              <a:ext uri="{FF2B5EF4-FFF2-40B4-BE49-F238E27FC236}">
                <a16:creationId xmlns:a16="http://schemas.microsoft.com/office/drawing/2014/main" id="{77F88169-2D09-251E-FF06-8400E8A21C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87088" y="5737408"/>
            <a:ext cx="1000124" cy="909204"/>
          </a:xfrm>
          <a:prstGeom prst="rect">
            <a:avLst/>
          </a:prstGeom>
        </p:spPr>
      </p:pic>
    </p:spTree>
    <p:extLst>
      <p:ext uri="{BB962C8B-B14F-4D97-AF65-F5344CB8AC3E}">
        <p14:creationId xmlns:p14="http://schemas.microsoft.com/office/powerpoint/2010/main" val="31840845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1C968-BC10-12DE-F1FD-4F81D423724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4B35464-A732-8F91-E198-59C32E1FF6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32B3B430-5915-69BC-473E-69A20CB68D63}"/>
              </a:ext>
            </a:extLst>
          </p:cNvPr>
          <p:cNvSpPr>
            <a:spLocks noGrp="1"/>
          </p:cNvSpPr>
          <p:nvPr>
            <p:ph type="title"/>
          </p:nvPr>
        </p:nvSpPr>
        <p:spPr>
          <a:xfrm>
            <a:off x="402339" y="274638"/>
            <a:ext cx="11180063" cy="1143000"/>
          </a:xfrm>
        </p:spPr>
        <p:txBody>
          <a:bodyPr/>
          <a:lstStyle/>
          <a:p>
            <a:r>
              <a:rPr lang="en-GB" dirty="0">
                <a:latin typeface="Arial" panose="020B0604020202020204" pitchFamily="34" charset="0"/>
                <a:cs typeface="Arial" panose="020B0604020202020204" pitchFamily="34" charset="0"/>
              </a:rPr>
              <a:t>Creating long distance scenarios:</a:t>
            </a:r>
          </a:p>
        </p:txBody>
      </p:sp>
      <p:pic>
        <p:nvPicPr>
          <p:cNvPr id="2050" name="Picture 2" descr="Common Romance Scams in 2024 ...">
            <a:extLst>
              <a:ext uri="{FF2B5EF4-FFF2-40B4-BE49-F238E27FC236}">
                <a16:creationId xmlns:a16="http://schemas.microsoft.com/office/drawing/2014/main" id="{6CAA58C7-D7BC-8F11-CFAA-6FE4AAD480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1381" y="3958776"/>
            <a:ext cx="2990850" cy="1533525"/>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2">
            <a:extLst>
              <a:ext uri="{FF2B5EF4-FFF2-40B4-BE49-F238E27FC236}">
                <a16:creationId xmlns:a16="http://schemas.microsoft.com/office/drawing/2014/main" id="{7B5BBC3F-8D61-335E-A7CB-D440EEEBD0CA}"/>
              </a:ext>
            </a:extLst>
          </p:cNvPr>
          <p:cNvSpPr txBox="1">
            <a:spLocks/>
          </p:cNvSpPr>
          <p:nvPr/>
        </p:nvSpPr>
        <p:spPr>
          <a:xfrm>
            <a:off x="402339" y="1417638"/>
            <a:ext cx="11277600" cy="4800599"/>
          </a:xfrm>
          <a:prstGeom prst="rect">
            <a:avLst/>
          </a:prstGeom>
        </p:spPr>
        <p:txBody>
          <a:bodyPr/>
          <a:lstStyle>
            <a:lvl1pPr marL="342882" indent="-342882" algn="l" defTabSz="91435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2" indent="-285736" algn="l" defTabSz="9143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2" indent="-228588" algn="l" defTabSz="91435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1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Criminals will often ask where their victim is from, and use this information to pretend to be somewhere far away from that</a:t>
            </a:r>
          </a:p>
          <a:p>
            <a:r>
              <a:rPr lang="en-GB" dirty="0">
                <a:latin typeface="Arial" panose="020B0604020202020204" pitchFamily="34" charset="0"/>
                <a:cs typeface="Arial" panose="020B0604020202020204" pitchFamily="34" charset="0"/>
              </a:rPr>
              <a:t>They do this to make sure the relationship can stay online to keep up their fake persona</a:t>
            </a:r>
          </a:p>
        </p:txBody>
      </p:sp>
      <p:pic>
        <p:nvPicPr>
          <p:cNvPr id="5" name="Picture 4" descr="A logo for a company&#10;&#10;AI-generated content may be incorrect.">
            <a:extLst>
              <a:ext uri="{FF2B5EF4-FFF2-40B4-BE49-F238E27FC236}">
                <a16:creationId xmlns:a16="http://schemas.microsoft.com/office/drawing/2014/main" id="{CC6D3C05-A63E-81E3-50D4-A21E2A3687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87088" y="5737408"/>
            <a:ext cx="1000124" cy="909204"/>
          </a:xfrm>
          <a:prstGeom prst="rect">
            <a:avLst/>
          </a:prstGeom>
        </p:spPr>
      </p:pic>
    </p:spTree>
    <p:extLst>
      <p:ext uri="{BB962C8B-B14F-4D97-AF65-F5344CB8AC3E}">
        <p14:creationId xmlns:p14="http://schemas.microsoft.com/office/powerpoint/2010/main" val="3762999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5FAFC-CA6D-81FB-B4A6-87693B90878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9CA0F69-DAF9-6C58-9A72-2A98D1A8A0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F0DFEAD8-810F-9F3D-3CA1-EFBC3C2D056D}"/>
              </a:ext>
            </a:extLst>
          </p:cNvPr>
          <p:cNvSpPr>
            <a:spLocks noGrp="1"/>
          </p:cNvSpPr>
          <p:nvPr>
            <p:ph type="title"/>
          </p:nvPr>
        </p:nvSpPr>
        <p:spPr>
          <a:xfrm>
            <a:off x="402339" y="274638"/>
            <a:ext cx="11180063" cy="1143000"/>
          </a:xfrm>
        </p:spPr>
        <p:txBody>
          <a:bodyPr/>
          <a:lstStyle/>
          <a:p>
            <a:r>
              <a:rPr lang="en-GB" dirty="0">
                <a:latin typeface="Arial" panose="020B0604020202020204" pitchFamily="34" charset="0"/>
                <a:cs typeface="Arial" panose="020B0604020202020204" pitchFamily="34" charset="0"/>
              </a:rPr>
              <a:t>Creating a ‘sob-story’:</a:t>
            </a:r>
          </a:p>
        </p:txBody>
      </p:sp>
      <p:sp>
        <p:nvSpPr>
          <p:cNvPr id="2" name="Content Placeholder 2">
            <a:extLst>
              <a:ext uri="{FF2B5EF4-FFF2-40B4-BE49-F238E27FC236}">
                <a16:creationId xmlns:a16="http://schemas.microsoft.com/office/drawing/2014/main" id="{84F197E4-5415-D0B3-BF5E-1391568DBEAC}"/>
              </a:ext>
            </a:extLst>
          </p:cNvPr>
          <p:cNvSpPr txBox="1">
            <a:spLocks/>
          </p:cNvSpPr>
          <p:nvPr/>
        </p:nvSpPr>
        <p:spPr>
          <a:xfrm>
            <a:off x="402339" y="1417638"/>
            <a:ext cx="11277600" cy="4800599"/>
          </a:xfrm>
          <a:prstGeom prst="rect">
            <a:avLst/>
          </a:prstGeom>
        </p:spPr>
        <p:txBody>
          <a:bodyPr/>
          <a:lstStyle>
            <a:lvl1pPr marL="342882" indent="-342882" algn="l" defTabSz="91435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2" indent="-285736" algn="l" defTabSz="9143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2" indent="-228588" algn="l" defTabSz="91435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1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Sob Story: A false story about their life to make the victim feel sorry for them</a:t>
            </a:r>
          </a:p>
          <a:p>
            <a:r>
              <a:rPr lang="en-GB" dirty="0">
                <a:latin typeface="Arial" panose="020B0604020202020204" pitchFamily="34" charset="0"/>
                <a:cs typeface="Arial" panose="020B0604020202020204" pitchFamily="34" charset="0"/>
              </a:rPr>
              <a:t>A common example of this may be having an ill relative that they need to borrow money for their surgery</a:t>
            </a:r>
          </a:p>
          <a:p>
            <a:r>
              <a:rPr lang="en-GB" dirty="0">
                <a:latin typeface="Arial" panose="020B0604020202020204" pitchFamily="34" charset="0"/>
                <a:cs typeface="Arial" panose="020B0604020202020204" pitchFamily="34" charset="0"/>
              </a:rPr>
              <a:t>They pretend to be vulnerable early on to</a:t>
            </a:r>
          </a:p>
          <a:p>
            <a:pPr marL="0" indent="0">
              <a:buNone/>
            </a:pPr>
            <a:r>
              <a:rPr lang="en-GB" dirty="0">
                <a:latin typeface="Arial" panose="020B0604020202020204" pitchFamily="34" charset="0"/>
                <a:cs typeface="Arial" panose="020B0604020202020204" pitchFamily="34" charset="0"/>
              </a:rPr>
              <a:t>   gain the victim's trust</a:t>
            </a:r>
          </a:p>
        </p:txBody>
      </p:sp>
      <p:pic>
        <p:nvPicPr>
          <p:cNvPr id="3074" name="Picture 2" descr="One Pathetic Sob-Story Later ...">
            <a:extLst>
              <a:ext uri="{FF2B5EF4-FFF2-40B4-BE49-F238E27FC236}">
                <a16:creationId xmlns:a16="http://schemas.microsoft.com/office/drawing/2014/main" id="{2A3FCE7B-D178-78AC-4ECF-29EC849E3A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89157" y="3760080"/>
            <a:ext cx="3000503" cy="16802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for a company&#10;&#10;AI-generated content may be incorrect.">
            <a:extLst>
              <a:ext uri="{FF2B5EF4-FFF2-40B4-BE49-F238E27FC236}">
                <a16:creationId xmlns:a16="http://schemas.microsoft.com/office/drawing/2014/main" id="{9A6F9F2D-264D-F7E6-E506-7745B59CA4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87088" y="5737408"/>
            <a:ext cx="1000124" cy="909204"/>
          </a:xfrm>
          <a:prstGeom prst="rect">
            <a:avLst/>
          </a:prstGeom>
        </p:spPr>
      </p:pic>
    </p:spTree>
    <p:extLst>
      <p:ext uri="{BB962C8B-B14F-4D97-AF65-F5344CB8AC3E}">
        <p14:creationId xmlns:p14="http://schemas.microsoft.com/office/powerpoint/2010/main" val="26340712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DAC61-B410-4276-0CF4-DC9D97AB3CE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B5B29C4-654E-086B-3769-E731A134EC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92" y="5730761"/>
            <a:ext cx="877166" cy="82205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C38208E7-7507-C2A4-54D2-C9FE5BDE23C6}"/>
              </a:ext>
            </a:extLst>
          </p:cNvPr>
          <p:cNvSpPr>
            <a:spLocks noGrp="1"/>
          </p:cNvSpPr>
          <p:nvPr>
            <p:ph type="title"/>
          </p:nvPr>
        </p:nvSpPr>
        <p:spPr>
          <a:xfrm>
            <a:off x="402339" y="274638"/>
            <a:ext cx="11180063" cy="1143000"/>
          </a:xfrm>
        </p:spPr>
        <p:txBody>
          <a:bodyPr/>
          <a:lstStyle/>
          <a:p>
            <a:r>
              <a:rPr lang="en-GB" dirty="0">
                <a:latin typeface="Arial" panose="020B0604020202020204" pitchFamily="34" charset="0"/>
                <a:cs typeface="Arial" panose="020B0604020202020204" pitchFamily="34" charset="0"/>
              </a:rPr>
              <a:t>Isolating victims:</a:t>
            </a:r>
          </a:p>
        </p:txBody>
      </p:sp>
      <p:sp>
        <p:nvSpPr>
          <p:cNvPr id="2" name="Content Placeholder 2">
            <a:extLst>
              <a:ext uri="{FF2B5EF4-FFF2-40B4-BE49-F238E27FC236}">
                <a16:creationId xmlns:a16="http://schemas.microsoft.com/office/drawing/2014/main" id="{AE39D92F-456A-245F-48E4-D7B2B26AFBA3}"/>
              </a:ext>
            </a:extLst>
          </p:cNvPr>
          <p:cNvSpPr txBox="1">
            <a:spLocks/>
          </p:cNvSpPr>
          <p:nvPr/>
        </p:nvSpPr>
        <p:spPr>
          <a:xfrm>
            <a:off x="402339" y="1417638"/>
            <a:ext cx="11277600" cy="4800599"/>
          </a:xfrm>
          <a:prstGeom prst="rect">
            <a:avLst/>
          </a:prstGeom>
        </p:spPr>
        <p:txBody>
          <a:bodyPr/>
          <a:lstStyle>
            <a:lvl1pPr marL="342882" indent="-342882" algn="l" defTabSz="91435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2" indent="-285736" algn="l" defTabSz="91435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2" indent="-228588" algn="l" defTabSz="91435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1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Criminals will often try to isolate their victims from their loved ones</a:t>
            </a:r>
          </a:p>
          <a:p>
            <a:r>
              <a:rPr lang="en-GB" dirty="0">
                <a:latin typeface="Arial" panose="020B0604020202020204" pitchFamily="34" charset="0"/>
                <a:cs typeface="Arial" panose="020B0604020202020204" pitchFamily="34" charset="0"/>
              </a:rPr>
              <a:t>This isolation means they can steal money from their victims later, as the victims will not ask their </a:t>
            </a:r>
          </a:p>
          <a:p>
            <a:pPr marL="0" indent="0">
              <a:buNone/>
            </a:pPr>
            <a:r>
              <a:rPr lang="en-GB" dirty="0">
                <a:latin typeface="Arial" panose="020B0604020202020204" pitchFamily="34" charset="0"/>
                <a:cs typeface="Arial" panose="020B0604020202020204" pitchFamily="34" charset="0"/>
              </a:rPr>
              <a:t>   friends/family about it</a:t>
            </a:r>
          </a:p>
        </p:txBody>
      </p:sp>
      <p:pic>
        <p:nvPicPr>
          <p:cNvPr id="4098" name="Picture 2" descr="Cellphone Social Media Isolation Stock ...">
            <a:extLst>
              <a:ext uri="{FF2B5EF4-FFF2-40B4-BE49-F238E27FC236}">
                <a16:creationId xmlns:a16="http://schemas.microsoft.com/office/drawing/2014/main" id="{8DD97AAD-AA99-07FF-6944-3F38736ABE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8467" y="3109139"/>
            <a:ext cx="2873636" cy="23312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logo for a company&#10;&#10;AI-generated content may be incorrect.">
            <a:extLst>
              <a:ext uri="{FF2B5EF4-FFF2-40B4-BE49-F238E27FC236}">
                <a16:creationId xmlns:a16="http://schemas.microsoft.com/office/drawing/2014/main" id="{658A3A22-B44A-4FEA-68B2-2D218E1FD0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87088" y="5737408"/>
            <a:ext cx="1000124" cy="909204"/>
          </a:xfrm>
          <a:prstGeom prst="rect">
            <a:avLst/>
          </a:prstGeom>
        </p:spPr>
      </p:pic>
    </p:spTree>
    <p:extLst>
      <p:ext uri="{BB962C8B-B14F-4D97-AF65-F5344CB8AC3E}">
        <p14:creationId xmlns:p14="http://schemas.microsoft.com/office/powerpoint/2010/main" val="39539916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1394</TotalTime>
  <Words>2048</Words>
  <Application>Microsoft Office PowerPoint</Application>
  <PresentationFormat>Widescreen</PresentationFormat>
  <Paragraphs>201</Paragraphs>
  <Slides>25</Slides>
  <Notes>25</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Aptos</vt:lpstr>
      <vt:lpstr>Arial</vt:lpstr>
      <vt:lpstr>Calibri</vt:lpstr>
      <vt:lpstr>Impact</vt:lpstr>
      <vt:lpstr>Lucida Grande</vt:lpstr>
      <vt:lpstr>ReithSans</vt:lpstr>
      <vt:lpstr>Wingdings</vt:lpstr>
      <vt:lpstr>1_Office Theme</vt:lpstr>
      <vt:lpstr>Office Theme</vt:lpstr>
      <vt:lpstr>Young Friends Against Scams – Romance Fraud</vt:lpstr>
      <vt:lpstr>Learning Objectives:</vt:lpstr>
      <vt:lpstr>PowerPoint Presentation</vt:lpstr>
      <vt:lpstr>PowerPoint Presentation</vt:lpstr>
      <vt:lpstr>Tactics criminals use:</vt:lpstr>
      <vt:lpstr>Fake images/Catfishing:</vt:lpstr>
      <vt:lpstr>Creating long distance scenarios:</vt:lpstr>
      <vt:lpstr>Creating a ‘sob-story’:</vt:lpstr>
      <vt:lpstr>Isolating victims:</vt:lpstr>
      <vt:lpstr>Love-bombing:</vt:lpstr>
      <vt:lpstr>Unusual payment methods:</vt:lpstr>
      <vt:lpstr>Some examples:</vt:lpstr>
      <vt:lpstr>Some Stats:</vt:lpstr>
      <vt:lpstr>PowerPoint Presentation</vt:lpstr>
      <vt:lpstr>Scenario 1:</vt:lpstr>
      <vt:lpstr>Answer</vt:lpstr>
      <vt:lpstr>Scenario 2:</vt:lpstr>
      <vt:lpstr>Answer</vt:lpstr>
      <vt:lpstr>Video</vt:lpstr>
      <vt:lpstr>PowerPoint Presentation</vt:lpstr>
      <vt:lpstr>How can we stay safe when talking online?</vt:lpstr>
      <vt:lpstr>How can we help a friend or family member who is a victim?</vt:lpstr>
      <vt:lpstr>Where to Report:</vt:lpstr>
      <vt:lpstr>PowerPoint Presentation</vt:lpstr>
      <vt:lpstr>Thank you for attending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Xavier Mace</dc:creator>
  <cp:lastModifiedBy>Xavier Mace</cp:lastModifiedBy>
  <cp:revision>43</cp:revision>
  <dcterms:created xsi:type="dcterms:W3CDTF">2025-09-12T09:39:16Z</dcterms:created>
  <dcterms:modified xsi:type="dcterms:W3CDTF">2026-02-06T11:26:07Z</dcterms:modified>
</cp:coreProperties>
</file>