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86" r:id="rId3"/>
    <p:sldId id="287" r:id="rId4"/>
    <p:sldId id="289" r:id="rId5"/>
    <p:sldId id="291" r:id="rId6"/>
    <p:sldId id="290" r:id="rId7"/>
    <p:sldId id="292" r:id="rId8"/>
    <p:sldId id="293" r:id="rId9"/>
    <p:sldId id="288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CCF74-0603-374D-F895-2FFF30040CEC}" name="Sarah Williams" initials="SW" userId="S::Sarah.Turvey@surreycc.gov.uk::ea3418bb-ba4e-4a18-975f-565b3afc857b" providerId="AD"/>
  <p188:author id="{BDA18FC4-214F-96EC-09E9-59431E13F163}" name="Marina Osang" initials="MO" userId="S::marina.osang@surreycc.gov.uk::66ae6115-91e9-4617-aa19-d64548a5ee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E35DF-F62D-4A4B-BFCC-366B0E33F40E}" v="14" dt="2026-04-29T12:28:05.192"/>
    <p1510:client id="{F7FEBADB-DE9E-4BCF-B38E-F0BA47DC9BA3}" v="42" dt="2026-04-30T08:30:28.8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7" autoAdjust="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AADC5-5BBF-4CC8-B773-D8BB1090AD76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14FA-856A-4CB9-9276-60F3205A3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4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0" y="547115"/>
                </a:moveTo>
                <a:lnTo>
                  <a:pt x="2008" y="499913"/>
                </a:lnTo>
                <a:lnTo>
                  <a:pt x="7923" y="453824"/>
                </a:lnTo>
                <a:lnTo>
                  <a:pt x="17581" y="409014"/>
                </a:lnTo>
                <a:lnTo>
                  <a:pt x="30818" y="365646"/>
                </a:lnTo>
                <a:lnTo>
                  <a:pt x="47469" y="323886"/>
                </a:lnTo>
                <a:lnTo>
                  <a:pt x="67370" y="283897"/>
                </a:lnTo>
                <a:lnTo>
                  <a:pt x="90358" y="245844"/>
                </a:lnTo>
                <a:lnTo>
                  <a:pt x="116266" y="209890"/>
                </a:lnTo>
                <a:lnTo>
                  <a:pt x="144932" y="176202"/>
                </a:lnTo>
                <a:lnTo>
                  <a:pt x="176192" y="144941"/>
                </a:lnTo>
                <a:lnTo>
                  <a:pt x="209880" y="116274"/>
                </a:lnTo>
                <a:lnTo>
                  <a:pt x="245832" y="90364"/>
                </a:lnTo>
                <a:lnTo>
                  <a:pt x="283886" y="67376"/>
                </a:lnTo>
                <a:lnTo>
                  <a:pt x="323875" y="47473"/>
                </a:lnTo>
                <a:lnTo>
                  <a:pt x="365636" y="30821"/>
                </a:lnTo>
                <a:lnTo>
                  <a:pt x="409005" y="17583"/>
                </a:lnTo>
                <a:lnTo>
                  <a:pt x="453817" y="7924"/>
                </a:lnTo>
                <a:lnTo>
                  <a:pt x="499909" y="2008"/>
                </a:lnTo>
                <a:lnTo>
                  <a:pt x="547116" y="0"/>
                </a:lnTo>
                <a:lnTo>
                  <a:pt x="594322" y="2008"/>
                </a:lnTo>
                <a:lnTo>
                  <a:pt x="640414" y="7924"/>
                </a:lnTo>
                <a:lnTo>
                  <a:pt x="685226" y="17583"/>
                </a:lnTo>
                <a:lnTo>
                  <a:pt x="728595" y="30821"/>
                </a:lnTo>
                <a:lnTo>
                  <a:pt x="770356" y="47473"/>
                </a:lnTo>
                <a:lnTo>
                  <a:pt x="810345" y="67376"/>
                </a:lnTo>
                <a:lnTo>
                  <a:pt x="848399" y="90364"/>
                </a:lnTo>
                <a:lnTo>
                  <a:pt x="884351" y="116274"/>
                </a:lnTo>
                <a:lnTo>
                  <a:pt x="918039" y="144941"/>
                </a:lnTo>
                <a:lnTo>
                  <a:pt x="949299" y="176202"/>
                </a:lnTo>
                <a:lnTo>
                  <a:pt x="977965" y="209890"/>
                </a:lnTo>
                <a:lnTo>
                  <a:pt x="1003873" y="245844"/>
                </a:lnTo>
                <a:lnTo>
                  <a:pt x="1026861" y="283897"/>
                </a:lnTo>
                <a:lnTo>
                  <a:pt x="1046762" y="323886"/>
                </a:lnTo>
                <a:lnTo>
                  <a:pt x="1063413" y="365646"/>
                </a:lnTo>
                <a:lnTo>
                  <a:pt x="1076650" y="409014"/>
                </a:lnTo>
                <a:lnTo>
                  <a:pt x="1086308" y="453824"/>
                </a:lnTo>
                <a:lnTo>
                  <a:pt x="1092223" y="499913"/>
                </a:lnTo>
                <a:lnTo>
                  <a:pt x="1094232" y="547115"/>
                </a:lnTo>
                <a:lnTo>
                  <a:pt x="1092223" y="594318"/>
                </a:lnTo>
                <a:lnTo>
                  <a:pt x="1086308" y="640407"/>
                </a:lnTo>
                <a:lnTo>
                  <a:pt x="1076650" y="685217"/>
                </a:lnTo>
                <a:lnTo>
                  <a:pt x="1063413" y="728585"/>
                </a:lnTo>
                <a:lnTo>
                  <a:pt x="1046762" y="770345"/>
                </a:lnTo>
                <a:lnTo>
                  <a:pt x="1026861" y="810334"/>
                </a:lnTo>
                <a:lnTo>
                  <a:pt x="1003873" y="848387"/>
                </a:lnTo>
                <a:lnTo>
                  <a:pt x="977965" y="884341"/>
                </a:lnTo>
                <a:lnTo>
                  <a:pt x="949299" y="918029"/>
                </a:lnTo>
                <a:lnTo>
                  <a:pt x="918039" y="949290"/>
                </a:lnTo>
                <a:lnTo>
                  <a:pt x="884351" y="977957"/>
                </a:lnTo>
                <a:lnTo>
                  <a:pt x="848399" y="1003867"/>
                </a:lnTo>
                <a:lnTo>
                  <a:pt x="810345" y="1026855"/>
                </a:lnTo>
                <a:lnTo>
                  <a:pt x="770356" y="1046758"/>
                </a:lnTo>
                <a:lnTo>
                  <a:pt x="728595" y="1063410"/>
                </a:lnTo>
                <a:lnTo>
                  <a:pt x="685226" y="1076648"/>
                </a:lnTo>
                <a:lnTo>
                  <a:pt x="640414" y="1086307"/>
                </a:lnTo>
                <a:lnTo>
                  <a:pt x="594322" y="1092223"/>
                </a:lnTo>
                <a:lnTo>
                  <a:pt x="547116" y="1094231"/>
                </a:lnTo>
                <a:lnTo>
                  <a:pt x="499909" y="1092223"/>
                </a:lnTo>
                <a:lnTo>
                  <a:pt x="453817" y="1086307"/>
                </a:lnTo>
                <a:lnTo>
                  <a:pt x="409005" y="1076648"/>
                </a:lnTo>
                <a:lnTo>
                  <a:pt x="365636" y="1063410"/>
                </a:lnTo>
                <a:lnTo>
                  <a:pt x="323875" y="1046758"/>
                </a:lnTo>
                <a:lnTo>
                  <a:pt x="283886" y="1026855"/>
                </a:lnTo>
                <a:lnTo>
                  <a:pt x="245832" y="1003867"/>
                </a:lnTo>
                <a:lnTo>
                  <a:pt x="209880" y="977957"/>
                </a:lnTo>
                <a:lnTo>
                  <a:pt x="176192" y="949290"/>
                </a:lnTo>
                <a:lnTo>
                  <a:pt x="144932" y="918029"/>
                </a:lnTo>
                <a:lnTo>
                  <a:pt x="116266" y="884341"/>
                </a:lnTo>
                <a:lnTo>
                  <a:pt x="90358" y="848387"/>
                </a:lnTo>
                <a:lnTo>
                  <a:pt x="67370" y="810334"/>
                </a:lnTo>
                <a:lnTo>
                  <a:pt x="47469" y="770345"/>
                </a:lnTo>
                <a:lnTo>
                  <a:pt x="30818" y="728585"/>
                </a:lnTo>
                <a:lnTo>
                  <a:pt x="17581" y="685217"/>
                </a:lnTo>
                <a:lnTo>
                  <a:pt x="7923" y="640407"/>
                </a:lnTo>
                <a:lnTo>
                  <a:pt x="2008" y="594318"/>
                </a:lnTo>
                <a:lnTo>
                  <a:pt x="0" y="54711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0915" y="1821180"/>
            <a:ext cx="691896" cy="705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0415" y="265267"/>
            <a:ext cx="1096010" cy="1094740"/>
          </a:xfrm>
          <a:custGeom>
            <a:avLst/>
            <a:gdLst/>
            <a:ahLst/>
            <a:cxnLst/>
            <a:rect l="l" t="t" r="r" b="b"/>
            <a:pathLst>
              <a:path w="1096010" h="1094740">
                <a:moveTo>
                  <a:pt x="547878" y="0"/>
                </a:moveTo>
                <a:lnTo>
                  <a:pt x="500604" y="2008"/>
                </a:lnTo>
                <a:lnTo>
                  <a:pt x="454447" y="7924"/>
                </a:lnTo>
                <a:lnTo>
                  <a:pt x="409571" y="17583"/>
                </a:lnTo>
                <a:lnTo>
                  <a:pt x="366141" y="30821"/>
                </a:lnTo>
                <a:lnTo>
                  <a:pt x="324321" y="47473"/>
                </a:lnTo>
                <a:lnTo>
                  <a:pt x="284276" y="67376"/>
                </a:lnTo>
                <a:lnTo>
                  <a:pt x="246170" y="90364"/>
                </a:lnTo>
                <a:lnTo>
                  <a:pt x="210167" y="116274"/>
                </a:lnTo>
                <a:lnTo>
                  <a:pt x="176433" y="144941"/>
                </a:lnTo>
                <a:lnTo>
                  <a:pt x="145130" y="176202"/>
                </a:lnTo>
                <a:lnTo>
                  <a:pt x="116425" y="209890"/>
                </a:lnTo>
                <a:lnTo>
                  <a:pt x="90481" y="245844"/>
                </a:lnTo>
                <a:lnTo>
                  <a:pt x="67462" y="283897"/>
                </a:lnTo>
                <a:lnTo>
                  <a:pt x="47534" y="323886"/>
                </a:lnTo>
                <a:lnTo>
                  <a:pt x="30860" y="365646"/>
                </a:lnTo>
                <a:lnTo>
                  <a:pt x="17605" y="409014"/>
                </a:lnTo>
                <a:lnTo>
                  <a:pt x="7934" y="453824"/>
                </a:lnTo>
                <a:lnTo>
                  <a:pt x="2010" y="499913"/>
                </a:lnTo>
                <a:lnTo>
                  <a:pt x="0" y="547116"/>
                </a:lnTo>
                <a:lnTo>
                  <a:pt x="2010" y="594318"/>
                </a:lnTo>
                <a:lnTo>
                  <a:pt x="7934" y="640407"/>
                </a:lnTo>
                <a:lnTo>
                  <a:pt x="17605" y="685217"/>
                </a:lnTo>
                <a:lnTo>
                  <a:pt x="30860" y="728585"/>
                </a:lnTo>
                <a:lnTo>
                  <a:pt x="47534" y="770345"/>
                </a:lnTo>
                <a:lnTo>
                  <a:pt x="67462" y="810334"/>
                </a:lnTo>
                <a:lnTo>
                  <a:pt x="90481" y="848387"/>
                </a:lnTo>
                <a:lnTo>
                  <a:pt x="116425" y="884341"/>
                </a:lnTo>
                <a:lnTo>
                  <a:pt x="145130" y="918029"/>
                </a:lnTo>
                <a:lnTo>
                  <a:pt x="176433" y="949290"/>
                </a:lnTo>
                <a:lnTo>
                  <a:pt x="210167" y="977957"/>
                </a:lnTo>
                <a:lnTo>
                  <a:pt x="246170" y="1003867"/>
                </a:lnTo>
                <a:lnTo>
                  <a:pt x="284276" y="1026855"/>
                </a:lnTo>
                <a:lnTo>
                  <a:pt x="324321" y="1046758"/>
                </a:lnTo>
                <a:lnTo>
                  <a:pt x="366141" y="1063410"/>
                </a:lnTo>
                <a:lnTo>
                  <a:pt x="409571" y="1076648"/>
                </a:lnTo>
                <a:lnTo>
                  <a:pt x="454447" y="1086307"/>
                </a:lnTo>
                <a:lnTo>
                  <a:pt x="500604" y="1092223"/>
                </a:lnTo>
                <a:lnTo>
                  <a:pt x="547878" y="1094232"/>
                </a:lnTo>
                <a:lnTo>
                  <a:pt x="595151" y="1092223"/>
                </a:lnTo>
                <a:lnTo>
                  <a:pt x="641308" y="1086307"/>
                </a:lnTo>
                <a:lnTo>
                  <a:pt x="686184" y="1076648"/>
                </a:lnTo>
                <a:lnTo>
                  <a:pt x="729614" y="1063410"/>
                </a:lnTo>
                <a:lnTo>
                  <a:pt x="771434" y="1046758"/>
                </a:lnTo>
                <a:lnTo>
                  <a:pt x="811479" y="1026855"/>
                </a:lnTo>
                <a:lnTo>
                  <a:pt x="849585" y="1003867"/>
                </a:lnTo>
                <a:lnTo>
                  <a:pt x="885588" y="977957"/>
                </a:lnTo>
                <a:lnTo>
                  <a:pt x="919322" y="949290"/>
                </a:lnTo>
                <a:lnTo>
                  <a:pt x="950625" y="918029"/>
                </a:lnTo>
                <a:lnTo>
                  <a:pt x="979330" y="884341"/>
                </a:lnTo>
                <a:lnTo>
                  <a:pt x="1005274" y="848387"/>
                </a:lnTo>
                <a:lnTo>
                  <a:pt x="1028293" y="810334"/>
                </a:lnTo>
                <a:lnTo>
                  <a:pt x="1048221" y="770345"/>
                </a:lnTo>
                <a:lnTo>
                  <a:pt x="1064895" y="728585"/>
                </a:lnTo>
                <a:lnTo>
                  <a:pt x="1078150" y="685217"/>
                </a:lnTo>
                <a:lnTo>
                  <a:pt x="1087821" y="640407"/>
                </a:lnTo>
                <a:lnTo>
                  <a:pt x="1093745" y="594318"/>
                </a:lnTo>
                <a:lnTo>
                  <a:pt x="1095756" y="547116"/>
                </a:lnTo>
                <a:lnTo>
                  <a:pt x="1093745" y="499913"/>
                </a:lnTo>
                <a:lnTo>
                  <a:pt x="1087821" y="453824"/>
                </a:lnTo>
                <a:lnTo>
                  <a:pt x="1078150" y="409014"/>
                </a:lnTo>
                <a:lnTo>
                  <a:pt x="1064895" y="365646"/>
                </a:lnTo>
                <a:lnTo>
                  <a:pt x="1048221" y="323886"/>
                </a:lnTo>
                <a:lnTo>
                  <a:pt x="1028293" y="283897"/>
                </a:lnTo>
                <a:lnTo>
                  <a:pt x="1005274" y="245844"/>
                </a:lnTo>
                <a:lnTo>
                  <a:pt x="979330" y="209890"/>
                </a:lnTo>
                <a:lnTo>
                  <a:pt x="950625" y="176202"/>
                </a:lnTo>
                <a:lnTo>
                  <a:pt x="919322" y="144941"/>
                </a:lnTo>
                <a:lnTo>
                  <a:pt x="885588" y="116274"/>
                </a:lnTo>
                <a:lnTo>
                  <a:pt x="849585" y="90364"/>
                </a:lnTo>
                <a:lnTo>
                  <a:pt x="811479" y="67376"/>
                </a:lnTo>
                <a:lnTo>
                  <a:pt x="771434" y="47473"/>
                </a:lnTo>
                <a:lnTo>
                  <a:pt x="729614" y="30821"/>
                </a:lnTo>
                <a:lnTo>
                  <a:pt x="686184" y="17583"/>
                </a:lnTo>
                <a:lnTo>
                  <a:pt x="641308" y="7924"/>
                </a:lnTo>
                <a:lnTo>
                  <a:pt x="595151" y="2008"/>
                </a:lnTo>
                <a:lnTo>
                  <a:pt x="547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95300" y="469391"/>
            <a:ext cx="682751" cy="6842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7332" y="1575308"/>
            <a:ext cx="711733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782" y="2402839"/>
            <a:ext cx="10584434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Friends_Against_Scam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linktr.ee/Friends_Against_Sc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6235" cy="6858000"/>
          </a:xfrm>
          <a:custGeom>
            <a:avLst/>
            <a:gdLst/>
            <a:ahLst/>
            <a:cxnLst/>
            <a:rect l="l" t="t" r="r" b="b"/>
            <a:pathLst>
              <a:path w="1626235" h="6858000">
                <a:moveTo>
                  <a:pt x="1626108" y="0"/>
                </a:moveTo>
                <a:lnTo>
                  <a:pt x="0" y="0"/>
                </a:lnTo>
                <a:lnTo>
                  <a:pt x="0" y="6858000"/>
                </a:lnTo>
                <a:lnTo>
                  <a:pt x="1626108" y="6858000"/>
                </a:lnTo>
                <a:lnTo>
                  <a:pt x="1626108" y="0"/>
                </a:lnTo>
                <a:close/>
              </a:path>
            </a:pathLst>
          </a:custGeom>
          <a:solidFill>
            <a:srgbClr val="E7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4476" y="341375"/>
            <a:ext cx="1741931" cy="92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8467" y="689229"/>
            <a:ext cx="5763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>
                <a:latin typeface="+mj-lt"/>
                <a:cs typeface="Arial"/>
              </a:rPr>
              <a:t>Comments from the</a:t>
            </a:r>
            <a:r>
              <a:rPr sz="4000" b="0" spc="55">
                <a:latin typeface="+mj-lt"/>
                <a:cs typeface="Arial"/>
              </a:rPr>
              <a:t> </a:t>
            </a:r>
            <a:r>
              <a:rPr sz="4000" b="0" spc="-5">
                <a:latin typeface="+mj-lt"/>
                <a:cs typeface="Arial"/>
              </a:rPr>
              <a:t>team</a:t>
            </a:r>
            <a:endParaRPr sz="4000">
              <a:latin typeface="+mj-lt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24268" y="2057400"/>
            <a:ext cx="10584434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8245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+mn-lt"/>
              </a:rPr>
              <a:t>This social media pack has been designed to </a:t>
            </a:r>
            <a:r>
              <a:rPr lang="en-GB" dirty="0">
                <a:latin typeface="+mn-lt"/>
              </a:rPr>
              <a:t>promote the free Friends Against Scams App to </a:t>
            </a:r>
            <a:r>
              <a:rPr dirty="0">
                <a:latin typeface="+mn-lt"/>
              </a:rPr>
              <a:t>be used by supporters,</a:t>
            </a:r>
            <a:r>
              <a:rPr spc="-175" dirty="0">
                <a:latin typeface="+mn-lt"/>
              </a:rPr>
              <a:t> </a:t>
            </a:r>
            <a:r>
              <a:rPr dirty="0" err="1">
                <a:latin typeface="+mn-lt"/>
              </a:rPr>
              <a:t>organisations</a:t>
            </a:r>
            <a:r>
              <a:rPr dirty="0">
                <a:latin typeface="+mn-lt"/>
              </a:rPr>
              <a:t>,  partners, and Friends Against Scams</a:t>
            </a:r>
            <a:r>
              <a:rPr spc="-229" dirty="0">
                <a:latin typeface="+mn-lt"/>
              </a:rPr>
              <a:t> </a:t>
            </a:r>
            <a:r>
              <a:rPr spc="-20" dirty="0">
                <a:latin typeface="+mn-lt"/>
              </a:rPr>
              <a:t>directly.</a:t>
            </a:r>
          </a:p>
          <a:p>
            <a:pPr marL="1185545">
              <a:lnSpc>
                <a:spcPct val="100000"/>
              </a:lnSpc>
              <a:spcBef>
                <a:spcPts val="40"/>
              </a:spcBef>
            </a:pPr>
            <a:endParaRPr dirty="0">
              <a:latin typeface="+mn-lt"/>
            </a:endParaRPr>
          </a:p>
          <a:p>
            <a:pPr marL="1198245" marR="54610">
              <a:lnSpc>
                <a:spcPct val="100000"/>
              </a:lnSpc>
            </a:pPr>
            <a:r>
              <a:rPr dirty="0">
                <a:latin typeface="+mn-lt"/>
              </a:rPr>
              <a:t>Each of the following pages will have suggested </a:t>
            </a:r>
            <a:r>
              <a:rPr spc="-5" dirty="0">
                <a:latin typeface="+mn-lt"/>
              </a:rPr>
              <a:t>text </a:t>
            </a:r>
            <a:r>
              <a:rPr dirty="0">
                <a:latin typeface="+mn-lt"/>
              </a:rPr>
              <a:t>for a social media post and</a:t>
            </a:r>
            <a:r>
              <a:rPr spc="-204" dirty="0">
                <a:latin typeface="+mn-lt"/>
              </a:rPr>
              <a:t> </a:t>
            </a:r>
            <a:r>
              <a:rPr dirty="0">
                <a:latin typeface="+mn-lt"/>
              </a:rPr>
              <a:t>an  accompanying</a:t>
            </a:r>
            <a:r>
              <a:rPr spc="-45" dirty="0">
                <a:latin typeface="+mn-lt"/>
              </a:rPr>
              <a:t> </a:t>
            </a:r>
            <a:r>
              <a:rPr dirty="0">
                <a:latin typeface="+mn-lt"/>
              </a:rPr>
              <a:t>infographic/image.</a:t>
            </a:r>
            <a:r>
              <a:rPr lang="en-GB" dirty="0">
                <a:latin typeface="+mn-lt"/>
              </a:rPr>
              <a:t>  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6290-731E-C5C6-B063-CD336D7FC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961A315F-2F86-1DA3-4B5F-3624ED60EA14}"/>
              </a:ext>
            </a:extLst>
          </p:cNvPr>
          <p:cNvSpPr txBox="1"/>
          <p:nvPr/>
        </p:nvSpPr>
        <p:spPr>
          <a:xfrm>
            <a:off x="7856703" y="2590800"/>
            <a:ext cx="4100195" cy="290464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9A5CF29-C7FA-7451-55BA-1E391A93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1573161"/>
            <a:ext cx="7117334" cy="369332"/>
          </a:xfrm>
        </p:spPr>
        <p:txBody>
          <a:bodyPr/>
          <a:lstStyle/>
          <a:p>
            <a:r>
              <a:rPr lang="en-GB" dirty="0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E880BC-0130-BB55-B920-5C98D9185F1F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42E7-FD72-8A87-B536-9E5A0CD77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0" y="876300"/>
            <a:ext cx="4084320" cy="510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CBD29-7438-9F1B-E11C-E8B4BF6841D0}"/>
              </a:ext>
            </a:extLst>
          </p:cNvPr>
          <p:cNvSpPr txBox="1"/>
          <p:nvPr/>
        </p:nvSpPr>
        <p:spPr>
          <a:xfrm>
            <a:off x="7543799" y="2035226"/>
            <a:ext cx="4084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Think you can spot a scam? 🕵️‍♀️</a:t>
            </a:r>
          </a:p>
          <a:p>
            <a:endParaRPr lang="en-GB" dirty="0"/>
          </a:p>
          <a:p>
            <a:r>
              <a:rPr lang="en-GB" dirty="0"/>
              <a:t>Test your knowledge with the monthly Scams Quiz in the Friends Against Scams app. </a:t>
            </a:r>
          </a:p>
          <a:p>
            <a:endParaRPr lang="en-GB" dirty="0"/>
          </a:p>
          <a:p>
            <a:r>
              <a:rPr lang="en-GB" dirty="0"/>
              <a:t>It only takes 5-10 minutes and helps you stay one step ahead of the latest fraud and scams.</a:t>
            </a:r>
          </a:p>
          <a:p>
            <a:endParaRPr lang="en-GB" dirty="0"/>
          </a:p>
          <a:p>
            <a:r>
              <a:rPr lang="en-GB" dirty="0"/>
              <a:t>Download now on the App Store and Google Play.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</p:txBody>
      </p:sp>
      <p:sp>
        <p:nvSpPr>
          <p:cNvPr id="2" name="bg object 17">
            <a:extLst>
              <a:ext uri="{FF2B5EF4-FFF2-40B4-BE49-F238E27FC236}">
                <a16:creationId xmlns:a16="http://schemas.microsoft.com/office/drawing/2014/main" id="{68E13BDC-028E-7853-FC38-409CCC9073AA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6C99B136-760B-13C9-3C47-F3039ECF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DF75-6ABC-8F27-D49E-481B330F4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0BB71A98-17BA-8630-D983-CED0A683D2F7}"/>
              </a:ext>
            </a:extLst>
          </p:cNvPr>
          <p:cNvSpPr txBox="1"/>
          <p:nvPr/>
        </p:nvSpPr>
        <p:spPr>
          <a:xfrm>
            <a:off x="7856703" y="2590800"/>
            <a:ext cx="4100195" cy="3614451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Learn how to spot and stay safe from scams.</a:t>
            </a:r>
          </a:p>
          <a:p>
            <a:endParaRPr lang="en-GB" dirty="0"/>
          </a:p>
          <a:p>
            <a:r>
              <a:rPr lang="en-GB" dirty="0"/>
              <a:t>The Friends Against Scams app offers free, easy-to-follow training to help you protect yourself and others from fraud.</a:t>
            </a:r>
          </a:p>
          <a:p>
            <a:endParaRPr lang="en-GB" dirty="0"/>
          </a:p>
          <a:p>
            <a:r>
              <a:rPr lang="en-GB" dirty="0"/>
              <a:t>Download the app today on the App Store and Google Play to get started.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E6C2667-1C5E-AF31-1996-17992A2C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2133600"/>
            <a:ext cx="7117334" cy="369332"/>
          </a:xfrm>
        </p:spPr>
        <p:txBody>
          <a:bodyPr/>
          <a:lstStyle/>
          <a:p>
            <a:r>
              <a:rPr lang="en-GB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997CE0-BDF2-4BE0-9515-1A5D9C0D7B22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1FA03-FF63-7299-FDFC-E20837A65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1066800"/>
            <a:ext cx="4876800" cy="487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17698CCA-EB38-116D-8A07-1F48D02AE738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DA011AEC-58D2-2A12-1F5A-50D0798E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5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F27EC-386C-EF19-FF88-FA5C0C41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088E2E03-8C91-C816-BB1C-117A196C2B70}"/>
              </a:ext>
            </a:extLst>
          </p:cNvPr>
          <p:cNvSpPr txBox="1"/>
          <p:nvPr/>
        </p:nvSpPr>
        <p:spPr>
          <a:xfrm>
            <a:off x="7856703" y="2590800"/>
            <a:ext cx="4100195" cy="3891450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Want to protect yourself from scams?</a:t>
            </a:r>
          </a:p>
          <a:p>
            <a:endParaRPr lang="en-GB" dirty="0"/>
          </a:p>
          <a:p>
            <a:r>
              <a:rPr lang="en-GB" dirty="0"/>
              <a:t>Download the Friends Against Scams app to access helpful tools, scam training and support to keep you and others safe. From prevention tips to a scam checker and recovery guidance, all in one place.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F1FB221-7EC1-CD6E-E3A7-A98C7100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2133600"/>
            <a:ext cx="7117334" cy="369332"/>
          </a:xfrm>
        </p:spPr>
        <p:txBody>
          <a:bodyPr/>
          <a:lstStyle/>
          <a:p>
            <a:r>
              <a:rPr lang="en-GB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A58D74-A386-59BC-1E65-44437F1FF683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4B1AA-7748-F7B0-03CB-3E0D5B4E0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658" y="838200"/>
            <a:ext cx="4145280" cy="5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01CE0376-B4E0-81FE-80CB-EFE2CE5C6004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9F44156A-7F3D-4440-D98C-C7CD621B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36AC2-489F-B929-A75F-65844F07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B768F8B0-1C13-9AE5-39FE-9B9599C40869}"/>
              </a:ext>
            </a:extLst>
          </p:cNvPr>
          <p:cNvSpPr txBox="1"/>
          <p:nvPr/>
        </p:nvSpPr>
        <p:spPr>
          <a:xfrm>
            <a:off x="7856703" y="2590800"/>
            <a:ext cx="4100195" cy="4168449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Work with vulnerable people? Learn how to help them stay safe from fraud and scams. 🤝</a:t>
            </a:r>
          </a:p>
          <a:p>
            <a:endParaRPr lang="en-GB" dirty="0"/>
          </a:p>
          <a:p>
            <a:r>
              <a:rPr lang="en-GB" dirty="0"/>
              <a:t>Download the Friends Against Scams app to access practical training and resources designed to prevent scams and support those at risk.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CEEBDFD-A643-B974-853F-434918E9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2133600"/>
            <a:ext cx="7117334" cy="369332"/>
          </a:xfrm>
        </p:spPr>
        <p:txBody>
          <a:bodyPr/>
          <a:lstStyle/>
          <a:p>
            <a:r>
              <a:rPr lang="en-GB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AE2521-BF8F-0D05-1262-C4AA803B04A3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53B29-4261-EFC2-CDF2-C1C7D6CE2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1143000"/>
            <a:ext cx="4023360" cy="50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C682092A-7471-E94D-E86D-44743AE5AEFB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E79C8D89-C535-EAF3-C933-44BFABE1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4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04AB7-6F83-658B-DD63-5ABA34A4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29885C31-516F-9E6C-3F04-7D6EF7F0CB49}"/>
              </a:ext>
            </a:extLst>
          </p:cNvPr>
          <p:cNvSpPr txBox="1"/>
          <p:nvPr/>
        </p:nvSpPr>
        <p:spPr>
          <a:xfrm>
            <a:off x="7856703" y="2590800"/>
            <a:ext cx="4100195" cy="3337452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Think you’ve been targeted by a scam? Don’t guess when you can check. 🔍</a:t>
            </a:r>
          </a:p>
          <a:p>
            <a:endParaRPr lang="en-GB" dirty="0"/>
          </a:p>
          <a:p>
            <a:r>
              <a:rPr lang="en-GB" dirty="0"/>
              <a:t>Download the Friends Against Scams app and use Ask Silver for a fast, reliable answer. Scan suspicious websites, texts, emails, or letters in seconds and stay one step ahead.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D7F197B-45F0-F3AB-B31E-DB1D98DF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2133600"/>
            <a:ext cx="7117334" cy="369332"/>
          </a:xfrm>
        </p:spPr>
        <p:txBody>
          <a:bodyPr/>
          <a:lstStyle/>
          <a:p>
            <a:r>
              <a:rPr lang="en-GB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F03F11-FFEF-AE7B-689F-F8DD42B5D60E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CE523-C894-5710-67FC-45BFB6B66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1219200"/>
            <a:ext cx="4648200" cy="464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74DFB314-9FF4-1465-FC20-AEE569E3A4F4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8AE1BFB5-E38B-53C8-2A44-5367C71A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2AE7-888E-E221-7540-B29D5C085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CB19A0E3-FD2C-B15F-0FE5-6B7F94138D9C}"/>
              </a:ext>
            </a:extLst>
          </p:cNvPr>
          <p:cNvSpPr txBox="1"/>
          <p:nvPr/>
        </p:nvSpPr>
        <p:spPr>
          <a:xfrm>
            <a:off x="7856703" y="2590800"/>
            <a:ext cx="4100195" cy="3337452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Criminals are constantly changing their tactics.</a:t>
            </a:r>
          </a:p>
          <a:p>
            <a:endParaRPr lang="en-GB" dirty="0"/>
          </a:p>
          <a:p>
            <a:r>
              <a:rPr lang="en-GB" dirty="0"/>
              <a:t>Download the Friends Against Scams app to get trusted scam alerts from Which? and stay up to date with the latest fraud and scam trends.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2C68320-A659-28D1-0FFD-01345D21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2133600"/>
            <a:ext cx="7117334" cy="369332"/>
          </a:xfrm>
        </p:spPr>
        <p:txBody>
          <a:bodyPr/>
          <a:lstStyle/>
          <a:p>
            <a:r>
              <a:rPr lang="en-GB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C5B729-E259-849D-A80E-1C98DE0F0979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A4C2C-3DE3-920D-E470-06B61816F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800" y="914400"/>
            <a:ext cx="4145280" cy="518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250239D6-3790-92B6-0649-C337661C07DF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3B699A1D-90CD-9D75-CEA0-C18E0212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37A6-80F2-A97C-A370-7049A18C6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A30C603E-5C4E-8F94-E931-BCEDA318B890}"/>
              </a:ext>
            </a:extLst>
          </p:cNvPr>
          <p:cNvSpPr txBox="1"/>
          <p:nvPr/>
        </p:nvSpPr>
        <p:spPr>
          <a:xfrm>
            <a:off x="7856703" y="2000860"/>
            <a:ext cx="4100195" cy="5276444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Anyone can be a victim of fraud and scams.</a:t>
            </a:r>
          </a:p>
          <a:p>
            <a:endParaRPr lang="en-GB" dirty="0"/>
          </a:p>
          <a:p>
            <a:r>
              <a:rPr lang="en-GB" dirty="0"/>
              <a:t>The Friends Against Scams app gives you more than alerts: recover stolen money with a reimbursement toolkit, check suspicious messages with Ask Silver, access Which? scam alerts, and use ready-made resources to educate others. Plus, quizzes, training, and tools to stay up to date on latest scams.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Stay informed. Stay protected.</a:t>
            </a:r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E8725AE-D548-ECBD-8E8A-68090A27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1435507"/>
            <a:ext cx="7117334" cy="369332"/>
          </a:xfrm>
        </p:spPr>
        <p:txBody>
          <a:bodyPr/>
          <a:lstStyle/>
          <a:p>
            <a:r>
              <a:rPr lang="en-GB" dirty="0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FBCDCF-FC1B-B8B9-EDDA-330D5A729BC4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64DA1-8EB5-8D3C-C749-53287AAAF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800100"/>
            <a:ext cx="4206240" cy="525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2259763E-BA4C-B847-116B-E749AC42C070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C10748BE-EECB-3250-BEC4-6819C225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0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74FF-619C-06CB-4758-164962DEB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930DB5E0-EE41-D860-7C2B-6983462EB29A}"/>
              </a:ext>
            </a:extLst>
          </p:cNvPr>
          <p:cNvSpPr txBox="1"/>
          <p:nvPr/>
        </p:nvSpPr>
        <p:spPr>
          <a:xfrm>
            <a:off x="7856703" y="2590800"/>
            <a:ext cx="4100195" cy="3337452"/>
          </a:xfrm>
          <a:prstGeom prst="rect">
            <a:avLst/>
          </a:prstGeom>
          <a:effectLst/>
        </p:spPr>
        <p:txBody>
          <a:bodyPr vert="horz" wrap="square" lIns="0" tIns="13335" rIns="0" bIns="0" rtlCol="0">
            <a:spAutoFit/>
          </a:bodyPr>
          <a:lstStyle/>
          <a:p>
            <a:r>
              <a:rPr lang="en-GB" dirty="0"/>
              <a:t>Want to learn how to protect yourself from fraud and scams? </a:t>
            </a:r>
          </a:p>
          <a:p>
            <a:endParaRPr lang="en-GB" dirty="0"/>
          </a:p>
          <a:p>
            <a:r>
              <a:rPr lang="en-GB" dirty="0"/>
              <a:t>Download the Friends Against Scams app to access these resources and more!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https://linktr.ee/Friends_Against_Scams</a:t>
            </a:r>
            <a:endParaRPr lang="en-GB" dirty="0"/>
          </a:p>
          <a:p>
            <a:endParaRPr lang="en-GB" dirty="0"/>
          </a:p>
          <a:p>
            <a:r>
              <a:rPr lang="en-GB" dirty="0"/>
              <a:t>#friendsagainstscams #scamaware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5AB15B5-EF94-B32C-5723-9BB9D3E3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03" y="2133600"/>
            <a:ext cx="7117334" cy="369332"/>
          </a:xfrm>
        </p:spPr>
        <p:txBody>
          <a:bodyPr/>
          <a:lstStyle/>
          <a:p>
            <a:r>
              <a:rPr lang="en-GB"/>
              <a:t>Suggested text: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C2A1A3-5D53-1FA8-C526-BA9D61B7F2D6}"/>
              </a:ext>
            </a:extLst>
          </p:cNvPr>
          <p:cNvSpPr/>
          <p:nvPr/>
        </p:nvSpPr>
        <p:spPr>
          <a:xfrm>
            <a:off x="111770" y="1479698"/>
            <a:ext cx="1437904" cy="1524000"/>
          </a:xfrm>
          <a:prstGeom prst="ellipse">
            <a:avLst/>
          </a:prstGeom>
          <a:solidFill>
            <a:srgbClr val="E73437"/>
          </a:solidFill>
          <a:ln>
            <a:solidFill>
              <a:srgbClr val="E734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74DA2-CA74-01F7-FAFC-87DBAD688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200" y="914400"/>
            <a:ext cx="4206240" cy="525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bg object 17">
            <a:extLst>
              <a:ext uri="{FF2B5EF4-FFF2-40B4-BE49-F238E27FC236}">
                <a16:creationId xmlns:a16="http://schemas.microsoft.com/office/drawing/2014/main" id="{50407F10-94B3-B7B7-F5DB-FB5630CD2B48}"/>
              </a:ext>
            </a:extLst>
          </p:cNvPr>
          <p:cNvSpPr/>
          <p:nvPr/>
        </p:nvSpPr>
        <p:spPr>
          <a:xfrm>
            <a:off x="262127" y="16062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40" h="1094739">
                <a:moveTo>
                  <a:pt x="547116" y="0"/>
                </a:moveTo>
                <a:lnTo>
                  <a:pt x="499909" y="2008"/>
                </a:lnTo>
                <a:lnTo>
                  <a:pt x="453817" y="7924"/>
                </a:lnTo>
                <a:lnTo>
                  <a:pt x="409005" y="17583"/>
                </a:lnTo>
                <a:lnTo>
                  <a:pt x="365636" y="30821"/>
                </a:lnTo>
                <a:lnTo>
                  <a:pt x="323875" y="47473"/>
                </a:lnTo>
                <a:lnTo>
                  <a:pt x="283886" y="67376"/>
                </a:lnTo>
                <a:lnTo>
                  <a:pt x="245832" y="90364"/>
                </a:lnTo>
                <a:lnTo>
                  <a:pt x="209880" y="116274"/>
                </a:lnTo>
                <a:lnTo>
                  <a:pt x="176192" y="144941"/>
                </a:lnTo>
                <a:lnTo>
                  <a:pt x="144932" y="176202"/>
                </a:lnTo>
                <a:lnTo>
                  <a:pt x="116266" y="209890"/>
                </a:lnTo>
                <a:lnTo>
                  <a:pt x="90358" y="245844"/>
                </a:lnTo>
                <a:lnTo>
                  <a:pt x="67370" y="283897"/>
                </a:lnTo>
                <a:lnTo>
                  <a:pt x="47469" y="323886"/>
                </a:lnTo>
                <a:lnTo>
                  <a:pt x="30818" y="365646"/>
                </a:lnTo>
                <a:lnTo>
                  <a:pt x="17581" y="409014"/>
                </a:lnTo>
                <a:lnTo>
                  <a:pt x="7923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3" y="640407"/>
                </a:lnTo>
                <a:lnTo>
                  <a:pt x="17581" y="685217"/>
                </a:lnTo>
                <a:lnTo>
                  <a:pt x="30818" y="728585"/>
                </a:lnTo>
                <a:lnTo>
                  <a:pt x="47469" y="770345"/>
                </a:lnTo>
                <a:lnTo>
                  <a:pt x="67370" y="810334"/>
                </a:lnTo>
                <a:lnTo>
                  <a:pt x="90358" y="848387"/>
                </a:lnTo>
                <a:lnTo>
                  <a:pt x="116266" y="884341"/>
                </a:lnTo>
                <a:lnTo>
                  <a:pt x="144932" y="918029"/>
                </a:lnTo>
                <a:lnTo>
                  <a:pt x="176192" y="949290"/>
                </a:lnTo>
                <a:lnTo>
                  <a:pt x="209880" y="977957"/>
                </a:lnTo>
                <a:lnTo>
                  <a:pt x="245832" y="1003867"/>
                </a:lnTo>
                <a:lnTo>
                  <a:pt x="283886" y="1026855"/>
                </a:lnTo>
                <a:lnTo>
                  <a:pt x="323875" y="1046758"/>
                </a:lnTo>
                <a:lnTo>
                  <a:pt x="365636" y="1063410"/>
                </a:lnTo>
                <a:lnTo>
                  <a:pt x="409005" y="1076648"/>
                </a:lnTo>
                <a:lnTo>
                  <a:pt x="453817" y="1086307"/>
                </a:lnTo>
                <a:lnTo>
                  <a:pt x="499909" y="1092223"/>
                </a:lnTo>
                <a:lnTo>
                  <a:pt x="547116" y="1094231"/>
                </a:lnTo>
                <a:lnTo>
                  <a:pt x="594322" y="1092223"/>
                </a:lnTo>
                <a:lnTo>
                  <a:pt x="640414" y="1086307"/>
                </a:lnTo>
                <a:lnTo>
                  <a:pt x="685226" y="1076648"/>
                </a:lnTo>
                <a:lnTo>
                  <a:pt x="728595" y="1063410"/>
                </a:lnTo>
                <a:lnTo>
                  <a:pt x="770356" y="1046758"/>
                </a:lnTo>
                <a:lnTo>
                  <a:pt x="810345" y="1026855"/>
                </a:lnTo>
                <a:lnTo>
                  <a:pt x="848399" y="1003867"/>
                </a:lnTo>
                <a:lnTo>
                  <a:pt x="884351" y="977957"/>
                </a:lnTo>
                <a:lnTo>
                  <a:pt x="918039" y="949290"/>
                </a:lnTo>
                <a:lnTo>
                  <a:pt x="949299" y="918029"/>
                </a:lnTo>
                <a:lnTo>
                  <a:pt x="977965" y="884341"/>
                </a:lnTo>
                <a:lnTo>
                  <a:pt x="1003873" y="848387"/>
                </a:lnTo>
                <a:lnTo>
                  <a:pt x="1026861" y="810334"/>
                </a:lnTo>
                <a:lnTo>
                  <a:pt x="1046762" y="770345"/>
                </a:lnTo>
                <a:lnTo>
                  <a:pt x="1063413" y="728585"/>
                </a:lnTo>
                <a:lnTo>
                  <a:pt x="1076650" y="685217"/>
                </a:lnTo>
                <a:lnTo>
                  <a:pt x="1086308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8" y="453824"/>
                </a:lnTo>
                <a:lnTo>
                  <a:pt x="1076650" y="409014"/>
                </a:lnTo>
                <a:lnTo>
                  <a:pt x="1063413" y="365646"/>
                </a:lnTo>
                <a:lnTo>
                  <a:pt x="1046762" y="323886"/>
                </a:lnTo>
                <a:lnTo>
                  <a:pt x="1026861" y="283897"/>
                </a:lnTo>
                <a:lnTo>
                  <a:pt x="1003873" y="245844"/>
                </a:lnTo>
                <a:lnTo>
                  <a:pt x="977965" y="209890"/>
                </a:lnTo>
                <a:lnTo>
                  <a:pt x="949299" y="176202"/>
                </a:lnTo>
                <a:lnTo>
                  <a:pt x="918039" y="144941"/>
                </a:lnTo>
                <a:lnTo>
                  <a:pt x="884351" y="116274"/>
                </a:lnTo>
                <a:lnTo>
                  <a:pt x="848399" y="90364"/>
                </a:lnTo>
                <a:lnTo>
                  <a:pt x="810345" y="67376"/>
                </a:lnTo>
                <a:lnTo>
                  <a:pt x="770356" y="47473"/>
                </a:lnTo>
                <a:lnTo>
                  <a:pt x="728595" y="30821"/>
                </a:lnTo>
                <a:lnTo>
                  <a:pt x="685226" y="17583"/>
                </a:lnTo>
                <a:lnTo>
                  <a:pt x="640414" y="7924"/>
                </a:lnTo>
                <a:lnTo>
                  <a:pt x="594322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6" descr="Linkedin logo png, Linkedin icon transparent png 18930480 PNG">
            <a:extLst>
              <a:ext uri="{FF2B5EF4-FFF2-40B4-BE49-F238E27FC236}">
                <a16:creationId xmlns:a16="http://schemas.microsoft.com/office/drawing/2014/main" id="{DB75E12D-66D7-FB10-049C-4812453A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" y="1598437"/>
            <a:ext cx="1094740" cy="10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4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961b545-104c-4ed0-8582-1f570f0595cd}" enabled="0" method="" siteId="{d961b545-104c-4ed0-8582-1f570f0595c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565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Comments from the team</vt:lpstr>
      <vt:lpstr>Suggested text: </vt:lpstr>
      <vt:lpstr>Suggested text: </vt:lpstr>
      <vt:lpstr>Suggested text: </vt:lpstr>
      <vt:lpstr>Suggested text: </vt:lpstr>
      <vt:lpstr>Suggested text: </vt:lpstr>
      <vt:lpstr>Suggested text: </vt:lpstr>
      <vt:lpstr>Suggested text: </vt:lpstr>
      <vt:lpstr>Suggested text: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Bazzoni</dc:creator>
  <cp:lastModifiedBy>Oliver Brooks Stephenson</cp:lastModifiedBy>
  <cp:revision>2</cp:revision>
  <dcterms:created xsi:type="dcterms:W3CDTF">2024-07-31T14:45:45Z</dcterms:created>
  <dcterms:modified xsi:type="dcterms:W3CDTF">2026-06-15T15:39:19Z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2024-07-31T00:00:00Z</vt:filetime>
  </property>
</Properties>
</file>