
<file path=[Content_Types].xml><?xml version="1.0" encoding="utf-8"?>
<Types xmlns="http://schemas.openxmlformats.org/package/2006/content-types">
  <Default Extension="xml" ContentType="application/vnd.openxmlformats-officedocument.extended-properties+xml"/>
  <Default Extension="jpeg" ContentType="image/jpeg"/>
  <Default Extension="png" ContentType="image/png"/>
  <Default Extension="mp4" ContentType="video/mp4"/>
  <Default Extension="rels" ContentType="application/vnd.openxmlformats-package.relationships+xml"/>
  <Override PartName="/docProps/core.xml" ContentType="application/vnd.openxmlformats-package.core-properties+xml"/>
  <Override PartName="/ppt/presentation.xml" ContentType="application/vnd.openxmlformats-officedocument.presentationml.presentation.main+xml"/>
  <Override PartName="/ppt/slides/slide8.xml" ContentType="application/vnd.openxmlformats-officedocument.presentationml.slide+xml"/>
  <Override PartName="/ppt/notesSlides/notesSlide8.xml" ContentType="application/vnd.openxmlformats-officedocument.presentationml.notesSlide+xml"/>
  <Override PartName="/ppt/notesMasters/notesMaster1.xml" ContentType="application/vnd.openxmlformats-officedocument.presentationml.notesMaster+xml"/>
  <Override PartName="/ppt/theme/theme3.xml" ContentType="application/vnd.openxmlformats-officedocument.theme+xml"/>
  <Override PartName="/ppt/slideLayouts/slideLayout10.xml" ContentType="application/vnd.openxmlformats-officedocument.presentationml.slideLayout+xml"/>
  <Override PartName="/ppt/slideMasters/slideMaster2.xml" ContentType="application/vnd.openxmlformats-officedocument.presentationml.slideMaster+xml"/>
  <Override PartName="/ppt/slideLayouts/slideLayout16.xml" ContentType="application/vnd.openxmlformats-officedocument.presentationml.slideLayout+xml"/>
  <Override PartName="/ppt/slideLayouts/slideLayout21.xml" ContentType="application/vnd.openxmlformats-officedocument.presentationml.slideLayout+xml"/>
  <Override PartName="/ppt/slideLayouts/slideLayout11.xml" ContentType="application/vnd.openxmlformats-officedocument.presentationml.slideLayout+xml"/>
  <Override PartName="/ppt/slideLayouts/slideLayout9.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s/slide13.xml" ContentType="application/vnd.openxmlformats-officedocument.presentationml.slide+xml"/>
  <Override PartName="/ppt/notesSlides/notesSlide13.xml" ContentType="application/vnd.openxmlformats-officedocument.presentationml.notesSlide+xml"/>
  <Override PartName="/ppt/slides/slide21.xml" ContentType="application/vnd.openxmlformats-officedocument.presentationml.slide+xml"/>
  <Override PartName="/ppt/notesSlides/notesSlide21.xml" ContentType="application/vnd.openxmlformats-officedocument.presentationml.notesSlide+xml"/>
  <Override PartName="/ppt/presProps.xml" ContentType="application/vnd.openxmlformats-officedocument.presentationml.presProps+xml"/>
  <Override PartName="/ppt/slides/slide16.xml" ContentType="application/vnd.openxmlformats-officedocument.presentationml.slide+xml"/>
  <Override PartName="/ppt/notesSlides/notesSlide16.xml" ContentType="application/vnd.openxmlformats-officedocument.presentationml.notesSlide+xml"/>
  <Override PartName="/ppt/slides/slide29.xml" ContentType="application/vnd.openxmlformats-officedocument.presentationml.slide+xml"/>
  <Override PartName="/ppt/notesSlides/notesSlide29.xml" ContentType="application/vnd.openxmlformats-officedocument.presentationml.notesSlide+xml"/>
  <Override PartName="/ppt/tableStyles.xml" ContentType="application/vnd.openxmlformats-officedocument.presentationml.tableStyles+xml"/>
  <Override PartName="/ppt/slides/slide2.xml" ContentType="application/vnd.openxmlformats-officedocument.presentationml.slide+xml"/>
  <Override PartName="/ppt/notesSlides/notesSlide2.xml" ContentType="application/vnd.openxmlformats-officedocument.presentationml.notesSlide+xml"/>
  <Override PartName="/customXml/item2.xml" ContentType="application/xml"/>
  <Override PartName="/customXml/itemProps2.xml" ContentType="application/vnd.openxmlformats-officedocument.customXmlProperties+xml"/>
  <Override PartName="/ppt/slides/slide11.xml" ContentType="application/vnd.openxmlformats-officedocument.presentationml.slide+xml"/>
  <Override PartName="/ppt/notesSlides/notesSlide11.xml" ContentType="application/vnd.openxmlformats-officedocument.presentationml.notesSlide+xml"/>
  <Override PartName="/ppt/slides/slide15.xml" ContentType="application/vnd.openxmlformats-officedocument.presentationml.slide+xml"/>
  <Override PartName="/ppt/notesSlides/notesSlide15.xml" ContentType="application/vnd.openxmlformats-officedocument.presentationml.notesSlide+xml"/>
  <Override PartName="/ppt/slides/slide24.xml" ContentType="application/vnd.openxmlformats-officedocument.presentationml.slide+xml"/>
  <Override PartName="/ppt/notesSlides/notesSlide24.xml" ContentType="application/vnd.openxmlformats-officedocument.presentationml.notesSlide+xml"/>
  <Override PartName="/ppt/theme/theme1.xml" ContentType="application/vnd.openxmlformats-officedocument.theme+xml"/>
  <Override PartName="/customXml/item1.xml" ContentType="application/xml"/>
  <Override PartName="/customXml/itemProps1.xml" ContentType="application/vnd.openxmlformats-officedocument.customXmlProperties+xml"/>
  <Override PartName="/ppt/slides/slide1.xml" ContentType="application/vnd.openxmlformats-officedocument.presentationml.slide+xml"/>
  <Override PartName="/ppt/notesSlides/notesSlide1.xml" ContentType="application/vnd.openxmlformats-officedocument.presentationml.notesSlide+xml"/>
  <Override PartName="/ppt/slides/slide6.xml" ContentType="application/vnd.openxmlformats-officedocument.presentationml.slide+xml"/>
  <Override PartName="/ppt/notesSlides/notesSlide6.xml" ContentType="application/vnd.openxmlformats-officedocument.presentationml.notesSlide+xml"/>
  <Override PartName="/ppt/slides/slide19.xml" ContentType="application/vnd.openxmlformats-officedocument.presentationml.slide+xml"/>
  <Override PartName="/ppt/notesSlides/notesSlide19.xml" ContentType="application/vnd.openxmlformats-officedocument.presentationml.notesSlide+xml"/>
  <Override PartName="/ppt/slides/slide27.xml" ContentType="application/vnd.openxmlformats-officedocument.presentationml.slide+xml"/>
  <Override PartName="/ppt/notesSlides/notesSlide27.xml" ContentType="application/vnd.openxmlformats-officedocument.presentationml.notesSlide+xml"/>
  <Override PartName="/ppt/viewProps.xml" ContentType="application/vnd.openxmlformats-officedocument.presentationml.viewProps+xml"/>
  <Override PartName="/ppt/slides/slide10.xml" ContentType="application/vnd.openxmlformats-officedocument.presentationml.slide+xml"/>
  <Override PartName="/ppt/notesSlides/notesSlide10.xml" ContentType="application/vnd.openxmlformats-officedocument.presentationml.notesSlide+xml"/>
  <Override PartName="/ppt/slides/slide18.xml" ContentType="application/vnd.openxmlformats-officedocument.presentationml.slide+xml"/>
  <Override PartName="/ppt/notesSlides/notesSlide18.xml" ContentType="application/vnd.openxmlformats-officedocument.presentationml.notesSlide+xml"/>
  <Override PartName="/ppt/slides/slide23.xml" ContentType="application/vnd.openxmlformats-officedocument.presentationml.slide+xml"/>
  <Override PartName="/ppt/notesSlides/notesSlide23.xml" ContentType="application/vnd.openxmlformats-officedocument.presentationml.notesSlide+xml"/>
  <Override PartName="/ppt/slides/slide31.xml" ContentType="application/vnd.openxmlformats-officedocument.presentationml.slide+xml"/>
  <Override PartName="/ppt/notesSlides/notesSlide31.xml" ContentType="application/vnd.openxmlformats-officedocument.presentationml.notes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5.xml" ContentType="application/vnd.openxmlformats-officedocument.presentationml.slide+xml"/>
  <Override PartName="/ppt/notesSlides/notesSlide5.xml" ContentType="application/vnd.openxmlformats-officedocument.presentationml.notesSlide+xml"/>
  <Override PartName="/ppt/slides/slide14.xml" ContentType="application/vnd.openxmlformats-officedocument.presentationml.slide+xml"/>
  <Override PartName="/ppt/notesSlides/notesSlide14.xml" ContentType="application/vnd.openxmlformats-officedocument.presentationml.notesSlide+xml"/>
  <Override PartName="/ppt/slides/slide26.xml" ContentType="application/vnd.openxmlformats-officedocument.presentationml.slide+xml"/>
  <Override PartName="/ppt/notesSlides/notesSlide26.xml" ContentType="application/vnd.openxmlformats-officedocument.presentationml.notesSlide+xml"/>
  <Override PartName="/ppt/slides/slide4.xml" ContentType="application/vnd.openxmlformats-officedocument.presentationml.slide+xml"/>
  <Override PartName="/ppt/notesSlides/notesSlide4.xml" ContentType="application/vnd.openxmlformats-officedocument.presentationml.notesSlide+xml"/>
  <Override PartName="/ppt/slides/slide9.xml" ContentType="application/vnd.openxmlformats-officedocument.presentationml.slide+xml"/>
  <Override PartName="/ppt/notesSlides/notesSlide9.xml" ContentType="application/vnd.openxmlformats-officedocument.presentationml.notesSlide+xml"/>
  <Override PartName="/ppt/slides/slide17.xml" ContentType="application/vnd.openxmlformats-officedocument.presentationml.slide+xml"/>
  <Override PartName="/ppt/notesSlides/notesSlide17.xml" ContentType="application/vnd.openxmlformats-officedocument.presentationml.notesSlide+xml"/>
  <Override PartName="/ppt/slides/slide22.xml" ContentType="application/vnd.openxmlformats-officedocument.presentationml.slide+xml"/>
  <Override PartName="/ppt/notesSlides/notesSlide22.xml" ContentType="application/vnd.openxmlformats-officedocument.presentationml.notesSlide+xml"/>
  <Override PartName="/ppt/slides/slide25.xml" ContentType="application/vnd.openxmlformats-officedocument.presentationml.slide+xml"/>
  <Override PartName="/ppt/notesSlides/notesSlide25.xml" ContentType="application/vnd.openxmlformats-officedocument.presentationml.notesSlide+xml"/>
  <Override PartName="/ppt/slides/slide30.xml" ContentType="application/vnd.openxmlformats-officedocument.presentationml.slide+xml"/>
  <Override PartName="/ppt/notesSlides/notesSlide30.xml" ContentType="application/vnd.openxmlformats-officedocument.presentationml.notesSlide+xml"/>
  <Override PartName="/ppt/revisionInfo.xml" ContentType="application/vnd.ms-powerpoint.revisioninfo+xml"/>
  <Override PartName="/ppt/slides/slide3.xml" ContentType="application/vnd.openxmlformats-officedocument.presentationml.slide+xml"/>
  <Override PartName="/ppt/notesSlides/notesSlide3.xml" ContentType="application/vnd.openxmlformats-officedocument.presentationml.notesSlide+xml"/>
  <Override PartName="/customXml/item3.xml" ContentType="application/xml"/>
  <Override PartName="/customXml/itemProps3.xml" ContentType="application/vnd.openxmlformats-officedocument.customXmlProperties+xml"/>
  <Override PartName="/ppt/slides/slide7.xml" ContentType="application/vnd.openxmlformats-officedocument.presentationml.slide+xml"/>
  <Override PartName="/ppt/notesSlides/notesSlide7.xml" ContentType="application/vnd.openxmlformats-officedocument.presentationml.notesSlide+xml"/>
  <Override PartName="/ppt/slides/slide12.xml" ContentType="application/vnd.openxmlformats-officedocument.presentationml.slide+xml"/>
  <Override PartName="/ppt/notesSlides/notesSlide12.xml" ContentType="application/vnd.openxmlformats-officedocument.presentationml.notesSlide+xml"/>
  <Override PartName="/ppt/slides/slide20.xml" ContentType="application/vnd.openxmlformats-officedocument.presentationml.slide+xml"/>
  <Override PartName="/ppt/notesSlides/notesSlide20.xml" ContentType="application/vnd.openxmlformats-officedocument.presentationml.notesSlide+xml"/>
  <Override PartName="/ppt/slides/slide28.xml" ContentType="application/vnd.openxmlformats-officedocument.presentationml.slide+xml"/>
  <Override PartName="/ppt/notesSlides/notesSlide28.xml" ContentType="application/vnd.openxmlformats-officedocument.presentationml.notesSlide+xml"/>
  <Override PartName="/ppt/handoutMasters/handoutMaster1.xml" ContentType="application/vnd.openxmlformats-officedocument.presentationml.handoutMaster+xml"/>
  <Override PartName="/ppt/theme/theme4.xml" ContentType="application/vnd.openxmlformats-officedocument.theme+xml"/>
  <Override PartName="/docProps/custom.xml" ContentType="application/vnd.openxmlformats-officedocument.custom-properties+xml"/>
</Types>
</file>

<file path=_rels/.rels>&#65279;<?xml version="1.0" encoding="utf-8"?><Relationships xmlns="http://schemas.openxmlformats.org/package/2006/relationships"><Relationship Type="http://schemas.openxmlformats.org/officeDocument/2006/relationships/extended-properties" Target="/docProps/app.xml" Id="rId3" /><Relationship Type="http://schemas.openxmlformats.org/package/2006/relationships/metadata/core-properties" Target="/docProps/core.xml" Id="rId2" /><Relationship Type="http://schemas.openxmlformats.org/officeDocument/2006/relationships/officeDocument" Target="/ppt/presentation.xml" Id="rId1" /><Relationship Type="http://schemas.openxmlformats.org/officeDocument/2006/relationships/custom-properties" Target="/docProps/custom.xml" Id="rId4" /></Relationships>
</file>

<file path=ppt/presentation.xml><?xml version="1.0" encoding="utf-8"?>
<p:presentation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sldMasterIdLst>
    <p:sldMasterId id="2147483678" r:id="rId4"/>
    <p:sldMasterId id="2147483733" r:id="rId5"/>
  </p:sldMasterIdLst>
  <p:notesMasterIdLst>
    <p:notesMasterId r:id="rId37"/>
  </p:notesMasterIdLst>
  <p:handoutMasterIdLst>
    <p:handoutMasterId r:id="rId38"/>
  </p:handoutMasterIdLst>
  <p:sldIdLst>
    <p:sldId id="706" r:id="rId6"/>
    <p:sldId id="758" r:id="rId7"/>
    <p:sldId id="725" r:id="rId8"/>
    <p:sldId id="760" r:id="rId9"/>
    <p:sldId id="786" r:id="rId10"/>
    <p:sldId id="787" r:id="rId11"/>
    <p:sldId id="759" r:id="rId12"/>
    <p:sldId id="784" r:id="rId13"/>
    <p:sldId id="767" r:id="rId14"/>
    <p:sldId id="761" r:id="rId15"/>
    <p:sldId id="762" r:id="rId16"/>
    <p:sldId id="793" r:id="rId17"/>
    <p:sldId id="763" r:id="rId18"/>
    <p:sldId id="794" r:id="rId19"/>
    <p:sldId id="791" r:id="rId20"/>
    <p:sldId id="789" r:id="rId21"/>
    <p:sldId id="790" r:id="rId22"/>
    <p:sldId id="792" r:id="rId23"/>
    <p:sldId id="774" r:id="rId24"/>
    <p:sldId id="769" r:id="rId25"/>
    <p:sldId id="770" r:id="rId26"/>
    <p:sldId id="771" r:id="rId27"/>
    <p:sldId id="773" r:id="rId28"/>
    <p:sldId id="778" r:id="rId29"/>
    <p:sldId id="779" r:id="rId30"/>
    <p:sldId id="780" r:id="rId31"/>
    <p:sldId id="781" r:id="rId32"/>
    <p:sldId id="782" r:id="rId33"/>
    <p:sldId id="783" r:id="rId34"/>
    <p:sldId id="795" r:id="rId35"/>
    <p:sldId id="520" r:id="rId36"/>
  </p:sldIdLst>
  <p:sldSz cx="13004800" cy="9753600"/>
  <p:notesSz cx="6858000" cy="9144000"/>
  <p:defaultTextStyle>
    <a:defPPr marL="0" marR="0" indent="0" algn="l" defTabSz="914119"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087899" rtl="0" fontAlgn="auto" latinLnBrk="0" hangingPunct="0">
      <a:lnSpc>
        <a:spcPct val="100000"/>
      </a:lnSpc>
      <a:spcBef>
        <a:spcPts val="0"/>
      </a:spcBef>
      <a:spcAft>
        <a:spcPts val="0"/>
      </a:spcAft>
      <a:buClrTx/>
      <a:buSzTx/>
      <a:buFontTx/>
      <a:buNone/>
      <a:tabLst/>
      <a:defRPr kumimoji="0" sz="5000" b="0" i="0" u="none" strike="noStrike" cap="none" spc="-208" normalizeH="0" baseline="0">
        <a:ln>
          <a:noFill/>
        </a:ln>
        <a:solidFill>
          <a:srgbClr val="6C6C6C"/>
        </a:solidFill>
        <a:effectLst/>
        <a:uFill>
          <a:solidFill>
            <a:srgbClr val="6C6C6C"/>
          </a:solidFill>
        </a:uFill>
        <a:latin typeface="+mj-lt"/>
        <a:ea typeface="+mj-ea"/>
        <a:cs typeface="+mj-cs"/>
        <a:sym typeface="Helvetica"/>
      </a:defRPr>
    </a:lvl1pPr>
    <a:lvl2pPr marL="0" marR="0" indent="0" algn="l" defTabSz="1087899" rtl="0" fontAlgn="auto" latinLnBrk="0" hangingPunct="0">
      <a:lnSpc>
        <a:spcPct val="100000"/>
      </a:lnSpc>
      <a:spcBef>
        <a:spcPts val="0"/>
      </a:spcBef>
      <a:spcAft>
        <a:spcPts val="0"/>
      </a:spcAft>
      <a:buClrTx/>
      <a:buSzTx/>
      <a:buFontTx/>
      <a:buNone/>
      <a:tabLst/>
      <a:defRPr kumimoji="0" sz="5000" b="0" i="0" u="none" strike="noStrike" cap="none" spc="-208" normalizeH="0" baseline="0">
        <a:ln>
          <a:noFill/>
        </a:ln>
        <a:solidFill>
          <a:srgbClr val="6C6C6C"/>
        </a:solidFill>
        <a:effectLst/>
        <a:uFill>
          <a:solidFill>
            <a:srgbClr val="6C6C6C"/>
          </a:solidFill>
        </a:uFill>
        <a:latin typeface="+mj-lt"/>
        <a:ea typeface="+mj-ea"/>
        <a:cs typeface="+mj-cs"/>
        <a:sym typeface="Helvetica"/>
      </a:defRPr>
    </a:lvl2pPr>
    <a:lvl3pPr marL="0" marR="0" indent="0" algn="l" defTabSz="1087899" rtl="0" fontAlgn="auto" latinLnBrk="0" hangingPunct="0">
      <a:lnSpc>
        <a:spcPct val="100000"/>
      </a:lnSpc>
      <a:spcBef>
        <a:spcPts val="0"/>
      </a:spcBef>
      <a:spcAft>
        <a:spcPts val="0"/>
      </a:spcAft>
      <a:buClrTx/>
      <a:buSzTx/>
      <a:buFontTx/>
      <a:buNone/>
      <a:tabLst/>
      <a:defRPr kumimoji="0" sz="5000" b="0" i="0" u="none" strike="noStrike" cap="none" spc="-208" normalizeH="0" baseline="0">
        <a:ln>
          <a:noFill/>
        </a:ln>
        <a:solidFill>
          <a:srgbClr val="6C6C6C"/>
        </a:solidFill>
        <a:effectLst/>
        <a:uFill>
          <a:solidFill>
            <a:srgbClr val="6C6C6C"/>
          </a:solidFill>
        </a:uFill>
        <a:latin typeface="+mj-lt"/>
        <a:ea typeface="+mj-ea"/>
        <a:cs typeface="+mj-cs"/>
        <a:sym typeface="Helvetica"/>
      </a:defRPr>
    </a:lvl3pPr>
    <a:lvl4pPr marL="0" marR="0" indent="0" algn="l" defTabSz="1087899" rtl="0" fontAlgn="auto" latinLnBrk="0" hangingPunct="0">
      <a:lnSpc>
        <a:spcPct val="100000"/>
      </a:lnSpc>
      <a:spcBef>
        <a:spcPts val="0"/>
      </a:spcBef>
      <a:spcAft>
        <a:spcPts val="0"/>
      </a:spcAft>
      <a:buClrTx/>
      <a:buSzTx/>
      <a:buFontTx/>
      <a:buNone/>
      <a:tabLst/>
      <a:defRPr kumimoji="0" sz="5000" b="0" i="0" u="none" strike="noStrike" cap="none" spc="-208" normalizeH="0" baseline="0">
        <a:ln>
          <a:noFill/>
        </a:ln>
        <a:solidFill>
          <a:srgbClr val="6C6C6C"/>
        </a:solidFill>
        <a:effectLst/>
        <a:uFill>
          <a:solidFill>
            <a:srgbClr val="6C6C6C"/>
          </a:solidFill>
        </a:uFill>
        <a:latin typeface="+mj-lt"/>
        <a:ea typeface="+mj-ea"/>
        <a:cs typeface="+mj-cs"/>
        <a:sym typeface="Helvetica"/>
      </a:defRPr>
    </a:lvl4pPr>
    <a:lvl5pPr marL="0" marR="0" indent="0" algn="l" defTabSz="1087899" rtl="0" fontAlgn="auto" latinLnBrk="0" hangingPunct="0">
      <a:lnSpc>
        <a:spcPct val="100000"/>
      </a:lnSpc>
      <a:spcBef>
        <a:spcPts val="0"/>
      </a:spcBef>
      <a:spcAft>
        <a:spcPts val="0"/>
      </a:spcAft>
      <a:buClrTx/>
      <a:buSzTx/>
      <a:buFontTx/>
      <a:buNone/>
      <a:tabLst/>
      <a:defRPr kumimoji="0" sz="5000" b="0" i="0" u="none" strike="noStrike" cap="none" spc="-208" normalizeH="0" baseline="0">
        <a:ln>
          <a:noFill/>
        </a:ln>
        <a:solidFill>
          <a:srgbClr val="6C6C6C"/>
        </a:solidFill>
        <a:effectLst/>
        <a:uFill>
          <a:solidFill>
            <a:srgbClr val="6C6C6C"/>
          </a:solidFill>
        </a:uFill>
        <a:latin typeface="+mj-lt"/>
        <a:ea typeface="+mj-ea"/>
        <a:cs typeface="+mj-cs"/>
        <a:sym typeface="Helvetica"/>
      </a:defRPr>
    </a:lvl5pPr>
    <a:lvl6pPr marL="0" marR="0" indent="0" algn="l" defTabSz="1087899" rtl="0" fontAlgn="auto" latinLnBrk="0" hangingPunct="0">
      <a:lnSpc>
        <a:spcPct val="100000"/>
      </a:lnSpc>
      <a:spcBef>
        <a:spcPts val="0"/>
      </a:spcBef>
      <a:spcAft>
        <a:spcPts val="0"/>
      </a:spcAft>
      <a:buClrTx/>
      <a:buSzTx/>
      <a:buFontTx/>
      <a:buNone/>
      <a:tabLst/>
      <a:defRPr kumimoji="0" sz="5000" b="0" i="0" u="none" strike="noStrike" cap="none" spc="-208" normalizeH="0" baseline="0">
        <a:ln>
          <a:noFill/>
        </a:ln>
        <a:solidFill>
          <a:srgbClr val="6C6C6C"/>
        </a:solidFill>
        <a:effectLst/>
        <a:uFill>
          <a:solidFill>
            <a:srgbClr val="6C6C6C"/>
          </a:solidFill>
        </a:uFill>
        <a:latin typeface="+mj-lt"/>
        <a:ea typeface="+mj-ea"/>
        <a:cs typeface="+mj-cs"/>
        <a:sym typeface="Helvetica"/>
      </a:defRPr>
    </a:lvl6pPr>
    <a:lvl7pPr marL="0" marR="0" indent="0" algn="l" defTabSz="1087899" rtl="0" fontAlgn="auto" latinLnBrk="0" hangingPunct="0">
      <a:lnSpc>
        <a:spcPct val="100000"/>
      </a:lnSpc>
      <a:spcBef>
        <a:spcPts val="0"/>
      </a:spcBef>
      <a:spcAft>
        <a:spcPts val="0"/>
      </a:spcAft>
      <a:buClrTx/>
      <a:buSzTx/>
      <a:buFontTx/>
      <a:buNone/>
      <a:tabLst/>
      <a:defRPr kumimoji="0" sz="5000" b="0" i="0" u="none" strike="noStrike" cap="none" spc="-208" normalizeH="0" baseline="0">
        <a:ln>
          <a:noFill/>
        </a:ln>
        <a:solidFill>
          <a:srgbClr val="6C6C6C"/>
        </a:solidFill>
        <a:effectLst/>
        <a:uFill>
          <a:solidFill>
            <a:srgbClr val="6C6C6C"/>
          </a:solidFill>
        </a:uFill>
        <a:latin typeface="+mj-lt"/>
        <a:ea typeface="+mj-ea"/>
        <a:cs typeface="+mj-cs"/>
        <a:sym typeface="Helvetica"/>
      </a:defRPr>
    </a:lvl7pPr>
    <a:lvl8pPr marL="0" marR="0" indent="0" algn="l" defTabSz="1087899" rtl="0" fontAlgn="auto" latinLnBrk="0" hangingPunct="0">
      <a:lnSpc>
        <a:spcPct val="100000"/>
      </a:lnSpc>
      <a:spcBef>
        <a:spcPts val="0"/>
      </a:spcBef>
      <a:spcAft>
        <a:spcPts val="0"/>
      </a:spcAft>
      <a:buClrTx/>
      <a:buSzTx/>
      <a:buFontTx/>
      <a:buNone/>
      <a:tabLst/>
      <a:defRPr kumimoji="0" sz="5000" b="0" i="0" u="none" strike="noStrike" cap="none" spc="-208" normalizeH="0" baseline="0">
        <a:ln>
          <a:noFill/>
        </a:ln>
        <a:solidFill>
          <a:srgbClr val="6C6C6C"/>
        </a:solidFill>
        <a:effectLst/>
        <a:uFill>
          <a:solidFill>
            <a:srgbClr val="6C6C6C"/>
          </a:solidFill>
        </a:uFill>
        <a:latin typeface="+mj-lt"/>
        <a:ea typeface="+mj-ea"/>
        <a:cs typeface="+mj-cs"/>
        <a:sym typeface="Helvetica"/>
      </a:defRPr>
    </a:lvl8pPr>
    <a:lvl9pPr marL="0" marR="0" indent="0" algn="l" defTabSz="1087899" rtl="0" fontAlgn="auto" latinLnBrk="0" hangingPunct="0">
      <a:lnSpc>
        <a:spcPct val="100000"/>
      </a:lnSpc>
      <a:spcBef>
        <a:spcPts val="0"/>
      </a:spcBef>
      <a:spcAft>
        <a:spcPts val="0"/>
      </a:spcAft>
      <a:buClrTx/>
      <a:buSzTx/>
      <a:buFontTx/>
      <a:buNone/>
      <a:tabLst/>
      <a:defRPr kumimoji="0" sz="5000" b="0" i="0" u="none" strike="noStrike" cap="none" spc="-208" normalizeH="0" baseline="0">
        <a:ln>
          <a:noFill/>
        </a:ln>
        <a:solidFill>
          <a:srgbClr val="6C6C6C"/>
        </a:solidFill>
        <a:effectLst/>
        <a:uFill>
          <a:solidFill>
            <a:srgbClr val="6C6C6C"/>
          </a:solidFill>
        </a:uFill>
        <a:latin typeface="+mj-lt"/>
        <a:ea typeface="+mj-ea"/>
        <a:cs typeface="+mj-cs"/>
        <a:sym typeface="Helvetica"/>
      </a:defRPr>
    </a:lvl9pPr>
  </p:defaultTextStyle>
  <p:extLst>
    <p:ext uri="{521415D9-36F7-43E2-AB2F-B90AF26B5E84}">
      <p14:sectionLst xmlns:p14="http://schemas.microsoft.com/office/powerpoint/2010/main">
        <p14:section name="Default Section" id="{21D0FF88-6551-40E2-8436-E914F1CF3513}">
          <p14:sldIdLst>
            <p14:sldId id="706"/>
            <p14:sldId id="758"/>
            <p14:sldId id="725"/>
            <p14:sldId id="760"/>
            <p14:sldId id="786"/>
            <p14:sldId id="787"/>
            <p14:sldId id="759"/>
            <p14:sldId id="784"/>
            <p14:sldId id="767"/>
            <p14:sldId id="761"/>
            <p14:sldId id="762"/>
            <p14:sldId id="793"/>
            <p14:sldId id="763"/>
            <p14:sldId id="794"/>
            <p14:sldId id="791"/>
            <p14:sldId id="789"/>
            <p14:sldId id="790"/>
            <p14:sldId id="792"/>
            <p14:sldId id="774"/>
            <p14:sldId id="769"/>
            <p14:sldId id="770"/>
            <p14:sldId id="771"/>
            <p14:sldId id="773"/>
            <p14:sldId id="778"/>
            <p14:sldId id="779"/>
            <p14:sldId id="780"/>
            <p14:sldId id="781"/>
            <p14:sldId id="782"/>
            <p14:sldId id="783"/>
            <p14:sldId id="795"/>
            <p14:sldId id="520"/>
          </p14:sldIdLst>
        </p14:section>
      </p14:sectionLst>
    </p:ext>
    <p:ext uri="{EFAFB233-063F-42B5-8137-9DF3F51BA10A}">
      <p15:sldGuideLst xmlns:p15="http://schemas.microsoft.com/office/powerpoint/2012/main">
        <p15:guide id="1" orient="horz" pos="3072">
          <p15:clr>
            <a:srgbClr val="A4A3A4"/>
          </p15:clr>
        </p15:guide>
        <p15:guide id="2" pos="4096">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80"/>
    <a:srgbClr val="3D8EF1"/>
    <a:srgbClr val="E734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274F73-FE10-4CF4-A083-90C27F6E2006}" v="74" dt="2026-02-05T13:44:37.063"/>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6C6C6C"/>
        </a:fontRef>
        <a:srgbClr val="6C6C6C"/>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a:tcStyle>
        <a:tcBdr/>
        <a:fill>
          <a:solidFill>
            <a:srgbClr val="E6F0F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6C6C6C"/>
        </a:fontRef>
        <a:srgbClr val="6C6C6C"/>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F0CC"/>
          </a:solidFill>
        </a:fill>
      </a:tcStyle>
    </a:wholeTbl>
    <a:band2H>
      <a:tcTxStyle/>
      <a:tcStyle>
        <a:tcBdr/>
        <a:fill>
          <a:solidFill>
            <a:srgbClr val="EAF8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6C6C6C"/>
        </a:fontRef>
        <a:srgbClr val="6C6C6C"/>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9D1E1"/>
          </a:solidFill>
        </a:fill>
      </a:tcStyle>
    </a:wholeTbl>
    <a:band2H>
      <a:tcTxStyle/>
      <a:tcStyle>
        <a:tcBdr/>
        <a:fill>
          <a:solidFill>
            <a:srgbClr val="FCE9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6C6C6C"/>
        </a:fontRef>
        <a:srgbClr val="6C6C6C"/>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AEAEA"/>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6C6C6C"/>
        </a:fontRef>
        <a:srgbClr val="6C6C6C"/>
      </a:tcTxStyle>
      <a:tcStyle>
        <a:tcBdr>
          <a:left>
            <a:ln w="12700" cap="flat">
              <a:noFill/>
              <a:miter lim="400000"/>
            </a:ln>
          </a:left>
          <a:right>
            <a:ln w="12700" cap="flat">
              <a:noFill/>
              <a:miter lim="400000"/>
            </a:ln>
          </a:right>
          <a:top>
            <a:ln w="50800" cap="flat">
              <a:solidFill>
                <a:srgbClr val="6C6C6C"/>
              </a:solidFill>
              <a:prstDash val="solid"/>
              <a:round/>
            </a:ln>
          </a:top>
          <a:bottom>
            <a:ln w="25400" cap="flat">
              <a:solidFill>
                <a:srgbClr val="6C6C6C"/>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6C6C6C"/>
              </a:solidFill>
              <a:prstDash val="solid"/>
              <a:round/>
            </a:ln>
          </a:top>
          <a:bottom>
            <a:ln w="25400" cap="flat">
              <a:solidFill>
                <a:srgbClr val="6C6C6C"/>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6C6C6C"/>
        </a:fontRef>
        <a:srgbClr val="6C6C6C"/>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3D3D3"/>
          </a:solidFill>
        </a:fill>
      </a:tcStyle>
    </a:wholeTbl>
    <a:band2H>
      <a:tcTxStyle/>
      <a:tcStyle>
        <a:tcBdr/>
        <a:fill>
          <a:solidFill>
            <a:srgbClr val="EAEAEA"/>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6C6C6C"/>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6C6C6C"/>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6C6C6C"/>
          </a:solidFill>
        </a:fill>
      </a:tcStyle>
    </a:firstRow>
  </a:tblStyle>
  <a:tblStyle styleId="{2708684C-4D16-4618-839F-0558EEFCDFE6}" styleName="">
    <a:tblBg/>
    <a:wholeTbl>
      <a:tcTxStyle b="off" i="off">
        <a:fontRef idx="major">
          <a:srgbClr val="6C6C6C"/>
        </a:fontRef>
        <a:srgbClr val="6C6C6C"/>
      </a:tcTxStyle>
      <a:tcStyle>
        <a:tcBdr>
          <a:left>
            <a:ln w="12700" cap="flat">
              <a:solidFill>
                <a:srgbClr val="6C6C6C"/>
              </a:solidFill>
              <a:prstDash val="solid"/>
              <a:round/>
            </a:ln>
          </a:left>
          <a:right>
            <a:ln w="12700" cap="flat">
              <a:solidFill>
                <a:srgbClr val="6C6C6C"/>
              </a:solidFill>
              <a:prstDash val="solid"/>
              <a:round/>
            </a:ln>
          </a:right>
          <a:top>
            <a:ln w="12700" cap="flat">
              <a:solidFill>
                <a:srgbClr val="6C6C6C"/>
              </a:solidFill>
              <a:prstDash val="solid"/>
              <a:round/>
            </a:ln>
          </a:top>
          <a:bottom>
            <a:ln w="12700" cap="flat">
              <a:solidFill>
                <a:srgbClr val="6C6C6C"/>
              </a:solidFill>
              <a:prstDash val="solid"/>
              <a:round/>
            </a:ln>
          </a:bottom>
          <a:insideH>
            <a:ln w="12700" cap="flat">
              <a:solidFill>
                <a:srgbClr val="6C6C6C"/>
              </a:solidFill>
              <a:prstDash val="solid"/>
              <a:round/>
            </a:ln>
          </a:insideH>
          <a:insideV>
            <a:ln w="12700" cap="flat">
              <a:solidFill>
                <a:srgbClr val="6C6C6C"/>
              </a:solidFill>
              <a:prstDash val="solid"/>
              <a:round/>
            </a:ln>
          </a:insideV>
        </a:tcBdr>
        <a:fill>
          <a:solidFill>
            <a:srgbClr val="6C6C6C">
              <a:alpha val="20000"/>
            </a:srgbClr>
          </a:solidFill>
        </a:fill>
      </a:tcStyle>
    </a:wholeTbl>
    <a:band2H>
      <a:tcTxStyle/>
      <a:tcStyle>
        <a:tcBdr/>
        <a:fill>
          <a:solidFill>
            <a:srgbClr val="FFFFFF"/>
          </a:solidFill>
        </a:fill>
      </a:tcStyle>
    </a:band2H>
    <a:firstCol>
      <a:tcTxStyle b="on" i="off">
        <a:fontRef idx="major">
          <a:srgbClr val="6C6C6C"/>
        </a:fontRef>
        <a:srgbClr val="6C6C6C"/>
      </a:tcTxStyle>
      <a:tcStyle>
        <a:tcBdr>
          <a:left>
            <a:ln w="12700" cap="flat">
              <a:solidFill>
                <a:srgbClr val="6C6C6C"/>
              </a:solidFill>
              <a:prstDash val="solid"/>
              <a:round/>
            </a:ln>
          </a:left>
          <a:right>
            <a:ln w="12700" cap="flat">
              <a:solidFill>
                <a:srgbClr val="6C6C6C"/>
              </a:solidFill>
              <a:prstDash val="solid"/>
              <a:round/>
            </a:ln>
          </a:right>
          <a:top>
            <a:ln w="12700" cap="flat">
              <a:solidFill>
                <a:srgbClr val="6C6C6C"/>
              </a:solidFill>
              <a:prstDash val="solid"/>
              <a:round/>
            </a:ln>
          </a:top>
          <a:bottom>
            <a:ln w="12700" cap="flat">
              <a:solidFill>
                <a:srgbClr val="6C6C6C"/>
              </a:solidFill>
              <a:prstDash val="solid"/>
              <a:round/>
            </a:ln>
          </a:bottom>
          <a:insideH>
            <a:ln w="12700" cap="flat">
              <a:solidFill>
                <a:srgbClr val="6C6C6C"/>
              </a:solidFill>
              <a:prstDash val="solid"/>
              <a:round/>
            </a:ln>
          </a:insideH>
          <a:insideV>
            <a:ln w="12700" cap="flat">
              <a:solidFill>
                <a:srgbClr val="6C6C6C"/>
              </a:solidFill>
              <a:prstDash val="solid"/>
              <a:round/>
            </a:ln>
          </a:insideV>
        </a:tcBdr>
        <a:fill>
          <a:solidFill>
            <a:srgbClr val="6C6C6C">
              <a:alpha val="20000"/>
            </a:srgbClr>
          </a:solidFill>
        </a:fill>
      </a:tcStyle>
    </a:firstCol>
    <a:lastRow>
      <a:tcTxStyle b="on" i="off">
        <a:fontRef idx="major">
          <a:srgbClr val="6C6C6C"/>
        </a:fontRef>
        <a:srgbClr val="6C6C6C"/>
      </a:tcTxStyle>
      <a:tcStyle>
        <a:tcBdr>
          <a:left>
            <a:ln w="12700" cap="flat">
              <a:solidFill>
                <a:srgbClr val="6C6C6C"/>
              </a:solidFill>
              <a:prstDash val="solid"/>
              <a:round/>
            </a:ln>
          </a:left>
          <a:right>
            <a:ln w="12700" cap="flat">
              <a:solidFill>
                <a:srgbClr val="6C6C6C"/>
              </a:solidFill>
              <a:prstDash val="solid"/>
              <a:round/>
            </a:ln>
          </a:right>
          <a:top>
            <a:ln w="50800" cap="flat">
              <a:solidFill>
                <a:srgbClr val="6C6C6C"/>
              </a:solidFill>
              <a:prstDash val="solid"/>
              <a:round/>
            </a:ln>
          </a:top>
          <a:bottom>
            <a:ln w="12700" cap="flat">
              <a:solidFill>
                <a:srgbClr val="6C6C6C"/>
              </a:solidFill>
              <a:prstDash val="solid"/>
              <a:round/>
            </a:ln>
          </a:bottom>
          <a:insideH>
            <a:ln w="12700" cap="flat">
              <a:solidFill>
                <a:srgbClr val="6C6C6C"/>
              </a:solidFill>
              <a:prstDash val="solid"/>
              <a:round/>
            </a:ln>
          </a:insideH>
          <a:insideV>
            <a:ln w="12700" cap="flat">
              <a:solidFill>
                <a:srgbClr val="6C6C6C"/>
              </a:solidFill>
              <a:prstDash val="solid"/>
              <a:round/>
            </a:ln>
          </a:insideV>
        </a:tcBdr>
        <a:fill>
          <a:noFill/>
        </a:fill>
      </a:tcStyle>
    </a:lastRow>
    <a:firstRow>
      <a:tcTxStyle b="on" i="off">
        <a:fontRef idx="major">
          <a:srgbClr val="6C6C6C"/>
        </a:fontRef>
        <a:srgbClr val="6C6C6C"/>
      </a:tcTxStyle>
      <a:tcStyle>
        <a:tcBdr>
          <a:left>
            <a:ln w="12700" cap="flat">
              <a:solidFill>
                <a:srgbClr val="6C6C6C"/>
              </a:solidFill>
              <a:prstDash val="solid"/>
              <a:round/>
            </a:ln>
          </a:left>
          <a:right>
            <a:ln w="12700" cap="flat">
              <a:solidFill>
                <a:srgbClr val="6C6C6C"/>
              </a:solidFill>
              <a:prstDash val="solid"/>
              <a:round/>
            </a:ln>
          </a:right>
          <a:top>
            <a:ln w="12700" cap="flat">
              <a:solidFill>
                <a:srgbClr val="6C6C6C"/>
              </a:solidFill>
              <a:prstDash val="solid"/>
              <a:round/>
            </a:ln>
          </a:top>
          <a:bottom>
            <a:ln w="25400" cap="flat">
              <a:solidFill>
                <a:srgbClr val="6C6C6C"/>
              </a:solidFill>
              <a:prstDash val="solid"/>
              <a:round/>
            </a:ln>
          </a:bottom>
          <a:insideH>
            <a:ln w="12700" cap="flat">
              <a:solidFill>
                <a:srgbClr val="6C6C6C"/>
              </a:solidFill>
              <a:prstDash val="solid"/>
              <a:round/>
            </a:ln>
          </a:insideH>
          <a:insideV>
            <a:ln w="12700" cap="flat">
              <a:solidFill>
                <a:srgbClr val="6C6C6C"/>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001" autoAdjust="0"/>
    <p:restoredTop sz="79216" autoAdjust="0"/>
  </p:normalViewPr>
  <p:slideViewPr>
    <p:cSldViewPr>
      <p:cViewPr varScale="1">
        <p:scale>
          <a:sx n="46" d="100"/>
          <a:sy n="46" d="100"/>
        </p:scale>
        <p:origin x="2347" y="48"/>
      </p:cViewPr>
      <p:guideLst>
        <p:guide orient="horz" pos="3072"/>
        <p:guide pos="4096"/>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88" d="100"/>
          <a:sy n="88" d="100"/>
        </p:scale>
        <p:origin x="3822" y="108"/>
      </p:cViewPr>
      <p:guideLst/>
    </p:cSldViewPr>
  </p:notesViewPr>
  <p:gridSpacing cx="72008" cy="72008"/>
</p:viewPr>
</file>

<file path=ppt/_rels/presentation.xml.rels>&#65279;<?xml version="1.0" encoding="utf-8"?><Relationships xmlns="http://schemas.openxmlformats.org/package/2006/relationships"><Relationship Type="http://schemas.openxmlformats.org/officeDocument/2006/relationships/slide" Target="/ppt/slides/slide8.xml" Id="rId13" /><Relationship Type="http://schemas.openxmlformats.org/officeDocument/2006/relationships/slide" Target="/ppt/slides/slide13.xml" Id="rId18" /><Relationship Type="http://schemas.openxmlformats.org/officeDocument/2006/relationships/slide" Target="/ppt/slides/slide21.xml" Id="rId26" /><Relationship Type="http://schemas.openxmlformats.org/officeDocument/2006/relationships/presProps" Target="/ppt/presProps.xml" Id="rId39" /><Relationship Type="http://schemas.openxmlformats.org/officeDocument/2006/relationships/slide" Target="/ppt/slides/slide16.xml" Id="rId21" /><Relationship Type="http://schemas.openxmlformats.org/officeDocument/2006/relationships/slide" Target="/ppt/slides/slide29.xml" Id="rId34" /><Relationship Type="http://schemas.openxmlformats.org/officeDocument/2006/relationships/tableStyles" Target="/ppt/tableStyles.xml" Id="rId42" /><Relationship Type="http://schemas.openxmlformats.org/officeDocument/2006/relationships/slide" Target="/ppt/slides/slide2.xml" Id="rId7" /><Relationship Type="http://schemas.openxmlformats.org/officeDocument/2006/relationships/customXml" Target="/customXml/item2.xml" Id="rId2" /><Relationship Type="http://schemas.openxmlformats.org/officeDocument/2006/relationships/slide" Target="/ppt/slides/slide11.xml" Id="rId16" /><Relationship Type="http://schemas.openxmlformats.org/officeDocument/2006/relationships/slide" Target="/ppt/slides/slide15.xml" Id="rId20" /><Relationship Type="http://schemas.openxmlformats.org/officeDocument/2006/relationships/slide" Target="/ppt/slides/slide24.xml" Id="rId29" /><Relationship Type="http://schemas.openxmlformats.org/officeDocument/2006/relationships/theme" Target="/ppt/theme/theme1.xml" Id="rId41" /><Relationship Type="http://schemas.openxmlformats.org/officeDocument/2006/relationships/customXml" Target="/customXml/item1.xml" Id="rId1" /><Relationship Type="http://schemas.openxmlformats.org/officeDocument/2006/relationships/slide" Target="/ppt/slides/slide1.xml" Id="rId6" /><Relationship Type="http://schemas.openxmlformats.org/officeDocument/2006/relationships/slide" Target="/ppt/slides/slide6.xml" Id="rId11" /><Relationship Type="http://schemas.openxmlformats.org/officeDocument/2006/relationships/slide" Target="/ppt/slides/slide19.xml" Id="rId24" /><Relationship Type="http://schemas.openxmlformats.org/officeDocument/2006/relationships/slide" Target="/ppt/slides/slide27.xml" Id="rId32" /><Relationship Type="http://schemas.openxmlformats.org/officeDocument/2006/relationships/notesMaster" Target="/ppt/notesMasters/notesMaster1.xml" Id="rId37" /><Relationship Type="http://schemas.openxmlformats.org/officeDocument/2006/relationships/viewProps" Target="/ppt/viewProps.xml" Id="rId40" /><Relationship Type="http://schemas.openxmlformats.org/officeDocument/2006/relationships/slideMaster" Target="/ppt/slideMasters/slideMaster2.xml" Id="rId5" /><Relationship Type="http://schemas.openxmlformats.org/officeDocument/2006/relationships/slide" Target="/ppt/slides/slide10.xml" Id="rId15" /><Relationship Type="http://schemas.openxmlformats.org/officeDocument/2006/relationships/slide" Target="/ppt/slides/slide18.xml" Id="rId23" /><Relationship Type="http://schemas.openxmlformats.org/officeDocument/2006/relationships/slide" Target="/ppt/slides/slide23.xml" Id="rId28" /><Relationship Type="http://schemas.openxmlformats.org/officeDocument/2006/relationships/slide" Target="/ppt/slides/slide31.xml" Id="rId36" /><Relationship Type="http://schemas.openxmlformats.org/officeDocument/2006/relationships/slide" Target="/ppt/slides/slide5.xml" Id="rId10" /><Relationship Type="http://schemas.openxmlformats.org/officeDocument/2006/relationships/slide" Target="/ppt/slides/slide14.xml" Id="rId19" /><Relationship Type="http://schemas.openxmlformats.org/officeDocument/2006/relationships/slide" Target="/ppt/slides/slide26.xml" Id="rId31" /><Relationship Type="http://schemas.openxmlformats.org/officeDocument/2006/relationships/slideMaster" Target="/ppt/slideMasters/slideMaster1.xml" Id="rId4" /><Relationship Type="http://schemas.openxmlformats.org/officeDocument/2006/relationships/slide" Target="/ppt/slides/slide4.xml" Id="rId9" /><Relationship Type="http://schemas.openxmlformats.org/officeDocument/2006/relationships/slide" Target="/ppt/slides/slide9.xml" Id="rId14" /><Relationship Type="http://schemas.openxmlformats.org/officeDocument/2006/relationships/slide" Target="/ppt/slides/slide17.xml" Id="rId22" /><Relationship Type="http://schemas.openxmlformats.org/officeDocument/2006/relationships/slide" Target="/ppt/slides/slide22.xml" Id="rId27" /><Relationship Type="http://schemas.openxmlformats.org/officeDocument/2006/relationships/slide" Target="/ppt/slides/slide25.xml" Id="rId30" /><Relationship Type="http://schemas.openxmlformats.org/officeDocument/2006/relationships/slide" Target="/ppt/slides/slide30.xml" Id="rId35" /><Relationship Type="http://schemas.microsoft.com/office/2015/10/relationships/revisionInfo" Target="/ppt/revisionInfo.xml" Id="rId43" /><Relationship Type="http://schemas.openxmlformats.org/officeDocument/2006/relationships/slide" Target="/ppt/slides/slide3.xml" Id="rId8" /><Relationship Type="http://schemas.openxmlformats.org/officeDocument/2006/relationships/customXml" Target="/customXml/item3.xml" Id="rId3" /><Relationship Type="http://schemas.openxmlformats.org/officeDocument/2006/relationships/slide" Target="/ppt/slides/slide7.xml" Id="rId12" /><Relationship Type="http://schemas.openxmlformats.org/officeDocument/2006/relationships/slide" Target="/ppt/slides/slide12.xml" Id="rId17" /><Relationship Type="http://schemas.openxmlformats.org/officeDocument/2006/relationships/slide" Target="/ppt/slides/slide20.xml" Id="rId25" /><Relationship Type="http://schemas.openxmlformats.org/officeDocument/2006/relationships/slide" Target="/ppt/slides/slide28.xml" Id="rId33" /><Relationship Type="http://schemas.openxmlformats.org/officeDocument/2006/relationships/handoutMaster" Target="/ppt/handoutMasters/handoutMaster1.xml" Id="rId38" /></Relationships>
</file>

<file path=ppt/handoutMasters/_rels/handoutMaster1.xml.rels>&#65279;<?xml version="1.0" encoding="utf-8"?><Relationships xmlns="http://schemas.openxmlformats.org/package/2006/relationships"><Relationship Type="http://schemas.openxmlformats.org/officeDocument/2006/relationships/theme" Target="/ppt/theme/theme4.xml" Id="rId1" /></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A9FD330-A326-41C6-8145-977672B3C93D}" type="datetimeFigureOut">
              <a:rPr lang="en-GB" smtClean="0"/>
              <a:t>05/02/2026</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A6B543C-75BB-4925-818E-58E64FD1E1BB}" type="slidenum">
              <a:rPr lang="en-GB" smtClean="0"/>
              <a:t>‹#›</a:t>
            </a:fld>
            <a:endParaRPr lang="en-GB"/>
          </a:p>
        </p:txBody>
      </p:sp>
    </p:spTree>
    <p:extLst>
      <p:ext uri="{BB962C8B-B14F-4D97-AF65-F5344CB8AC3E}">
        <p14:creationId xmlns:p14="http://schemas.microsoft.com/office/powerpoint/2010/main" val="3217996038"/>
      </p:ext>
    </p:extLst>
  </p:cSld>
  <p:clrMap bg1="lt1" tx1="dk1" bg2="lt2" tx2="dk2" accent1="accent1" accent2="accent2" accent3="accent3" accent4="accent4" accent5="accent5" accent6="accent6" hlink="hlink" folHlink="folHlink"/>
</p:handoutMaster>
</file>

<file path=ppt/notesMasters/_rels/notesMaster1.xml.rels>&#65279;<?xml version="1.0" encoding="utf-8"?><Relationships xmlns="http://schemas.openxmlformats.org/package/2006/relationships"><Relationship Type="http://schemas.openxmlformats.org/officeDocument/2006/relationships/theme" Target="/ppt/theme/theme3.xml" Id="rId1"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7" name="Shape 27"/>
          <p:cNvSpPr>
            <a:spLocks noGrp="1" noRot="1" noChangeAspect="1"/>
          </p:cNvSpPr>
          <p:nvPr>
            <p:ph type="sldImg"/>
          </p:nvPr>
        </p:nvSpPr>
        <p:spPr>
          <a:xfrm>
            <a:off x="1143000" y="685800"/>
            <a:ext cx="4572000" cy="3429000"/>
          </a:xfrm>
          <a:prstGeom prst="rect">
            <a:avLst/>
          </a:prstGeom>
        </p:spPr>
        <p:txBody>
          <a:bodyPr/>
          <a:lstStyle/>
          <a:p>
            <a:endParaRPr/>
          </a:p>
        </p:txBody>
      </p:sp>
      <p:sp>
        <p:nvSpPr>
          <p:cNvPr id="28" name="Shape 28"/>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3192815723"/>
      </p:ext>
    </p:extLst>
  </p:cSld>
  <p:clrMap bg1="lt1" tx1="dk1" bg2="lt2" tx2="dk2" accent1="accent1" accent2="accent2" accent3="accent3" accent4="accent4" accent5="accent5" accent6="accent6" hlink="hlink" folHlink="folHlink"/>
  <p:notesStyle>
    <a:lvl1pPr defTabSz="457058" latinLnBrk="0">
      <a:defRPr sz="2100">
        <a:latin typeface="+mn-lt"/>
        <a:ea typeface="+mn-ea"/>
        <a:cs typeface="+mn-cs"/>
        <a:sym typeface="Lucida Grande"/>
      </a:defRPr>
    </a:lvl1pPr>
    <a:lvl2pPr indent="228530" defTabSz="457058" latinLnBrk="0">
      <a:defRPr sz="2100">
        <a:latin typeface="+mn-lt"/>
        <a:ea typeface="+mn-ea"/>
        <a:cs typeface="+mn-cs"/>
        <a:sym typeface="Lucida Grande"/>
      </a:defRPr>
    </a:lvl2pPr>
    <a:lvl3pPr indent="457058" defTabSz="457058" latinLnBrk="0">
      <a:defRPr sz="2100">
        <a:latin typeface="+mn-lt"/>
        <a:ea typeface="+mn-ea"/>
        <a:cs typeface="+mn-cs"/>
        <a:sym typeface="Lucida Grande"/>
      </a:defRPr>
    </a:lvl3pPr>
    <a:lvl4pPr indent="685589" defTabSz="457058" latinLnBrk="0">
      <a:defRPr sz="2100">
        <a:latin typeface="+mn-lt"/>
        <a:ea typeface="+mn-ea"/>
        <a:cs typeface="+mn-cs"/>
        <a:sym typeface="Lucida Grande"/>
      </a:defRPr>
    </a:lvl4pPr>
    <a:lvl5pPr indent="914119" defTabSz="457058" latinLnBrk="0">
      <a:defRPr sz="2100">
        <a:latin typeface="+mn-lt"/>
        <a:ea typeface="+mn-ea"/>
        <a:cs typeface="+mn-cs"/>
        <a:sym typeface="Lucida Grande"/>
      </a:defRPr>
    </a:lvl5pPr>
    <a:lvl6pPr indent="1142650" defTabSz="457058" latinLnBrk="0">
      <a:defRPr sz="2100">
        <a:latin typeface="+mn-lt"/>
        <a:ea typeface="+mn-ea"/>
        <a:cs typeface="+mn-cs"/>
        <a:sym typeface="Lucida Grande"/>
      </a:defRPr>
    </a:lvl6pPr>
    <a:lvl7pPr indent="1371177" defTabSz="457058" latinLnBrk="0">
      <a:defRPr sz="2100">
        <a:latin typeface="+mn-lt"/>
        <a:ea typeface="+mn-ea"/>
        <a:cs typeface="+mn-cs"/>
        <a:sym typeface="Lucida Grande"/>
      </a:defRPr>
    </a:lvl7pPr>
    <a:lvl8pPr indent="1599710" defTabSz="457058" latinLnBrk="0">
      <a:defRPr sz="2100">
        <a:latin typeface="+mn-lt"/>
        <a:ea typeface="+mn-ea"/>
        <a:cs typeface="+mn-cs"/>
        <a:sym typeface="Lucida Grande"/>
      </a:defRPr>
    </a:lvl8pPr>
    <a:lvl9pPr indent="1828238" defTabSz="457058" latinLnBrk="0">
      <a:defRPr sz="2100">
        <a:latin typeface="+mn-lt"/>
        <a:ea typeface="+mn-ea"/>
        <a:cs typeface="+mn-cs"/>
        <a:sym typeface="Lucida Grande"/>
      </a:defRPr>
    </a:lvl9pPr>
  </p:notesStyle>
</p:notesMaster>
</file>

<file path=ppt/notesSlides/_rels/notesSlide1.xml.rels>&#65279;<?xml version="1.0" encoding="utf-8"?><Relationships xmlns="http://schemas.openxmlformats.org/package/2006/relationships"><Relationship Type="http://schemas.openxmlformats.org/officeDocument/2006/relationships/slide" Target="/ppt/slides/slide1.xml" Id="rId2" /><Relationship Type="http://schemas.openxmlformats.org/officeDocument/2006/relationships/notesMaster" Target="/ppt/notesMasters/notesMaster1.xml" Id="rId1" /></Relationships>
</file>

<file path=ppt/notesSlides/_rels/notesSlide10.xml.rels>&#65279;<?xml version="1.0" encoding="utf-8"?><Relationships xmlns="http://schemas.openxmlformats.org/package/2006/relationships"><Relationship Type="http://schemas.openxmlformats.org/officeDocument/2006/relationships/slide" Target="/ppt/slides/slide10.xml" Id="rId2" /><Relationship Type="http://schemas.openxmlformats.org/officeDocument/2006/relationships/notesMaster" Target="/ppt/notesMasters/notesMaster1.xml" Id="rId1" /></Relationships>
</file>

<file path=ppt/notesSlides/_rels/notesSlide11.xml.rels>&#65279;<?xml version="1.0" encoding="utf-8"?><Relationships xmlns="http://schemas.openxmlformats.org/package/2006/relationships"><Relationship Type="http://schemas.openxmlformats.org/officeDocument/2006/relationships/slide" Target="/ppt/slides/slide11.xml" Id="rId2" /><Relationship Type="http://schemas.openxmlformats.org/officeDocument/2006/relationships/notesMaster" Target="/ppt/notesMasters/notesMaster1.xml" Id="rId1" /></Relationships>
</file>

<file path=ppt/notesSlides/_rels/notesSlide12.xml.rels>&#65279;<?xml version="1.0" encoding="utf-8"?><Relationships xmlns="http://schemas.openxmlformats.org/package/2006/relationships"><Relationship Type="http://schemas.openxmlformats.org/officeDocument/2006/relationships/slide" Target="/ppt/slides/slide12.xml" Id="rId2" /><Relationship Type="http://schemas.openxmlformats.org/officeDocument/2006/relationships/notesMaster" Target="/ppt/notesMasters/notesMaster1.xml" Id="rId1" /></Relationships>
</file>

<file path=ppt/notesSlides/_rels/notesSlide13.xml.rels>&#65279;<?xml version="1.0" encoding="utf-8"?><Relationships xmlns="http://schemas.openxmlformats.org/package/2006/relationships"><Relationship Type="http://schemas.openxmlformats.org/officeDocument/2006/relationships/slide" Target="/ppt/slides/slide13.xml" Id="rId2" /><Relationship Type="http://schemas.openxmlformats.org/officeDocument/2006/relationships/notesMaster" Target="/ppt/notesMasters/notesMaster1.xml" Id="rId1" /></Relationships>
</file>

<file path=ppt/notesSlides/_rels/notesSlide14.xml.rels>&#65279;<?xml version="1.0" encoding="utf-8"?><Relationships xmlns="http://schemas.openxmlformats.org/package/2006/relationships"><Relationship Type="http://schemas.openxmlformats.org/officeDocument/2006/relationships/slide" Target="/ppt/slides/slide14.xml" Id="rId2" /><Relationship Type="http://schemas.openxmlformats.org/officeDocument/2006/relationships/notesMaster" Target="/ppt/notesMasters/notesMaster1.xml" Id="rId1" /></Relationships>
</file>

<file path=ppt/notesSlides/_rels/notesSlide15.xml.rels>&#65279;<?xml version="1.0" encoding="utf-8"?><Relationships xmlns="http://schemas.openxmlformats.org/package/2006/relationships"><Relationship Type="http://schemas.openxmlformats.org/officeDocument/2006/relationships/slide" Target="/ppt/slides/slide15.xml" Id="rId2" /><Relationship Type="http://schemas.openxmlformats.org/officeDocument/2006/relationships/notesMaster" Target="/ppt/notesMasters/notesMaster1.xml" Id="rId1" /></Relationships>
</file>

<file path=ppt/notesSlides/_rels/notesSlide16.xml.rels>&#65279;<?xml version="1.0" encoding="utf-8"?><Relationships xmlns="http://schemas.openxmlformats.org/package/2006/relationships"><Relationship Type="http://schemas.openxmlformats.org/officeDocument/2006/relationships/slide" Target="/ppt/slides/slide16.xml" Id="rId2" /><Relationship Type="http://schemas.openxmlformats.org/officeDocument/2006/relationships/notesMaster" Target="/ppt/notesMasters/notesMaster1.xml" Id="rId1" /></Relationships>
</file>

<file path=ppt/notesSlides/_rels/notesSlide17.xml.rels>&#65279;<?xml version="1.0" encoding="utf-8"?><Relationships xmlns="http://schemas.openxmlformats.org/package/2006/relationships"><Relationship Type="http://schemas.openxmlformats.org/officeDocument/2006/relationships/slide" Target="/ppt/slides/slide17.xml" Id="rId2" /><Relationship Type="http://schemas.openxmlformats.org/officeDocument/2006/relationships/notesMaster" Target="/ppt/notesMasters/notesMaster1.xml" Id="rId1" /></Relationships>
</file>

<file path=ppt/notesSlides/_rels/notesSlide18.xml.rels>&#65279;<?xml version="1.0" encoding="utf-8"?><Relationships xmlns="http://schemas.openxmlformats.org/package/2006/relationships"><Relationship Type="http://schemas.openxmlformats.org/officeDocument/2006/relationships/slide" Target="/ppt/slides/slide18.xml" Id="rId2" /><Relationship Type="http://schemas.openxmlformats.org/officeDocument/2006/relationships/notesMaster" Target="/ppt/notesMasters/notesMaster1.xml" Id="rId1" /></Relationships>
</file>

<file path=ppt/notesSlides/_rels/notesSlide19.xml.rels>&#65279;<?xml version="1.0" encoding="utf-8"?><Relationships xmlns="http://schemas.openxmlformats.org/package/2006/relationships"><Relationship Type="http://schemas.openxmlformats.org/officeDocument/2006/relationships/slide" Target="/ppt/slides/slide19.xml" Id="rId2" /><Relationship Type="http://schemas.openxmlformats.org/officeDocument/2006/relationships/notesMaster" Target="/ppt/notesMasters/notesMaster1.xml" Id="rId1" /></Relationships>
</file>

<file path=ppt/notesSlides/_rels/notesSlide2.xml.rels>&#65279;<?xml version="1.0" encoding="utf-8"?><Relationships xmlns="http://schemas.openxmlformats.org/package/2006/relationships"><Relationship Type="http://schemas.openxmlformats.org/officeDocument/2006/relationships/slide" Target="/ppt/slides/slide2.xml" Id="rId2" /><Relationship Type="http://schemas.openxmlformats.org/officeDocument/2006/relationships/notesMaster" Target="/ppt/notesMasters/notesMaster1.xml" Id="rId1" /></Relationships>
</file>

<file path=ppt/notesSlides/_rels/notesSlide20.xml.rels>&#65279;<?xml version="1.0" encoding="utf-8"?><Relationships xmlns="http://schemas.openxmlformats.org/package/2006/relationships"><Relationship Type="http://schemas.openxmlformats.org/officeDocument/2006/relationships/slide" Target="/ppt/slides/slide20.xml" Id="rId2" /><Relationship Type="http://schemas.openxmlformats.org/officeDocument/2006/relationships/notesMaster" Target="/ppt/notesMasters/notesMaster1.xml" Id="rId1" /></Relationships>
</file>

<file path=ppt/notesSlides/_rels/notesSlide21.xml.rels>&#65279;<?xml version="1.0" encoding="utf-8"?><Relationships xmlns="http://schemas.openxmlformats.org/package/2006/relationships"><Relationship Type="http://schemas.openxmlformats.org/officeDocument/2006/relationships/slide" Target="/ppt/slides/slide21.xml" Id="rId2" /><Relationship Type="http://schemas.openxmlformats.org/officeDocument/2006/relationships/notesMaster" Target="/ppt/notesMasters/notesMaster1.xml" Id="rId1" /></Relationships>
</file>

<file path=ppt/notesSlides/_rels/notesSlide22.xml.rels>&#65279;<?xml version="1.0" encoding="utf-8"?><Relationships xmlns="http://schemas.openxmlformats.org/package/2006/relationships"><Relationship Type="http://schemas.openxmlformats.org/officeDocument/2006/relationships/slide" Target="/ppt/slides/slide22.xml" Id="rId2" /><Relationship Type="http://schemas.openxmlformats.org/officeDocument/2006/relationships/notesMaster" Target="/ppt/notesMasters/notesMaster1.xml" Id="rId1" /></Relationships>
</file>

<file path=ppt/notesSlides/_rels/notesSlide23.xml.rels>&#65279;<?xml version="1.0" encoding="utf-8"?><Relationships xmlns="http://schemas.openxmlformats.org/package/2006/relationships"><Relationship Type="http://schemas.openxmlformats.org/officeDocument/2006/relationships/slide" Target="/ppt/slides/slide23.xml" Id="rId2" /><Relationship Type="http://schemas.openxmlformats.org/officeDocument/2006/relationships/notesMaster" Target="/ppt/notesMasters/notesMaster1.xml" Id="rId1" /></Relationships>
</file>

<file path=ppt/notesSlides/_rels/notesSlide24.xml.rels>&#65279;<?xml version="1.0" encoding="utf-8"?><Relationships xmlns="http://schemas.openxmlformats.org/package/2006/relationships"><Relationship Type="http://schemas.openxmlformats.org/officeDocument/2006/relationships/slide" Target="/ppt/slides/slide24.xml" Id="rId2" /><Relationship Type="http://schemas.openxmlformats.org/officeDocument/2006/relationships/notesMaster" Target="/ppt/notesMasters/notesMaster1.xml" Id="rId1" /></Relationships>
</file>

<file path=ppt/notesSlides/_rels/notesSlide25.xml.rels>&#65279;<?xml version="1.0" encoding="utf-8"?><Relationships xmlns="http://schemas.openxmlformats.org/package/2006/relationships"><Relationship Type="http://schemas.openxmlformats.org/officeDocument/2006/relationships/slide" Target="/ppt/slides/slide25.xml" Id="rId2" /><Relationship Type="http://schemas.openxmlformats.org/officeDocument/2006/relationships/notesMaster" Target="/ppt/notesMasters/notesMaster1.xml" Id="rId1" /></Relationships>
</file>

<file path=ppt/notesSlides/_rels/notesSlide26.xml.rels>&#65279;<?xml version="1.0" encoding="utf-8"?><Relationships xmlns="http://schemas.openxmlformats.org/package/2006/relationships"><Relationship Type="http://schemas.openxmlformats.org/officeDocument/2006/relationships/slide" Target="/ppt/slides/slide26.xml" Id="rId2" /><Relationship Type="http://schemas.openxmlformats.org/officeDocument/2006/relationships/notesMaster" Target="/ppt/notesMasters/notesMaster1.xml" Id="rId1" /></Relationships>
</file>

<file path=ppt/notesSlides/_rels/notesSlide27.xml.rels>&#65279;<?xml version="1.0" encoding="utf-8"?><Relationships xmlns="http://schemas.openxmlformats.org/package/2006/relationships"><Relationship Type="http://schemas.openxmlformats.org/officeDocument/2006/relationships/slide" Target="/ppt/slides/slide27.xml" Id="rId2" /><Relationship Type="http://schemas.openxmlformats.org/officeDocument/2006/relationships/notesMaster" Target="/ppt/notesMasters/notesMaster1.xml" Id="rId1" /></Relationships>
</file>

<file path=ppt/notesSlides/_rels/notesSlide28.xml.rels>&#65279;<?xml version="1.0" encoding="utf-8"?><Relationships xmlns="http://schemas.openxmlformats.org/package/2006/relationships"><Relationship Type="http://schemas.openxmlformats.org/officeDocument/2006/relationships/slide" Target="/ppt/slides/slide28.xml" Id="rId2" /><Relationship Type="http://schemas.openxmlformats.org/officeDocument/2006/relationships/notesMaster" Target="/ppt/notesMasters/notesMaster1.xml" Id="rId1" /></Relationships>
</file>

<file path=ppt/notesSlides/_rels/notesSlide29.xml.rels>&#65279;<?xml version="1.0" encoding="utf-8"?><Relationships xmlns="http://schemas.openxmlformats.org/package/2006/relationships"><Relationship Type="http://schemas.openxmlformats.org/officeDocument/2006/relationships/slide" Target="/ppt/slides/slide29.xml" Id="rId2" /><Relationship Type="http://schemas.openxmlformats.org/officeDocument/2006/relationships/notesMaster" Target="/ppt/notesMasters/notesMaster1.xml" Id="rId1" /></Relationships>
</file>

<file path=ppt/notesSlides/_rels/notesSlide3.xml.rels>&#65279;<?xml version="1.0" encoding="utf-8"?><Relationships xmlns="http://schemas.openxmlformats.org/package/2006/relationships"><Relationship Type="http://schemas.openxmlformats.org/officeDocument/2006/relationships/slide" Target="/ppt/slides/slide3.xml" Id="rId2" /><Relationship Type="http://schemas.openxmlformats.org/officeDocument/2006/relationships/notesMaster" Target="/ppt/notesMasters/notesMaster1.xml" Id="rId1" /></Relationships>
</file>

<file path=ppt/notesSlides/_rels/notesSlide30.xml.rels>&#65279;<?xml version="1.0" encoding="utf-8"?><Relationships xmlns="http://schemas.openxmlformats.org/package/2006/relationships"><Relationship Type="http://schemas.openxmlformats.org/officeDocument/2006/relationships/slide" Target="/ppt/slides/slide30.xml" Id="rId2" /><Relationship Type="http://schemas.openxmlformats.org/officeDocument/2006/relationships/notesMaster" Target="/ppt/notesMasters/notesMaster1.xml" Id="rId1" /></Relationships>
</file>

<file path=ppt/notesSlides/_rels/notesSlide31.xml.rels>&#65279;<?xml version="1.0" encoding="utf-8"?><Relationships xmlns="http://schemas.openxmlformats.org/package/2006/relationships"><Relationship Type="http://schemas.openxmlformats.org/officeDocument/2006/relationships/slide" Target="/ppt/slides/slide31.xml" Id="rId2" /><Relationship Type="http://schemas.openxmlformats.org/officeDocument/2006/relationships/notesMaster" Target="/ppt/notesMasters/notesMaster1.xml" Id="rId1" /></Relationships>
</file>

<file path=ppt/notesSlides/_rels/notesSlide4.xml.rels>&#65279;<?xml version="1.0" encoding="utf-8"?><Relationships xmlns="http://schemas.openxmlformats.org/package/2006/relationships"><Relationship Type="http://schemas.openxmlformats.org/officeDocument/2006/relationships/slide" Target="/ppt/slides/slide4.xml" Id="rId2" /><Relationship Type="http://schemas.openxmlformats.org/officeDocument/2006/relationships/notesMaster" Target="/ppt/notesMasters/notesMaster1.xml" Id="rId1" /></Relationships>
</file>

<file path=ppt/notesSlides/_rels/notesSlide5.xml.rels>&#65279;<?xml version="1.0" encoding="utf-8"?><Relationships xmlns="http://schemas.openxmlformats.org/package/2006/relationships"><Relationship Type="http://schemas.openxmlformats.org/officeDocument/2006/relationships/slide" Target="/ppt/slides/slide5.xml" Id="rId2" /><Relationship Type="http://schemas.openxmlformats.org/officeDocument/2006/relationships/notesMaster" Target="/ppt/notesMasters/notesMaster1.xml" Id="rId1" /></Relationships>
</file>

<file path=ppt/notesSlides/_rels/notesSlide6.xml.rels>&#65279;<?xml version="1.0" encoding="utf-8"?><Relationships xmlns="http://schemas.openxmlformats.org/package/2006/relationships"><Relationship Type="http://schemas.openxmlformats.org/officeDocument/2006/relationships/slide" Target="/ppt/slides/slide6.xml" Id="rId2" /><Relationship Type="http://schemas.openxmlformats.org/officeDocument/2006/relationships/notesMaster" Target="/ppt/notesMasters/notesMaster1.xml" Id="rId1" /></Relationships>
</file>

<file path=ppt/notesSlides/_rels/notesSlide7.xml.rels>&#65279;<?xml version="1.0" encoding="utf-8"?><Relationships xmlns="http://schemas.openxmlformats.org/package/2006/relationships"><Relationship Type="http://schemas.openxmlformats.org/officeDocument/2006/relationships/slide" Target="/ppt/slides/slide7.xml" Id="rId2" /><Relationship Type="http://schemas.openxmlformats.org/officeDocument/2006/relationships/notesMaster" Target="/ppt/notesMasters/notesMaster1.xml" Id="rId1" /></Relationships>
</file>

<file path=ppt/notesSlides/_rels/notesSlide8.xml.rels>&#65279;<?xml version="1.0" encoding="utf-8"?><Relationships xmlns="http://schemas.openxmlformats.org/package/2006/relationships"><Relationship Type="http://schemas.openxmlformats.org/officeDocument/2006/relationships/slide" Target="/ppt/slides/slide8.xml" Id="rId2" /><Relationship Type="http://schemas.openxmlformats.org/officeDocument/2006/relationships/notesMaster" Target="/ppt/notesMasters/notesMaster1.xml" Id="rId1" /></Relationships>
</file>

<file path=ppt/notesSlides/_rels/notesSlide9.xml.rels>&#65279;<?xml version="1.0" encoding="utf-8"?><Relationships xmlns="http://schemas.openxmlformats.org/package/2006/relationships"><Relationship Type="http://schemas.openxmlformats.org/officeDocument/2006/relationships/slide" Target="/ppt/slides/slide9.xml" Id="rId2" /><Relationship Type="http://schemas.openxmlformats.org/officeDocument/2006/relationships/notesMaster" Target="/ppt/notesMasters/notesMaster1.xml" Id="rId1"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pPr algn="l"/>
            <a:r>
              <a:rPr lang="en-US" b="1" dirty="0"/>
              <a:t>Introduce yourself. </a:t>
            </a:r>
          </a:p>
          <a:p>
            <a:pPr algn="l"/>
            <a:endParaRPr lang="en-US" b="1" dirty="0"/>
          </a:p>
          <a:p>
            <a:pPr algn="l"/>
            <a:r>
              <a:rPr lang="en-US" b="1" dirty="0"/>
              <a:t>Explain to the students that you are going to talk to them about scams that target you on social media.</a:t>
            </a:r>
          </a:p>
          <a:p>
            <a:pPr algn="l"/>
            <a:endParaRPr lang="en-US" dirty="0">
              <a:solidFill>
                <a:srgbClr val="000000"/>
              </a:solidFill>
              <a:latin typeface="Lucida Grande"/>
            </a:endParaRPr>
          </a:p>
          <a:p>
            <a:pPr algn="l"/>
            <a:r>
              <a:rPr lang="en-US" b="1" dirty="0">
                <a:solidFill>
                  <a:srgbClr val="000000"/>
                </a:solidFill>
                <a:latin typeface="Lucida Grande"/>
              </a:rPr>
              <a:t>Let them know that this is going to be quite interactive so encourage them to please take part.</a:t>
            </a:r>
          </a:p>
          <a:p>
            <a:pPr algn="l"/>
            <a:endParaRPr lang="en-US" dirty="0">
              <a:solidFill>
                <a:srgbClr val="000000"/>
              </a:solidFill>
              <a:latin typeface="Lucida Grande"/>
            </a:endParaRPr>
          </a:p>
          <a:p>
            <a:pPr algn="l"/>
            <a:r>
              <a:rPr lang="en-US" b="1" dirty="0">
                <a:solidFill>
                  <a:srgbClr val="000000"/>
                </a:solidFill>
                <a:latin typeface="Lucida Grande"/>
              </a:rPr>
              <a:t>click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688AD0-87F1-4A9F-933A-94A6A7DFB42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920650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EE8650-4FEE-3C5E-F0E8-C782ACBF42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6A9D57-DD59-0C62-6470-74A83ABE47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137ABA-042A-380F-ACAB-98785682D49E}"/>
              </a:ext>
            </a:extLst>
          </p:cNvPr>
          <p:cNvSpPr>
            <a:spLocks noGrp="1"/>
          </p:cNvSpPr>
          <p:nvPr>
            <p:ph type="body" idx="1"/>
          </p:nvPr>
        </p:nvSpPr>
        <p:spPr/>
        <p:txBody>
          <a:bodyPr/>
          <a:lstStyle/>
          <a:p>
            <a:r>
              <a:rPr lang="en-GB" dirty="0"/>
              <a:t>Have you seen something similar to these examples that were in the video.</a:t>
            </a:r>
          </a:p>
          <a:p>
            <a:endParaRPr lang="en-GB" dirty="0"/>
          </a:p>
          <a:p>
            <a:r>
              <a:rPr lang="en-GB" b="1" dirty="0"/>
              <a:t>Each time, tell the audience an estimate of the amount of hands up</a:t>
            </a:r>
          </a:p>
        </p:txBody>
      </p:sp>
    </p:spTree>
    <p:extLst>
      <p:ext uri="{BB962C8B-B14F-4D97-AF65-F5344CB8AC3E}">
        <p14:creationId xmlns:p14="http://schemas.microsoft.com/office/powerpoint/2010/main" val="35953009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a:t>
            </a:r>
            <a:r>
              <a:rPr lang="en-GB" baseline="30000" dirty="0"/>
              <a:t>st</a:t>
            </a:r>
            <a:r>
              <a:rPr lang="en-GB" dirty="0"/>
              <a:t> example, hands up if you’ve ever seen a fake promotional scam like this one on your feed? </a:t>
            </a:r>
            <a:r>
              <a:rPr lang="en-GB" b="1" dirty="0"/>
              <a:t>Announce approx. amount of hands raised in the room.</a:t>
            </a:r>
          </a:p>
          <a:p>
            <a:endParaRPr lang="en-GB" dirty="0"/>
          </a:p>
          <a:p>
            <a:r>
              <a:rPr lang="en-GB" dirty="0"/>
              <a:t>This one is from Facebook and is claiming to be a promotion from Argos – offering an </a:t>
            </a:r>
            <a:r>
              <a:rPr lang="en-GB" dirty="0" err="1"/>
              <a:t>iphone</a:t>
            </a:r>
            <a:r>
              <a:rPr lang="en-GB" dirty="0"/>
              <a:t> 14 pro for £3.</a:t>
            </a:r>
          </a:p>
          <a:p>
            <a:endParaRPr lang="en-GB" dirty="0"/>
          </a:p>
          <a:p>
            <a:r>
              <a:rPr lang="en-GB" dirty="0"/>
              <a:t>If you click the order now button it will take you to a fake website where they will steal your personal information and bank details, leading to money being stolen.</a:t>
            </a:r>
          </a:p>
        </p:txBody>
      </p:sp>
    </p:spTree>
    <p:extLst>
      <p:ext uri="{BB962C8B-B14F-4D97-AF65-F5344CB8AC3E}">
        <p14:creationId xmlns:p14="http://schemas.microsoft.com/office/powerpoint/2010/main" val="11925647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64EAB5-EE47-4E69-2020-25386A9021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CF33BF-44AF-CCE0-5F79-266BD752B0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B87C20-2429-A954-9B52-53B0010F25FB}"/>
              </a:ext>
            </a:extLst>
          </p:cNvPr>
          <p:cNvSpPr>
            <a:spLocks noGrp="1"/>
          </p:cNvSpPr>
          <p:nvPr>
            <p:ph type="body" idx="1"/>
          </p:nvPr>
        </p:nvSpPr>
        <p:spPr/>
        <p:txBody>
          <a:bodyPr/>
          <a:lstStyle/>
          <a:p>
            <a:r>
              <a:rPr lang="en-GB" dirty="0"/>
              <a:t>Things to remember when you see these:</a:t>
            </a:r>
          </a:p>
          <a:p>
            <a:endParaRPr lang="en-GB" dirty="0"/>
          </a:p>
          <a:p>
            <a:r>
              <a:rPr lang="en-GB" dirty="0"/>
              <a:t>Read out.</a:t>
            </a:r>
          </a:p>
        </p:txBody>
      </p:sp>
    </p:spTree>
    <p:extLst>
      <p:ext uri="{BB962C8B-B14F-4D97-AF65-F5344CB8AC3E}">
        <p14:creationId xmlns:p14="http://schemas.microsoft.com/office/powerpoint/2010/main" val="23890252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Hands up who has seen a fake giveaway scam like this one? This is about Monster Energy in particular but it could be from another company. </a:t>
            </a:r>
            <a:r>
              <a:rPr lang="en-GB" b="1" dirty="0"/>
              <a:t>Announce rough amount of hands to room.</a:t>
            </a:r>
          </a:p>
          <a:p>
            <a:endParaRPr lang="en-GB" dirty="0"/>
          </a:p>
          <a:p>
            <a:r>
              <a:rPr lang="en-GB" dirty="0"/>
              <a:t>This one is a fake giveaway by completing a survey.</a:t>
            </a:r>
          </a:p>
          <a:p>
            <a:endParaRPr lang="en-GB" dirty="0"/>
          </a:p>
          <a:p>
            <a:r>
              <a:rPr lang="en-GB" dirty="0"/>
              <a:t>It includes a link to a website which promises a year's supply of Monster Energy products as part of a new promotion.</a:t>
            </a:r>
          </a:p>
          <a:p>
            <a:endParaRPr lang="en-GB" dirty="0"/>
          </a:p>
          <a:p>
            <a:r>
              <a:rPr lang="en-GB" dirty="0"/>
              <a:t>The survey asks how often you drink energy products and what Monster Energy packaging they prefer, among other questions.</a:t>
            </a:r>
          </a:p>
          <a:p>
            <a:endParaRPr lang="en-GB" dirty="0"/>
          </a:p>
          <a:p>
            <a:r>
              <a:rPr lang="en-GB" dirty="0"/>
              <a:t>After completing the survey, you’re then asked to hand over personal information in order to receive the 'free products’.</a:t>
            </a:r>
          </a:p>
          <a:p>
            <a:endParaRPr lang="en-GB" dirty="0"/>
          </a:p>
        </p:txBody>
      </p:sp>
    </p:spTree>
    <p:extLst>
      <p:ext uri="{BB962C8B-B14F-4D97-AF65-F5344CB8AC3E}">
        <p14:creationId xmlns:p14="http://schemas.microsoft.com/office/powerpoint/2010/main" val="36372917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37B647-12A3-E3E7-C612-B0D26948F2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0FADD3-07F6-D161-114F-11D41C0B60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61B137-2A1D-E907-93DF-9C6027342583}"/>
              </a:ext>
            </a:extLst>
          </p:cNvPr>
          <p:cNvSpPr>
            <a:spLocks noGrp="1"/>
          </p:cNvSpPr>
          <p:nvPr>
            <p:ph type="body" idx="1"/>
          </p:nvPr>
        </p:nvSpPr>
        <p:spPr/>
        <p:txBody>
          <a:bodyPr/>
          <a:lstStyle/>
          <a:p>
            <a:r>
              <a:rPr lang="en-GB" dirty="0"/>
              <a:t>Things to remember when you see one of these:</a:t>
            </a:r>
          </a:p>
          <a:p>
            <a:endParaRPr lang="en-GB" dirty="0"/>
          </a:p>
          <a:p>
            <a:r>
              <a:rPr lang="en-GB" dirty="0"/>
              <a:t>Read the points as they come up.</a:t>
            </a:r>
          </a:p>
        </p:txBody>
      </p:sp>
    </p:spTree>
    <p:extLst>
      <p:ext uri="{BB962C8B-B14F-4D97-AF65-F5344CB8AC3E}">
        <p14:creationId xmlns:p14="http://schemas.microsoft.com/office/powerpoint/2010/main" val="6822555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5027F8-3874-2B9C-CFBD-C0981FC4AA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183364-D372-485B-C5FF-A65E5219E9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D4496C-128B-A132-4447-D941C190E9B4}"/>
              </a:ext>
            </a:extLst>
          </p:cNvPr>
          <p:cNvSpPr>
            <a:spLocks noGrp="1"/>
          </p:cNvSpPr>
          <p:nvPr>
            <p:ph type="body" idx="1"/>
          </p:nvPr>
        </p:nvSpPr>
        <p:spPr/>
        <p:txBody>
          <a:bodyPr/>
          <a:lstStyle/>
          <a:p>
            <a:r>
              <a:rPr lang="en-GB" dirty="0"/>
              <a:t>Hands up who has ever received a message from an account pretending to be a celebrity? </a:t>
            </a:r>
            <a:r>
              <a:rPr lang="en-GB" b="1" dirty="0"/>
              <a:t>Announce amount of hands to room.</a:t>
            </a:r>
          </a:p>
          <a:p>
            <a:endParaRPr lang="en-GB" dirty="0"/>
          </a:p>
          <a:p>
            <a:r>
              <a:rPr lang="en-GB" dirty="0"/>
              <a:t>As mentioned criminals will pretend to be celebrities and will target you if they know that you are a fan, this could be as simple as seeing that you follow the real celebrity account.</a:t>
            </a:r>
          </a:p>
          <a:p>
            <a:endParaRPr lang="en-GB" dirty="0"/>
          </a:p>
          <a:p>
            <a:r>
              <a:rPr lang="en-GB" dirty="0"/>
              <a:t>Usually they will get you to click links that get you to sign in with your account details – this is then stolen.</a:t>
            </a:r>
          </a:p>
          <a:p>
            <a:endParaRPr lang="en-GB" dirty="0"/>
          </a:p>
          <a:p>
            <a:r>
              <a:rPr lang="en-GB" dirty="0"/>
              <a:t>They might get you to send money for a charitably cause, invest in cryptocurrency, or buy an exclusive meet and greet – all of this is fake.</a:t>
            </a:r>
          </a:p>
          <a:p>
            <a:endParaRPr lang="en-GB" dirty="0"/>
          </a:p>
          <a:p>
            <a:r>
              <a:rPr lang="en-GB" b="1" dirty="0"/>
              <a:t>click</a:t>
            </a:r>
          </a:p>
        </p:txBody>
      </p:sp>
    </p:spTree>
    <p:extLst>
      <p:ext uri="{BB962C8B-B14F-4D97-AF65-F5344CB8AC3E}">
        <p14:creationId xmlns:p14="http://schemas.microsoft.com/office/powerpoint/2010/main" val="40539646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181616-7261-722D-8089-8A736FC6A1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84A2A8-F325-171A-6721-AFB35B19DC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9ACA48-F38E-9A75-5FE7-A1D2762FA74A}"/>
              </a:ext>
            </a:extLst>
          </p:cNvPr>
          <p:cNvSpPr>
            <a:spLocks noGrp="1"/>
          </p:cNvSpPr>
          <p:nvPr>
            <p:ph type="body" idx="1"/>
          </p:nvPr>
        </p:nvSpPr>
        <p:spPr/>
        <p:txBody>
          <a:bodyPr/>
          <a:lstStyle/>
          <a:p>
            <a:r>
              <a:rPr lang="en-GB" dirty="0"/>
              <a:t>Remember:</a:t>
            </a:r>
          </a:p>
          <a:p>
            <a:endParaRPr lang="en-GB" dirty="0"/>
          </a:p>
          <a:p>
            <a:r>
              <a:rPr lang="en-GB" b="1" dirty="0"/>
              <a:t>Read points as they come up.</a:t>
            </a:r>
          </a:p>
          <a:p>
            <a:endParaRPr lang="en-GB" dirty="0"/>
          </a:p>
        </p:txBody>
      </p:sp>
    </p:spTree>
    <p:extLst>
      <p:ext uri="{BB962C8B-B14F-4D97-AF65-F5344CB8AC3E}">
        <p14:creationId xmlns:p14="http://schemas.microsoft.com/office/powerpoint/2010/main" val="2068884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F5CFC-9822-D86D-5085-B8868AD6D5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23491E-8B52-C938-5699-F0DA5B0246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6E6967-92C3-D43B-16CA-2F22D3DBD4C7}"/>
              </a:ext>
            </a:extLst>
          </p:cNvPr>
          <p:cNvSpPr>
            <a:spLocks noGrp="1"/>
          </p:cNvSpPr>
          <p:nvPr>
            <p:ph type="body" idx="1"/>
          </p:nvPr>
        </p:nvSpPr>
        <p:spPr/>
        <p:txBody>
          <a:bodyPr/>
          <a:lstStyle/>
          <a:p>
            <a:r>
              <a:rPr lang="en-GB" dirty="0"/>
              <a:t>Hands up who has ever received a text like this from one of your friends out of the blue. </a:t>
            </a:r>
            <a:r>
              <a:rPr lang="en-GB" b="1" dirty="0"/>
              <a:t>Announce approx. amount of hands in the room.</a:t>
            </a:r>
          </a:p>
          <a:p>
            <a:endParaRPr lang="en-GB" dirty="0"/>
          </a:p>
          <a:p>
            <a:r>
              <a:rPr lang="en-GB" dirty="0"/>
              <a:t>This is a scam where a friend’s account has unfortunately been hacked and the criminal has sent this message out to their friend’s list.</a:t>
            </a:r>
          </a:p>
          <a:p>
            <a:endParaRPr lang="en-GB" dirty="0"/>
          </a:p>
          <a:p>
            <a:r>
              <a:rPr lang="en-GB" dirty="0"/>
              <a:t>This scam uses manipulation to create a fear of embarrassment when you read it and it preys on the trust you place with your friends.</a:t>
            </a:r>
          </a:p>
          <a:p>
            <a:endParaRPr lang="en-GB" dirty="0"/>
          </a:p>
          <a:p>
            <a:r>
              <a:rPr lang="en-GB" dirty="0"/>
              <a:t>Once you click the link it will get you to sign into your account which provides the criminals with your login details allowing them to steal your account.</a:t>
            </a:r>
          </a:p>
          <a:p>
            <a:endParaRPr lang="en-GB" dirty="0"/>
          </a:p>
          <a:p>
            <a:r>
              <a:rPr lang="en-GB" dirty="0"/>
              <a:t>The cycle then continues through your own friends list.</a:t>
            </a:r>
          </a:p>
          <a:p>
            <a:endParaRPr lang="en-GB" dirty="0"/>
          </a:p>
          <a:p>
            <a:r>
              <a:rPr lang="en-GB" dirty="0"/>
              <a:t>This is just one example however the messages can come in all different forms.</a:t>
            </a:r>
          </a:p>
        </p:txBody>
      </p:sp>
    </p:spTree>
    <p:extLst>
      <p:ext uri="{BB962C8B-B14F-4D97-AF65-F5344CB8AC3E}">
        <p14:creationId xmlns:p14="http://schemas.microsoft.com/office/powerpoint/2010/main" val="38211670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36CAB2-CD75-0E9D-81F3-505427D4CE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ACBFF1-0D4E-C829-86C2-B1CB8ABB64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AA7AD1-C836-7B49-1171-BB05AB454B7C}"/>
              </a:ext>
            </a:extLst>
          </p:cNvPr>
          <p:cNvSpPr>
            <a:spLocks noGrp="1"/>
          </p:cNvSpPr>
          <p:nvPr>
            <p:ph type="body" idx="1"/>
          </p:nvPr>
        </p:nvSpPr>
        <p:spPr/>
        <p:txBody>
          <a:bodyPr/>
          <a:lstStyle/>
          <a:p>
            <a:r>
              <a:rPr lang="en-GB" dirty="0"/>
              <a:t>Remember:</a:t>
            </a:r>
          </a:p>
          <a:p>
            <a:endParaRPr lang="en-GB" dirty="0"/>
          </a:p>
          <a:p>
            <a:r>
              <a:rPr lang="en-GB" dirty="0"/>
              <a:t>Read the points</a:t>
            </a:r>
          </a:p>
        </p:txBody>
      </p:sp>
    </p:spTree>
    <p:extLst>
      <p:ext uri="{BB962C8B-B14F-4D97-AF65-F5344CB8AC3E}">
        <p14:creationId xmlns:p14="http://schemas.microsoft.com/office/powerpoint/2010/main" val="26405200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F1E665-6C36-EAD1-BB4B-F838217CC0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B22FB5-4697-B460-5820-9F0C1F838F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09CC14-B49A-EE84-8117-E7C88C3EDF00}"/>
              </a:ext>
            </a:extLst>
          </p:cNvPr>
          <p:cNvSpPr>
            <a:spLocks noGrp="1"/>
          </p:cNvSpPr>
          <p:nvPr>
            <p:ph type="body" idx="1"/>
          </p:nvPr>
        </p:nvSpPr>
        <p:spPr/>
        <p:txBody>
          <a:bodyPr/>
          <a:lstStyle/>
          <a:p>
            <a:r>
              <a:rPr lang="en-GB" dirty="0"/>
              <a:t>Now we will look at some scenarios.</a:t>
            </a:r>
          </a:p>
          <a:p>
            <a:endParaRPr lang="en-GB" dirty="0"/>
          </a:p>
          <a:p>
            <a:r>
              <a:rPr lang="en-GB" b="1" dirty="0"/>
              <a:t>Read the questions out to the audience then show all 3 answers, do a hands up for each one. Then show the answer.</a:t>
            </a:r>
          </a:p>
          <a:p>
            <a:endParaRPr lang="en-GB" dirty="0"/>
          </a:p>
          <a:p>
            <a:r>
              <a:rPr lang="en-GB" b="1" dirty="0"/>
              <a:t>Next slide.</a:t>
            </a:r>
          </a:p>
        </p:txBody>
      </p:sp>
    </p:spTree>
    <p:extLst>
      <p:ext uri="{BB962C8B-B14F-4D97-AF65-F5344CB8AC3E}">
        <p14:creationId xmlns:p14="http://schemas.microsoft.com/office/powerpoint/2010/main" val="2515693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Read out learning objectives</a:t>
            </a:r>
          </a:p>
          <a:p>
            <a:endParaRPr lang="en-GB" dirty="0"/>
          </a:p>
          <a:p>
            <a:r>
              <a:rPr lang="en-GB" dirty="0"/>
              <a:t>So by the end of this assembly you will all know exactly what to do if you are targeted.</a:t>
            </a:r>
          </a:p>
          <a:p>
            <a:endParaRPr lang="en-GB" dirty="0"/>
          </a:p>
          <a:p>
            <a:r>
              <a:rPr lang="en-GB" b="1" dirty="0"/>
              <a:t>Next.</a:t>
            </a:r>
          </a:p>
        </p:txBody>
      </p:sp>
    </p:spTree>
    <p:extLst>
      <p:ext uri="{BB962C8B-B14F-4D97-AF65-F5344CB8AC3E}">
        <p14:creationId xmlns:p14="http://schemas.microsoft.com/office/powerpoint/2010/main" val="41700392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127342-C563-21CB-75FF-AFD5C1E24B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4F769D-E371-A448-C55E-D8476951FA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A5816E-1C4C-458B-5212-C2E15418A299}"/>
              </a:ext>
            </a:extLst>
          </p:cNvPr>
          <p:cNvSpPr>
            <a:spLocks noGrp="1"/>
          </p:cNvSpPr>
          <p:nvPr>
            <p:ph type="body" idx="1"/>
          </p:nvPr>
        </p:nvSpPr>
        <p:spPr/>
        <p:txBody>
          <a:bodyPr/>
          <a:lstStyle/>
          <a:p>
            <a:r>
              <a:rPr lang="en-GB" b="1" dirty="0"/>
              <a:t>Read question</a:t>
            </a:r>
          </a:p>
          <a:p>
            <a:endParaRPr lang="en-GB" dirty="0"/>
          </a:p>
          <a:p>
            <a:pPr marL="0" marR="0" lvl="0" indent="0" defTabSz="457058" eaLnBrk="1" fontAlgn="auto" latinLnBrk="0" hangingPunct="1">
              <a:lnSpc>
                <a:spcPct val="100000"/>
              </a:lnSpc>
              <a:spcBef>
                <a:spcPts val="0"/>
              </a:spcBef>
              <a:spcAft>
                <a:spcPts val="0"/>
              </a:spcAft>
              <a:buClrTx/>
              <a:buSzTx/>
              <a:buFontTx/>
              <a:buNone/>
              <a:tabLst/>
              <a:defRPr/>
            </a:pPr>
            <a:r>
              <a:rPr lang="en-GB" sz="2400" dirty="0"/>
              <a:t>You see a post on Instagram from a page claiming: “We’re giving away 50 free iPhones to celebrate our anniversary! Click the link to get yours!”” Do you:</a:t>
            </a:r>
          </a:p>
          <a:p>
            <a:endParaRPr lang="en-GB" dirty="0"/>
          </a:p>
          <a:p>
            <a:r>
              <a:rPr lang="en-GB" b="1" dirty="0"/>
              <a:t>Click through answers</a:t>
            </a:r>
          </a:p>
          <a:p>
            <a:endParaRPr lang="en-GB" b="1" dirty="0"/>
          </a:p>
          <a:p>
            <a:pPr marL="914400" indent="-914400">
              <a:spcBef>
                <a:spcPts val="0"/>
              </a:spcBef>
              <a:buAutoNum type="alphaUcPeriod"/>
            </a:pPr>
            <a:r>
              <a:rPr lang="en-GB" sz="2400" dirty="0"/>
              <a:t>Click the link and enter your details</a:t>
            </a:r>
          </a:p>
          <a:p>
            <a:pPr marL="914400" indent="-914400">
              <a:spcBef>
                <a:spcPts val="0"/>
              </a:spcBef>
              <a:buAutoNum type="alphaUcPeriod"/>
            </a:pPr>
            <a:r>
              <a:rPr lang="en-GB" sz="2400" dirty="0"/>
              <a:t>Ignore the account and report it as suspicious</a:t>
            </a:r>
          </a:p>
          <a:p>
            <a:pPr marL="914400" indent="-914400">
              <a:spcBef>
                <a:spcPts val="0"/>
              </a:spcBef>
              <a:buAutoNum type="alphaUcPeriod"/>
            </a:pPr>
            <a:r>
              <a:rPr lang="en-GB" sz="2400" dirty="0"/>
              <a:t>Message the page asking if it’s real before entering your details</a:t>
            </a:r>
            <a:endParaRPr lang="en-GB" sz="3200" dirty="0"/>
          </a:p>
          <a:p>
            <a:endParaRPr lang="en-GB" b="1" dirty="0"/>
          </a:p>
          <a:p>
            <a:endParaRPr lang="en-GB" dirty="0"/>
          </a:p>
          <a:p>
            <a:r>
              <a:rPr lang="en-GB" dirty="0"/>
              <a:t>Hands up for A, hands for B, hands for C. </a:t>
            </a:r>
            <a:r>
              <a:rPr lang="en-GB" b="1" dirty="0"/>
              <a:t>Show answer.</a:t>
            </a:r>
          </a:p>
          <a:p>
            <a:endParaRPr lang="en-GB" dirty="0"/>
          </a:p>
          <a:p>
            <a:r>
              <a:rPr lang="en-GB" b="1" dirty="0"/>
              <a:t>Read tip</a:t>
            </a:r>
          </a:p>
          <a:p>
            <a:endParaRPr lang="en-GB" dirty="0"/>
          </a:p>
          <a:p>
            <a:pPr marL="0" marR="0" lvl="0" indent="0" defTabSz="457058" eaLnBrk="1" fontAlgn="auto" latinLnBrk="0" hangingPunct="1">
              <a:lnSpc>
                <a:spcPct val="100000"/>
              </a:lnSpc>
              <a:spcBef>
                <a:spcPts val="0"/>
              </a:spcBef>
              <a:spcAft>
                <a:spcPts val="0"/>
              </a:spcAft>
              <a:buClrTx/>
              <a:buSzTx/>
              <a:buFontTx/>
              <a:buNone/>
              <a:tabLst/>
              <a:defRPr/>
            </a:pPr>
            <a:r>
              <a:rPr lang="en-GB" sz="2400" dirty="0"/>
              <a:t>Tip: Never ask the page if it’s real, criminals will always say yes.</a:t>
            </a:r>
            <a:endParaRPr lang="en-GB" dirty="0"/>
          </a:p>
          <a:p>
            <a:endParaRPr lang="en-GB" dirty="0"/>
          </a:p>
        </p:txBody>
      </p:sp>
    </p:spTree>
    <p:extLst>
      <p:ext uri="{BB962C8B-B14F-4D97-AF65-F5344CB8AC3E}">
        <p14:creationId xmlns:p14="http://schemas.microsoft.com/office/powerpoint/2010/main" val="26543368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71B6B1-E013-D5E2-9448-BFFE530125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201690-95EC-A486-65E9-3C924932A2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41BEB9-1119-0E0B-82DE-9F2402BA569B}"/>
              </a:ext>
            </a:extLst>
          </p:cNvPr>
          <p:cNvSpPr>
            <a:spLocks noGrp="1"/>
          </p:cNvSpPr>
          <p:nvPr>
            <p:ph type="body" idx="1"/>
          </p:nvPr>
        </p:nvSpPr>
        <p:spPr/>
        <p:txBody>
          <a:bodyPr/>
          <a:lstStyle/>
          <a:p>
            <a:r>
              <a:rPr lang="en-GB" dirty="0"/>
              <a:t>Read question</a:t>
            </a:r>
          </a:p>
          <a:p>
            <a:endParaRPr lang="en-GB" dirty="0"/>
          </a:p>
          <a:p>
            <a:pPr marL="0" marR="0" lvl="0" indent="0" defTabSz="457058" eaLnBrk="1" fontAlgn="auto" latinLnBrk="0" hangingPunct="1">
              <a:lnSpc>
                <a:spcPct val="100000"/>
              </a:lnSpc>
              <a:spcBef>
                <a:spcPts val="0"/>
              </a:spcBef>
              <a:spcAft>
                <a:spcPts val="0"/>
              </a:spcAft>
              <a:buClrTx/>
              <a:buSzTx/>
              <a:buFontTx/>
              <a:buNone/>
              <a:tabLst/>
              <a:defRPr/>
            </a:pPr>
            <a:r>
              <a:rPr lang="en-GB" sz="2400" dirty="0"/>
              <a:t>Your friend sends you a message with a link to </a:t>
            </a:r>
            <a:r>
              <a:rPr lang="en-GB" sz="2400" i="1" dirty="0"/>
              <a:t>The Ultimate Challenge Game</a:t>
            </a:r>
            <a:r>
              <a:rPr lang="en-GB" sz="2400" dirty="0"/>
              <a:t> Saying “You have try this, it’s so funny”. Do you:</a:t>
            </a:r>
          </a:p>
          <a:p>
            <a:pPr marL="0" marR="0" lvl="0" indent="0" defTabSz="457058" eaLnBrk="1" fontAlgn="auto" latinLnBrk="0" hangingPunct="1">
              <a:lnSpc>
                <a:spcPct val="100000"/>
              </a:lnSpc>
              <a:spcBef>
                <a:spcPts val="0"/>
              </a:spcBef>
              <a:spcAft>
                <a:spcPts val="0"/>
              </a:spcAft>
              <a:buClrTx/>
              <a:buSzTx/>
              <a:buFontTx/>
              <a:buNone/>
              <a:tabLst/>
              <a:defRPr/>
            </a:pPr>
            <a:endParaRPr lang="en-GB" dirty="0"/>
          </a:p>
          <a:p>
            <a:pPr marL="0" marR="0" lvl="0" indent="0" defTabSz="457058" eaLnBrk="1" fontAlgn="auto" latinLnBrk="0" hangingPunct="1">
              <a:lnSpc>
                <a:spcPct val="100000"/>
              </a:lnSpc>
              <a:spcBef>
                <a:spcPts val="0"/>
              </a:spcBef>
              <a:spcAft>
                <a:spcPts val="0"/>
              </a:spcAft>
              <a:buClrTx/>
              <a:buSzTx/>
              <a:buFontTx/>
              <a:buNone/>
              <a:tabLst/>
              <a:defRPr/>
            </a:pPr>
            <a:r>
              <a:rPr lang="en-GB" b="1" dirty="0"/>
              <a:t>Click through answers</a:t>
            </a:r>
          </a:p>
          <a:p>
            <a:pPr marL="0" marR="0" lvl="0" indent="0" defTabSz="457058" eaLnBrk="1" fontAlgn="auto" latinLnBrk="0" hangingPunct="1">
              <a:lnSpc>
                <a:spcPct val="100000"/>
              </a:lnSpc>
              <a:spcBef>
                <a:spcPts val="0"/>
              </a:spcBef>
              <a:spcAft>
                <a:spcPts val="0"/>
              </a:spcAft>
              <a:buClrTx/>
              <a:buSzTx/>
              <a:buFontTx/>
              <a:buNone/>
              <a:tabLst/>
              <a:defRPr/>
            </a:pPr>
            <a:endParaRPr lang="en-GB" dirty="0"/>
          </a:p>
          <a:p>
            <a:pPr marL="914400" indent="-914400">
              <a:spcBef>
                <a:spcPts val="0"/>
              </a:spcBef>
              <a:buAutoNum type="alphaUcPeriod"/>
            </a:pPr>
            <a:r>
              <a:rPr lang="en-GB" sz="2400" dirty="0"/>
              <a:t>Share with other friends so they can play it too</a:t>
            </a:r>
          </a:p>
          <a:p>
            <a:pPr marL="914400" indent="-914400">
              <a:spcBef>
                <a:spcPts val="0"/>
              </a:spcBef>
              <a:buAutoNum type="alphaUcPeriod"/>
            </a:pPr>
            <a:r>
              <a:rPr lang="en-GB" sz="2400" dirty="0"/>
              <a:t>Click the link instantly as it must be safe it it’s from your friend</a:t>
            </a:r>
          </a:p>
          <a:p>
            <a:pPr marL="914400" indent="-914400">
              <a:spcBef>
                <a:spcPts val="0"/>
              </a:spcBef>
              <a:buAutoNum type="alphaUcPeriod"/>
            </a:pPr>
            <a:r>
              <a:rPr lang="en-GB" sz="2400" dirty="0"/>
              <a:t>Ask your friend on another app or in person to see if they really sent it</a:t>
            </a:r>
          </a:p>
          <a:p>
            <a:pPr marL="0" marR="0" lvl="0" indent="0" defTabSz="457058" eaLnBrk="1" fontAlgn="auto" latinLnBrk="0" hangingPunct="1">
              <a:lnSpc>
                <a:spcPct val="100000"/>
              </a:lnSpc>
              <a:spcBef>
                <a:spcPts val="0"/>
              </a:spcBef>
              <a:spcAft>
                <a:spcPts val="0"/>
              </a:spcAft>
              <a:buClrTx/>
              <a:buSzTx/>
              <a:buFontTx/>
              <a:buNone/>
              <a:tabLst/>
              <a:defRPr/>
            </a:pPr>
            <a:endParaRPr lang="en-GB" dirty="0"/>
          </a:p>
          <a:p>
            <a:endParaRPr lang="en-GB" dirty="0"/>
          </a:p>
          <a:p>
            <a:r>
              <a:rPr lang="en-GB" dirty="0"/>
              <a:t>Hands up for A, hands for B, hands for C.</a:t>
            </a:r>
          </a:p>
          <a:p>
            <a:r>
              <a:rPr lang="en-GB" b="1" dirty="0"/>
              <a:t>Show answer.</a:t>
            </a:r>
          </a:p>
          <a:p>
            <a:endParaRPr lang="en-GB" dirty="0"/>
          </a:p>
          <a:p>
            <a:r>
              <a:rPr lang="en-GB" b="1" dirty="0"/>
              <a:t>Read tip:</a:t>
            </a:r>
          </a:p>
          <a:p>
            <a:endParaRPr lang="en-GB" sz="2400" dirty="0"/>
          </a:p>
          <a:p>
            <a:r>
              <a:rPr lang="en-GB" sz="2400" dirty="0"/>
              <a:t>Tip: If your friend’s account is hacked, the links they send could be literally anything. Be safe and don’t trust any of them.</a:t>
            </a:r>
            <a:endParaRPr lang="en-GB" sz="4000" dirty="0"/>
          </a:p>
          <a:p>
            <a:endParaRPr lang="en-GB" dirty="0"/>
          </a:p>
        </p:txBody>
      </p:sp>
    </p:spTree>
    <p:extLst>
      <p:ext uri="{BB962C8B-B14F-4D97-AF65-F5344CB8AC3E}">
        <p14:creationId xmlns:p14="http://schemas.microsoft.com/office/powerpoint/2010/main" val="12585753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264829-3502-CBAD-39ED-F57E367934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33F8C9-DD70-B76D-A86B-2BE0634619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7A5167-9753-A660-0093-DAFC9780E223}"/>
              </a:ext>
            </a:extLst>
          </p:cNvPr>
          <p:cNvSpPr>
            <a:spLocks noGrp="1"/>
          </p:cNvSpPr>
          <p:nvPr>
            <p:ph type="body" idx="1"/>
          </p:nvPr>
        </p:nvSpPr>
        <p:spPr/>
        <p:txBody>
          <a:bodyPr/>
          <a:lstStyle/>
          <a:p>
            <a:r>
              <a:rPr lang="en-GB" b="1" dirty="0"/>
              <a:t>Read question</a:t>
            </a:r>
          </a:p>
          <a:p>
            <a:endParaRPr lang="en-GB" dirty="0"/>
          </a:p>
          <a:p>
            <a:pPr marL="0" marR="0" lvl="0" indent="0" defTabSz="457058" eaLnBrk="1" fontAlgn="auto" latinLnBrk="0" hangingPunct="1">
              <a:lnSpc>
                <a:spcPct val="100000"/>
              </a:lnSpc>
              <a:spcBef>
                <a:spcPts val="0"/>
              </a:spcBef>
              <a:spcAft>
                <a:spcPts val="0"/>
              </a:spcAft>
              <a:buClrTx/>
              <a:buSzTx/>
              <a:buFontTx/>
              <a:buNone/>
              <a:tabLst/>
              <a:defRPr/>
            </a:pPr>
            <a:r>
              <a:rPr lang="en-GB" sz="2400" dirty="0"/>
              <a:t>You see an advert while scrolling of a shop you’ve not heard of selling a pair of trainers you like at limited stock for £12 which usually go for £120. Do you:</a:t>
            </a:r>
          </a:p>
          <a:p>
            <a:pPr marL="0" marR="0" lvl="0" indent="0" defTabSz="457058" eaLnBrk="1" fontAlgn="auto" latinLnBrk="0" hangingPunct="1">
              <a:lnSpc>
                <a:spcPct val="100000"/>
              </a:lnSpc>
              <a:spcBef>
                <a:spcPts val="0"/>
              </a:spcBef>
              <a:spcAft>
                <a:spcPts val="0"/>
              </a:spcAft>
              <a:buClrTx/>
              <a:buSzTx/>
              <a:buFontTx/>
              <a:buNone/>
              <a:tabLst/>
              <a:defRPr/>
            </a:pPr>
            <a:endParaRPr lang="en-GB" sz="2400" dirty="0"/>
          </a:p>
          <a:p>
            <a:pPr marL="914400" indent="-914400">
              <a:spcBef>
                <a:spcPts val="0"/>
              </a:spcBef>
              <a:buAutoNum type="alphaUcPeriod"/>
            </a:pPr>
            <a:r>
              <a:rPr lang="en-GB" sz="2400" dirty="0"/>
              <a:t>Buy them quickly before the deal ends</a:t>
            </a:r>
          </a:p>
          <a:p>
            <a:pPr marL="914400" indent="-914400">
              <a:spcBef>
                <a:spcPts val="0"/>
              </a:spcBef>
              <a:buAutoNum type="alphaUcPeriod"/>
            </a:pPr>
            <a:r>
              <a:rPr lang="en-GB" sz="2400" dirty="0"/>
              <a:t>Share the deal with your friends</a:t>
            </a:r>
          </a:p>
          <a:p>
            <a:pPr marL="914400" indent="-914400">
              <a:spcBef>
                <a:spcPts val="0"/>
              </a:spcBef>
              <a:buAutoNum type="alphaUcPeriod"/>
            </a:pPr>
            <a:r>
              <a:rPr lang="en-GB" sz="2400" dirty="0"/>
              <a:t>Avoid completely</a:t>
            </a:r>
          </a:p>
          <a:p>
            <a:endParaRPr lang="en-GB" dirty="0"/>
          </a:p>
          <a:p>
            <a:r>
              <a:rPr lang="en-GB" dirty="0"/>
              <a:t>Hands up for A, hands for B, hands for C. </a:t>
            </a:r>
            <a:r>
              <a:rPr lang="en-GB" b="1" dirty="0"/>
              <a:t>Show answer.</a:t>
            </a:r>
          </a:p>
          <a:p>
            <a:endParaRPr lang="en-GB" dirty="0"/>
          </a:p>
          <a:p>
            <a:r>
              <a:rPr lang="en-GB" b="1" dirty="0"/>
              <a:t>Read tip</a:t>
            </a:r>
          </a:p>
          <a:p>
            <a:pPr>
              <a:spcBef>
                <a:spcPts val="0"/>
              </a:spcBef>
            </a:pPr>
            <a:endParaRPr lang="en-GB" dirty="0"/>
          </a:p>
          <a:p>
            <a:pPr>
              <a:spcBef>
                <a:spcPts val="0"/>
              </a:spcBef>
            </a:pPr>
            <a:r>
              <a:rPr lang="en-GB" sz="2400" dirty="0"/>
              <a:t>Tip: This offer has a huge discount of 90% which is unlikely especially if the item is popular. Always stop and think when you see an offer like this.</a:t>
            </a:r>
            <a:endParaRPr lang="en-GB" sz="4000" dirty="0"/>
          </a:p>
          <a:p>
            <a:endParaRPr lang="en-GB" dirty="0"/>
          </a:p>
        </p:txBody>
      </p:sp>
    </p:spTree>
    <p:extLst>
      <p:ext uri="{BB962C8B-B14F-4D97-AF65-F5344CB8AC3E}">
        <p14:creationId xmlns:p14="http://schemas.microsoft.com/office/powerpoint/2010/main" val="33882223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CDEB78-0A6C-6739-5CE1-BF431D52EF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86274C-8FFE-3E02-D61F-A203C35D07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06ACDE-6888-9994-9768-9FECDF315A2A}"/>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9053394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FD4E5F-BCF3-65FE-5531-C0DA23E12A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FBB6C5-4F0A-1F2C-434D-C739967777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93A37B-1A56-605F-BD77-15ED8E3B302B}"/>
              </a:ext>
            </a:extLst>
          </p:cNvPr>
          <p:cNvSpPr>
            <a:spLocks noGrp="1"/>
          </p:cNvSpPr>
          <p:nvPr>
            <p:ph type="body" idx="1"/>
          </p:nvPr>
        </p:nvSpPr>
        <p:spPr/>
        <p:txBody>
          <a:bodyPr/>
          <a:lstStyle/>
          <a:p>
            <a:r>
              <a:rPr lang="en-GB" dirty="0"/>
              <a:t>Here’s some changes you can make today to protect yourself from scams on social media.</a:t>
            </a:r>
          </a:p>
        </p:txBody>
      </p:sp>
    </p:spTree>
    <p:extLst>
      <p:ext uri="{BB962C8B-B14F-4D97-AF65-F5344CB8AC3E}">
        <p14:creationId xmlns:p14="http://schemas.microsoft.com/office/powerpoint/2010/main" val="42925060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218A81-9EEA-AC20-014D-CAE37BEA8B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A88DF4-C615-0195-4886-3ECB9561B8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FA1D82-92BE-BE24-7C5C-530C7466BC88}"/>
              </a:ext>
            </a:extLst>
          </p:cNvPr>
          <p:cNvSpPr>
            <a:spLocks noGrp="1"/>
          </p:cNvSpPr>
          <p:nvPr>
            <p:ph type="body" idx="1"/>
          </p:nvPr>
        </p:nvSpPr>
        <p:spPr/>
        <p:txBody>
          <a:bodyPr/>
          <a:lstStyle/>
          <a:p>
            <a:pPr marL="0" indent="0">
              <a:buNone/>
            </a:pPr>
            <a:r>
              <a:rPr lang="en-GB" dirty="0"/>
              <a:t>Firstly, check your privacy settings on your social media account, when you create an account it will likely be automatically set to public, by putting yourself as private, criminals won’t be able to see what you post or follow until you accept them.</a:t>
            </a:r>
          </a:p>
          <a:p>
            <a:pPr marL="457200" indent="-457200">
              <a:buAutoNum type="arabicPeriod"/>
            </a:pPr>
            <a:endParaRPr lang="en-GB" dirty="0"/>
          </a:p>
          <a:p>
            <a:pPr marL="457200" indent="-457200">
              <a:buAutoNum type="arabicPeriod"/>
            </a:pPr>
            <a:r>
              <a:rPr lang="en-GB" dirty="0"/>
              <a:t>Use a strong password – bad examples of a strong password are pet names and something easily guessed like “12345” or the word “password”, remember those survey’s we mentioned – they may ask you something like your pet’s name.</a:t>
            </a:r>
          </a:p>
          <a:p>
            <a:pPr marL="457200" indent="-457200">
              <a:buAutoNum type="arabicPeriod"/>
            </a:pPr>
            <a:r>
              <a:rPr lang="en-GB" dirty="0"/>
              <a:t>2 Step Verification will make it harder for criminals to steal your account if you accidentally give your email and password. It is worth setting this up for every account you have.</a:t>
            </a:r>
          </a:p>
        </p:txBody>
      </p:sp>
    </p:spTree>
    <p:extLst>
      <p:ext uri="{BB962C8B-B14F-4D97-AF65-F5344CB8AC3E}">
        <p14:creationId xmlns:p14="http://schemas.microsoft.com/office/powerpoint/2010/main" val="13499111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9160E5-D725-66AC-B2F0-3E75A081F3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931AEC-12A2-E120-D8F1-BC0DE78657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7E70C8-AFB5-D98A-5107-7D36A69253AA}"/>
              </a:ext>
            </a:extLst>
          </p:cNvPr>
          <p:cNvSpPr>
            <a:spLocks noGrp="1"/>
          </p:cNvSpPr>
          <p:nvPr>
            <p:ph type="body" idx="1"/>
          </p:nvPr>
        </p:nvSpPr>
        <p:spPr/>
        <p:txBody>
          <a:bodyPr/>
          <a:lstStyle/>
          <a:p>
            <a:pPr marL="0" indent="0">
              <a:buNone/>
            </a:pPr>
            <a:r>
              <a:rPr lang="en-GB" sz="2100" dirty="0"/>
              <a:t>Stick to official sources</a:t>
            </a:r>
          </a:p>
          <a:p>
            <a:pPr marL="0" indent="0">
              <a:buNone/>
            </a:pPr>
            <a:endParaRPr lang="en-GB" sz="2100" dirty="0"/>
          </a:p>
          <a:p>
            <a:pPr marL="457200" indent="-457200">
              <a:buAutoNum type="arabicPeriod"/>
            </a:pPr>
            <a:r>
              <a:rPr lang="en-GB" sz="2400" dirty="0"/>
              <a:t>Only buy products from official websites.</a:t>
            </a:r>
          </a:p>
          <a:p>
            <a:pPr marL="457200" marR="0" lvl="0" indent="-457200" defTabSz="457058" eaLnBrk="1" fontAlgn="auto" latinLnBrk="0" hangingPunct="1">
              <a:lnSpc>
                <a:spcPct val="100000"/>
              </a:lnSpc>
              <a:spcBef>
                <a:spcPts val="0"/>
              </a:spcBef>
              <a:spcAft>
                <a:spcPts val="0"/>
              </a:spcAft>
              <a:buClrTx/>
              <a:buSzTx/>
              <a:buFontTx/>
              <a:buAutoNum type="arabicPeriod"/>
              <a:tabLst/>
              <a:defRPr/>
            </a:pPr>
            <a:r>
              <a:rPr lang="en-GB" sz="2400" dirty="0"/>
              <a:t>Don’t respond to unrealistic product offers received through messages or that appear on your feed.</a:t>
            </a:r>
          </a:p>
          <a:p>
            <a:pPr marL="457200" indent="-457200">
              <a:buAutoNum type="arabicPeriod"/>
            </a:pPr>
            <a:endParaRPr lang="en-GB" sz="2400" dirty="0"/>
          </a:p>
        </p:txBody>
      </p:sp>
    </p:spTree>
    <p:extLst>
      <p:ext uri="{BB962C8B-B14F-4D97-AF65-F5344CB8AC3E}">
        <p14:creationId xmlns:p14="http://schemas.microsoft.com/office/powerpoint/2010/main" val="39018064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5DB535-E2D0-159D-C306-C3C555BE55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1E8850-1EE7-6C24-910C-159FD2B464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428C08-1DB7-C0A3-B9BB-59B080A7B6F0}"/>
              </a:ext>
            </a:extLst>
          </p:cNvPr>
          <p:cNvSpPr>
            <a:spLocks noGrp="1"/>
          </p:cNvSpPr>
          <p:nvPr>
            <p:ph type="body" idx="1"/>
          </p:nvPr>
        </p:nvSpPr>
        <p:spPr/>
        <p:txBody>
          <a:bodyPr/>
          <a:lstStyle/>
          <a:p>
            <a:pPr marL="457200" marR="0" lvl="0" indent="-457200" defTabSz="457058" eaLnBrk="1" fontAlgn="auto" latinLnBrk="0" hangingPunct="1">
              <a:lnSpc>
                <a:spcPct val="100000"/>
              </a:lnSpc>
              <a:spcBef>
                <a:spcPts val="0"/>
              </a:spcBef>
              <a:spcAft>
                <a:spcPts val="0"/>
              </a:spcAft>
              <a:buClrTx/>
              <a:buSzTx/>
              <a:buFontTx/>
              <a:buAutoNum type="arabicPeriod"/>
              <a:tabLst/>
              <a:defRPr/>
            </a:pPr>
            <a:r>
              <a:rPr lang="en-GB" sz="2400" dirty="0"/>
              <a:t>Don’t click suspicious links in chats, comments or direct messages. This could lead to fake websites setup to steal your account information.</a:t>
            </a:r>
          </a:p>
          <a:p>
            <a:pPr marL="457200" marR="0" lvl="0" indent="-457200" defTabSz="457058" eaLnBrk="1" fontAlgn="auto" latinLnBrk="0" hangingPunct="1">
              <a:lnSpc>
                <a:spcPct val="100000"/>
              </a:lnSpc>
              <a:spcBef>
                <a:spcPts val="0"/>
              </a:spcBef>
              <a:spcAft>
                <a:spcPts val="0"/>
              </a:spcAft>
              <a:buClrTx/>
              <a:buSzTx/>
              <a:buFontTx/>
              <a:buAutoNum type="arabicPeriod"/>
              <a:tabLst/>
              <a:defRPr/>
            </a:pPr>
            <a:r>
              <a:rPr lang="en-GB" sz="2400" dirty="0"/>
              <a:t>If in doubt, go directly to the official site/app instead – remember that the official companies will never ask for your password.</a:t>
            </a:r>
          </a:p>
          <a:p>
            <a:endParaRPr lang="en-GB" dirty="0"/>
          </a:p>
        </p:txBody>
      </p:sp>
    </p:spTree>
    <p:extLst>
      <p:ext uri="{BB962C8B-B14F-4D97-AF65-F5344CB8AC3E}">
        <p14:creationId xmlns:p14="http://schemas.microsoft.com/office/powerpoint/2010/main" val="34301014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B3923D-9EC9-C664-BCE8-B7E3A4A18B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288298-99BE-9249-5D9C-912668B9AC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1B2B57-AF09-7ECD-B333-4711561F0E41}"/>
              </a:ext>
            </a:extLst>
          </p:cNvPr>
          <p:cNvSpPr>
            <a:spLocks noGrp="1"/>
          </p:cNvSpPr>
          <p:nvPr>
            <p:ph type="body" idx="1"/>
          </p:nvPr>
        </p:nvSpPr>
        <p:spPr/>
        <p:txBody>
          <a:bodyPr/>
          <a:lstStyle/>
          <a:p>
            <a:pPr marL="457200" indent="-457200">
              <a:buAutoNum type="arabicPeriod"/>
            </a:pPr>
            <a:r>
              <a:rPr lang="en-GB" dirty="0"/>
              <a:t>Never share your password, not even with friends. – Keep your password secure and not easily accessible by others..</a:t>
            </a:r>
          </a:p>
          <a:p>
            <a:pPr marL="457200" indent="-457200">
              <a:buAutoNum type="arabicPeriod"/>
            </a:pPr>
            <a:r>
              <a:rPr lang="en-GB" dirty="0"/>
              <a:t>Don’t give out personal information – this can be used by criminals online to steal your account and can even lead to worse situations. Never share this info with strangers online.</a:t>
            </a:r>
          </a:p>
        </p:txBody>
      </p:sp>
    </p:spTree>
    <p:extLst>
      <p:ext uri="{BB962C8B-B14F-4D97-AF65-F5344CB8AC3E}">
        <p14:creationId xmlns:p14="http://schemas.microsoft.com/office/powerpoint/2010/main" val="17650613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7157A4-CA51-C24C-FFF3-3402E6D583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F7EE95-EB93-BC0C-CD8D-14E059645F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5D9C86-3DCF-E0D5-79E0-37B50B1D98D6}"/>
              </a:ext>
            </a:extLst>
          </p:cNvPr>
          <p:cNvSpPr>
            <a:spLocks noGrp="1"/>
          </p:cNvSpPr>
          <p:nvPr>
            <p:ph type="body" idx="1"/>
          </p:nvPr>
        </p:nvSpPr>
        <p:spPr/>
        <p:txBody>
          <a:bodyPr/>
          <a:lstStyle/>
          <a:p>
            <a:pPr marL="457200" indent="-457200">
              <a:buAutoNum type="arabicPeriod"/>
            </a:pPr>
            <a:r>
              <a:rPr lang="en-GB" dirty="0"/>
              <a:t>Use the social media platform’s tools to report the criminals</a:t>
            </a:r>
          </a:p>
          <a:p>
            <a:pPr marL="457200" indent="-457200">
              <a:buAutoNum type="arabicPeriod"/>
            </a:pPr>
            <a:r>
              <a:rPr lang="en-GB" dirty="0"/>
              <a:t>Block anyone who sends you a dodgy link via message that you don’t know.</a:t>
            </a:r>
          </a:p>
          <a:p>
            <a:pPr marL="457200" indent="-457200">
              <a:buAutoNum type="arabicPeriod"/>
            </a:pPr>
            <a:r>
              <a:rPr lang="en-GB" dirty="0"/>
              <a:t>Tell a trusted adult if something feels wrong.</a:t>
            </a:r>
          </a:p>
        </p:txBody>
      </p:sp>
    </p:spTree>
    <p:extLst>
      <p:ext uri="{BB962C8B-B14F-4D97-AF65-F5344CB8AC3E}">
        <p14:creationId xmlns:p14="http://schemas.microsoft.com/office/powerpoint/2010/main" val="32316845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To start off, let them know there are no judgements here, and ask for hands up if…</a:t>
            </a:r>
          </a:p>
          <a:p>
            <a:endParaRPr lang="en-GB" b="0" dirty="0"/>
          </a:p>
          <a:p>
            <a:r>
              <a:rPr lang="en-GB" b="1" dirty="0"/>
              <a:t>Announce approx. how many in the room have their hands up after each question.</a:t>
            </a:r>
          </a:p>
          <a:p>
            <a:endParaRPr lang="en-GB" b="1" dirty="0"/>
          </a:p>
          <a:p>
            <a:r>
              <a:rPr lang="en-GB" dirty="0"/>
              <a:t>You have at least one social media account. – say examples like </a:t>
            </a:r>
            <a:r>
              <a:rPr lang="en-GB" dirty="0" err="1"/>
              <a:t>tiktok</a:t>
            </a:r>
            <a:r>
              <a:rPr lang="en-GB" dirty="0"/>
              <a:t>, snapchat or Instagram.</a:t>
            </a:r>
          </a:p>
          <a:p>
            <a:endParaRPr lang="en-GB" dirty="0"/>
          </a:p>
          <a:p>
            <a:r>
              <a:rPr lang="en-GB" dirty="0"/>
              <a:t>Keep your hands up if you have ever received a message from someone you don’t know.</a:t>
            </a:r>
          </a:p>
          <a:p>
            <a:endParaRPr lang="en-GB" dirty="0"/>
          </a:p>
          <a:p>
            <a:r>
              <a:rPr lang="en-GB" dirty="0"/>
              <a:t>Keep them up if you think it might have been a scam.</a:t>
            </a:r>
          </a:p>
          <a:p>
            <a:endParaRPr lang="en-GB" dirty="0"/>
          </a:p>
          <a:p>
            <a:r>
              <a:rPr lang="en-GB" dirty="0"/>
              <a:t>Let them know that it’s good that they are able to start to recognise them.</a:t>
            </a:r>
          </a:p>
          <a:p>
            <a:endParaRPr lang="en-GB" dirty="0"/>
          </a:p>
          <a:p>
            <a:r>
              <a:rPr lang="en-GB" b="1" dirty="0"/>
              <a:t>Next slide.</a:t>
            </a:r>
          </a:p>
        </p:txBody>
      </p:sp>
    </p:spTree>
    <p:extLst>
      <p:ext uri="{BB962C8B-B14F-4D97-AF65-F5344CB8AC3E}">
        <p14:creationId xmlns:p14="http://schemas.microsoft.com/office/powerpoint/2010/main" val="38013583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EDE9A-2595-6873-D91E-CFCBFD0FFC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4CE125-C9DA-1B73-7300-D92C83861F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9FA49F-37F5-DD67-4B9D-41B26FC34102}"/>
              </a:ext>
            </a:extLst>
          </p:cNvPr>
          <p:cNvSpPr>
            <a:spLocks noGrp="1"/>
          </p:cNvSpPr>
          <p:nvPr>
            <p:ph type="body" idx="1"/>
          </p:nvPr>
        </p:nvSpPr>
        <p:spPr/>
        <p:txBody>
          <a:bodyPr/>
          <a:lstStyle/>
          <a:p>
            <a:r>
              <a:rPr lang="en-GB" dirty="0"/>
              <a:t>We’ve mentioned reporting but here’s how you how you can actually do it.</a:t>
            </a:r>
          </a:p>
          <a:p>
            <a:endParaRPr lang="en-GB" dirty="0"/>
          </a:p>
          <a:p>
            <a:pPr marL="514350" indent="-514350">
              <a:buAutoNum type="arabicPeriod"/>
            </a:pPr>
            <a:r>
              <a:rPr kumimoji="0" lang="en-GB" sz="9600" b="0" i="0" u="none" strike="noStrike" kern="1200" cap="none" spc="0" normalizeH="0" baseline="0" noProof="0" dirty="0">
                <a:ln>
                  <a:noFill/>
                </a:ln>
                <a:solidFill>
                  <a:sysClr val="windowText" lastClr="000000"/>
                </a:solidFill>
                <a:effectLst/>
                <a:uLnTx/>
                <a:uFillTx/>
                <a:latin typeface="Calibri"/>
                <a:ea typeface="+mn-ea"/>
                <a:cs typeface="+mn-cs"/>
              </a:rPr>
              <a:t>Use the social media app’s built‑in reporting tools, look for the three dots.</a:t>
            </a:r>
          </a:p>
          <a:p>
            <a:pPr marL="514350" indent="-514350">
              <a:buAutoNum type="arabicPeriod"/>
            </a:pPr>
            <a:endParaRPr kumimoji="0" lang="en-GB" sz="9600" b="0" i="0" u="none" strike="noStrike" kern="1200" cap="none" spc="0" normalizeH="0" baseline="0" noProof="0" dirty="0">
              <a:ln>
                <a:noFill/>
              </a:ln>
              <a:solidFill>
                <a:sysClr val="windowText" lastClr="000000"/>
              </a:solidFill>
              <a:effectLst/>
              <a:uLnTx/>
              <a:uFillTx/>
              <a:latin typeface="Calibri"/>
              <a:ea typeface="+mn-ea"/>
              <a:cs typeface="+mn-cs"/>
            </a:endParaRPr>
          </a:p>
          <a:p>
            <a:pPr marL="514350" indent="-514350">
              <a:buAutoNum type="arabicPeriod"/>
            </a:pPr>
            <a:r>
              <a:rPr kumimoji="0" lang="en-GB" sz="9600" b="0" i="0" u="none" strike="noStrike" kern="1200" cap="none" spc="0" normalizeH="0" baseline="0" noProof="0" dirty="0">
                <a:ln>
                  <a:noFill/>
                </a:ln>
                <a:solidFill>
                  <a:sysClr val="windowText" lastClr="000000"/>
                </a:solidFill>
                <a:effectLst/>
                <a:uLnTx/>
                <a:uFillTx/>
                <a:latin typeface="Calibri"/>
                <a:ea typeface="+mn-ea"/>
                <a:cs typeface="+mn-cs"/>
              </a:rPr>
              <a:t>Block the criminal’s account to prevent further contact.</a:t>
            </a:r>
          </a:p>
          <a:p>
            <a:pPr marL="514350" indent="-514350">
              <a:buAutoNum type="arabicPeriod"/>
            </a:pPr>
            <a:endParaRPr kumimoji="0" lang="en-GB" sz="9600" b="1" i="0" u="none" strike="noStrike" kern="1200" cap="none" spc="0" normalizeH="0" baseline="0" noProof="0" dirty="0">
              <a:ln>
                <a:noFill/>
              </a:ln>
              <a:solidFill>
                <a:sysClr val="windowText" lastClr="000000"/>
              </a:solidFill>
              <a:effectLst/>
              <a:uLnTx/>
              <a:uFillTx/>
              <a:latin typeface="Calibri"/>
              <a:ea typeface="+mn-ea"/>
              <a:cs typeface="+mn-cs"/>
            </a:endParaRPr>
          </a:p>
          <a:p>
            <a:pPr marL="514350" indent="-514350">
              <a:buAutoNum type="arabicPeriod"/>
            </a:pPr>
            <a:r>
              <a:rPr lang="en-GB" sz="9600" b="0" spc="0" dirty="0">
                <a:solidFill>
                  <a:sysClr val="windowText" lastClr="000000"/>
                </a:solidFill>
                <a:uFillTx/>
                <a:latin typeface="Calibri"/>
              </a:rPr>
              <a:t>Report the scam to Report </a:t>
            </a:r>
            <a:r>
              <a:rPr lang="en-GB" sz="9600" b="0" spc="0" dirty="0">
                <a:solidFill>
                  <a:sysClr val="windowText" lastClr="000000"/>
                </a:solidFill>
                <a:uFillTx/>
              </a:rPr>
              <a:t>Fraud at www.reportfraud.police.uk</a:t>
            </a:r>
            <a:endParaRPr lang="en-GB" sz="9600" b="0" spc="0" dirty="0">
              <a:solidFill>
                <a:sysClr val="windowText" lastClr="000000"/>
              </a:solidFill>
              <a:uFillTx/>
              <a:latin typeface="Calibri"/>
            </a:endParaRPr>
          </a:p>
          <a:p>
            <a:pPr marL="514350" indent="-514350">
              <a:buAutoNum type="arabicPeriod"/>
            </a:pPr>
            <a:endParaRPr kumimoji="0" lang="en-GB" sz="9600" b="0" i="0" u="none" strike="noStrike" kern="1200" cap="none" spc="0" normalizeH="0" baseline="0" noProof="0" dirty="0">
              <a:ln>
                <a:noFill/>
              </a:ln>
              <a:solidFill>
                <a:sysClr val="windowText" lastClr="000000"/>
              </a:solidFill>
              <a:effectLst/>
              <a:uLnTx/>
              <a:uFillTx/>
              <a:latin typeface="Calibri"/>
              <a:ea typeface="+mn-ea"/>
              <a:cs typeface="+mn-cs"/>
            </a:endParaRPr>
          </a:p>
          <a:p>
            <a:pPr marL="514350" indent="-514350">
              <a:buAutoNum type="arabicPeriod"/>
            </a:pPr>
            <a:r>
              <a:rPr lang="en-GB" sz="9600" b="0" spc="0" dirty="0">
                <a:solidFill>
                  <a:sysClr val="windowText" lastClr="000000"/>
                </a:solidFill>
                <a:uFillTx/>
                <a:latin typeface="Calibri"/>
              </a:rPr>
              <a:t>Tell a trusted adult.</a:t>
            </a:r>
            <a:endParaRPr kumimoji="0" lang="en-GB" sz="9600" b="0" i="0" u="none" strike="noStrike" kern="1200" cap="none" spc="0" normalizeH="0" baseline="0" noProof="0" dirty="0">
              <a:ln>
                <a:noFill/>
              </a:ln>
              <a:solidFill>
                <a:sysClr val="windowText" lastClr="000000"/>
              </a:solidFill>
              <a:effectLst/>
              <a:uLnTx/>
              <a:uFillTx/>
              <a:latin typeface="Calibri"/>
              <a:ea typeface="+mn-ea"/>
              <a:cs typeface="+mn-cs"/>
            </a:endParaRPr>
          </a:p>
          <a:p>
            <a:endParaRPr lang="en-GB" dirty="0"/>
          </a:p>
        </p:txBody>
      </p:sp>
    </p:spTree>
    <p:extLst>
      <p:ext uri="{BB962C8B-B14F-4D97-AF65-F5344CB8AC3E}">
        <p14:creationId xmlns:p14="http://schemas.microsoft.com/office/powerpoint/2010/main" val="24468131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Thank you for attending today’s assembly.</a:t>
            </a:r>
          </a:p>
          <a:p>
            <a:endParaRPr lang="en-GB" dirty="0"/>
          </a:p>
          <a:p>
            <a:r>
              <a:rPr lang="en-GB" dirty="0"/>
              <a:t>Some thoughts to leave on:</a:t>
            </a:r>
          </a:p>
          <a:p>
            <a:endParaRPr lang="en-GB" dirty="0"/>
          </a:p>
          <a:p>
            <a:pPr marL="457200" indent="-457200">
              <a:buAutoNum type="arabicPeriod"/>
            </a:pPr>
            <a:r>
              <a:rPr lang="en-GB" dirty="0"/>
              <a:t>Please remember that if you have responded to a scam it isn’t your fault. Criminals are sophisticated and you shouldn’t blame yourself. There is a scam out there for everyone.</a:t>
            </a:r>
          </a:p>
          <a:p>
            <a:pPr marL="457200" indent="-457200">
              <a:buAutoNum type="arabicPeriod"/>
            </a:pPr>
            <a:r>
              <a:rPr lang="en-GB" dirty="0"/>
              <a:t>Anyone can be a scam victim</a:t>
            </a:r>
          </a:p>
          <a:p>
            <a:pPr marL="457200" indent="-457200">
              <a:buAutoNum type="arabicPeriod"/>
            </a:pPr>
            <a:r>
              <a:rPr lang="en-GB" dirty="0"/>
              <a:t>Support your friends if they have responded.</a:t>
            </a:r>
          </a:p>
          <a:p>
            <a:endParaRPr lang="en-GB" dirty="0"/>
          </a:p>
          <a:p>
            <a:r>
              <a:rPr lang="en-GB" dirty="0"/>
              <a:t>Show of hands who knows now what they are going to do different going forward. Pick a couple of volunteers.</a:t>
            </a:r>
          </a:p>
          <a:p>
            <a:endParaRPr lang="en-GB" dirty="0"/>
          </a:p>
          <a:p>
            <a:r>
              <a:rPr lang="en-GB" dirty="0"/>
              <a:t>If time at the end, ask if any of the students or teachers have any questions.</a:t>
            </a:r>
          </a:p>
          <a:p>
            <a:endParaRPr lang="en-GB" dirty="0"/>
          </a:p>
          <a:p>
            <a:r>
              <a:rPr lang="en-GB" dirty="0"/>
              <a:t>END</a:t>
            </a:r>
          </a:p>
          <a:p>
            <a:endParaRPr lang="en-GB" dirty="0"/>
          </a:p>
        </p:txBody>
      </p:sp>
    </p:spTree>
    <p:extLst>
      <p:ext uri="{BB962C8B-B14F-4D97-AF65-F5344CB8AC3E}">
        <p14:creationId xmlns:p14="http://schemas.microsoft.com/office/powerpoint/2010/main" val="41307598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are scams?</a:t>
            </a:r>
          </a:p>
          <a:p>
            <a:endParaRPr lang="en-GB" dirty="0"/>
          </a:p>
          <a:p>
            <a:r>
              <a:rPr lang="en-GB" b="1" dirty="0"/>
              <a:t>Read through slide.</a:t>
            </a:r>
          </a:p>
        </p:txBody>
      </p:sp>
    </p:spTree>
    <p:extLst>
      <p:ext uri="{BB962C8B-B14F-4D97-AF65-F5344CB8AC3E}">
        <p14:creationId xmlns:p14="http://schemas.microsoft.com/office/powerpoint/2010/main" val="265718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9915C2-80CC-7B38-3C0E-E008F90BEB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F1B255-6407-FBEA-16D6-C8B553C2FA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77DF83-A760-4C33-3DB8-6DEE5AF47A39}"/>
              </a:ext>
            </a:extLst>
          </p:cNvPr>
          <p:cNvSpPr>
            <a:spLocks noGrp="1"/>
          </p:cNvSpPr>
          <p:nvPr>
            <p:ph type="body" idx="1"/>
          </p:nvPr>
        </p:nvSpPr>
        <p:spPr/>
        <p:txBody>
          <a:bodyPr/>
          <a:lstStyle/>
          <a:p>
            <a:r>
              <a:rPr lang="en-GB" dirty="0"/>
              <a:t>We mentioned personal information but here’s what that actually covers.</a:t>
            </a:r>
          </a:p>
          <a:p>
            <a:endParaRPr lang="en-GB" dirty="0"/>
          </a:p>
          <a:p>
            <a:r>
              <a:rPr lang="en-GB" b="1" dirty="0"/>
              <a:t>Click</a:t>
            </a:r>
          </a:p>
        </p:txBody>
      </p:sp>
    </p:spTree>
    <p:extLst>
      <p:ext uri="{BB962C8B-B14F-4D97-AF65-F5344CB8AC3E}">
        <p14:creationId xmlns:p14="http://schemas.microsoft.com/office/powerpoint/2010/main" val="28994121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24656-C427-21C6-85EF-92D09FB7A2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444B86-4DAD-4696-68BC-170A693003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91D3BC-E345-0A55-311E-E40B481B8EFE}"/>
              </a:ext>
            </a:extLst>
          </p:cNvPr>
          <p:cNvSpPr>
            <a:spLocks noGrp="1"/>
          </p:cNvSpPr>
          <p:nvPr>
            <p:ph type="body" idx="1"/>
          </p:nvPr>
        </p:nvSpPr>
        <p:spPr/>
        <p:txBody>
          <a:bodyPr/>
          <a:lstStyle/>
          <a:p>
            <a:r>
              <a:rPr lang="en-GB" b="1" dirty="0"/>
              <a:t>Read through slide.</a:t>
            </a:r>
          </a:p>
          <a:p>
            <a:endParaRPr lang="en-GB" b="1" dirty="0"/>
          </a:p>
          <a:p>
            <a:r>
              <a:rPr lang="en-GB" dirty="0"/>
              <a:t>These are some of the examples but not all.</a:t>
            </a:r>
          </a:p>
          <a:p>
            <a:endParaRPr lang="en-GB" dirty="0"/>
          </a:p>
          <a:p>
            <a:r>
              <a:rPr lang="en-GB" dirty="0"/>
              <a:t>It’s really important to know that criminals can use this information to target you with specific scams that they know you may respond to.</a:t>
            </a:r>
          </a:p>
          <a:p>
            <a:endParaRPr lang="en-GB" dirty="0"/>
          </a:p>
          <a:p>
            <a:r>
              <a:rPr lang="en-GB" dirty="0"/>
              <a:t>If they can’t gain access to your own account, they can also create a new account pretending to be you. The more information they have on you, the easier this is. They can then use this fake account to contact your friends list, followers and even family members with other scams.</a:t>
            </a:r>
          </a:p>
          <a:p>
            <a:endParaRPr lang="en-GB" dirty="0"/>
          </a:p>
          <a:p>
            <a:r>
              <a:rPr lang="en-GB" b="1" dirty="0"/>
              <a:t>CLICK</a:t>
            </a:r>
          </a:p>
          <a:p>
            <a:endParaRPr lang="en-GB" dirty="0"/>
          </a:p>
          <a:p>
            <a:r>
              <a:rPr lang="en-GB" dirty="0"/>
              <a:t>If dealing with a company, always check they are real before giving away information. AND NEVER give this information to anyone over a direct message.</a:t>
            </a:r>
          </a:p>
          <a:p>
            <a:endParaRPr lang="en-GB" dirty="0"/>
          </a:p>
          <a:p>
            <a:endParaRPr lang="en-GB" dirty="0"/>
          </a:p>
        </p:txBody>
      </p:sp>
    </p:spTree>
    <p:extLst>
      <p:ext uri="{BB962C8B-B14F-4D97-AF65-F5344CB8AC3E}">
        <p14:creationId xmlns:p14="http://schemas.microsoft.com/office/powerpoint/2010/main" val="34625706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A8179B-65DA-6F99-456D-6F3559421F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1BEE0A-A7C6-7BF5-7393-1E2B510C7E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56816E-E43E-E09C-3422-A907A5789D57}"/>
              </a:ext>
            </a:extLst>
          </p:cNvPr>
          <p:cNvSpPr>
            <a:spLocks noGrp="1"/>
          </p:cNvSpPr>
          <p:nvPr>
            <p:ph type="body" idx="1"/>
          </p:nvPr>
        </p:nvSpPr>
        <p:spPr/>
        <p:txBody>
          <a:bodyPr/>
          <a:lstStyle/>
          <a:p>
            <a:r>
              <a:rPr lang="en-GB" dirty="0"/>
              <a:t>It’s important to know that…</a:t>
            </a:r>
          </a:p>
          <a:p>
            <a:endParaRPr lang="en-GB" b="1" dirty="0"/>
          </a:p>
          <a:p>
            <a:r>
              <a:rPr lang="en-GB" b="1" dirty="0"/>
              <a:t>read slide</a:t>
            </a:r>
          </a:p>
          <a:p>
            <a:endParaRPr lang="en-GB" b="1" dirty="0"/>
          </a:p>
          <a:p>
            <a:r>
              <a:rPr lang="en-GB" b="1" dirty="0"/>
              <a:t>CLICK</a:t>
            </a:r>
          </a:p>
        </p:txBody>
      </p:sp>
    </p:spTree>
    <p:extLst>
      <p:ext uri="{BB962C8B-B14F-4D97-AF65-F5344CB8AC3E}">
        <p14:creationId xmlns:p14="http://schemas.microsoft.com/office/powerpoint/2010/main" val="38880711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D3C4D4-C781-528C-1DCE-1DC020AF48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0D8E71-23EA-D889-A9A1-29BBE980C1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F4E73A-0396-F08E-76D1-AB61EDB65078}"/>
              </a:ext>
            </a:extLst>
          </p:cNvPr>
          <p:cNvSpPr>
            <a:spLocks noGrp="1"/>
          </p:cNvSpPr>
          <p:nvPr>
            <p:ph type="body" idx="1"/>
          </p:nvPr>
        </p:nvSpPr>
        <p:spPr/>
        <p:txBody>
          <a:bodyPr/>
          <a:lstStyle/>
          <a:p>
            <a:r>
              <a:rPr lang="en-GB" b="1" dirty="0"/>
              <a:t>Read through each example as you click through</a:t>
            </a:r>
          </a:p>
          <a:p>
            <a:endParaRPr lang="en-GB" dirty="0"/>
          </a:p>
          <a:p>
            <a:r>
              <a:rPr lang="en-GB" dirty="0"/>
              <a:t>This means that a scam can come from anywhere, so we need to be on our guard when something doesn’t feel right.</a:t>
            </a:r>
          </a:p>
        </p:txBody>
      </p:sp>
    </p:spTree>
    <p:extLst>
      <p:ext uri="{BB962C8B-B14F-4D97-AF65-F5344CB8AC3E}">
        <p14:creationId xmlns:p14="http://schemas.microsoft.com/office/powerpoint/2010/main" val="27238432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We’re going to watch a really short clip from This Morning which has some good examples of the types of scams you might find on your social media feed.</a:t>
            </a:r>
          </a:p>
          <a:p>
            <a:endParaRPr lang="en-GB" dirty="0"/>
          </a:p>
          <a:p>
            <a:r>
              <a:rPr lang="en-GB" dirty="0"/>
              <a:t>As we watch, have a think if you’ve ever seen anything like this.</a:t>
            </a:r>
          </a:p>
          <a:p>
            <a:endParaRPr lang="en-GB" dirty="0"/>
          </a:p>
          <a:p>
            <a:r>
              <a:rPr lang="en-GB" b="1" dirty="0"/>
              <a:t>Click</a:t>
            </a:r>
          </a:p>
        </p:txBody>
      </p:sp>
    </p:spTree>
    <p:extLst>
      <p:ext uri="{BB962C8B-B14F-4D97-AF65-F5344CB8AC3E}">
        <p14:creationId xmlns:p14="http://schemas.microsoft.com/office/powerpoint/2010/main" val="1739937701"/>
      </p:ext>
    </p:extLst>
  </p:cSld>
  <p:clrMapOvr>
    <a:masterClrMapping/>
  </p:clrMapOvr>
</p:notes>
</file>

<file path=ppt/slideLayouts/_rels/slideLayout10.xml.rels>&#65279;<?xml version="1.0" encoding="utf-8"?><Relationships xmlns="http://schemas.openxmlformats.org/package/2006/relationships"><Relationship Type="http://schemas.openxmlformats.org/officeDocument/2006/relationships/image" Target="/ppt/media/image2.jpeg" Id="rId3" /><Relationship Type="http://schemas.openxmlformats.org/officeDocument/2006/relationships/image" Target="/ppt/media/image3.png" Id="rId2" /><Relationship Type="http://schemas.openxmlformats.org/officeDocument/2006/relationships/slideMaster" Target="/ppt/slideMasters/slideMaster2.xml" Id="rId1" /></Relationships>
</file>

<file path=ppt/slideLayouts/_rels/slideLayout11.xml.rels>&#65279;<?xml version="1.0" encoding="utf-8"?><Relationships xmlns="http://schemas.openxmlformats.org/package/2006/relationships"><Relationship Type="http://schemas.openxmlformats.org/officeDocument/2006/relationships/image" Target="/ppt/media/image3.png" Id="rId3" /><Relationship Type="http://schemas.openxmlformats.org/officeDocument/2006/relationships/image" Target="/ppt/media/image4.jpeg" Id="rId2" /><Relationship Type="http://schemas.openxmlformats.org/officeDocument/2006/relationships/slideMaster" Target="/ppt/slideMasters/slideMaster2.xml" Id="rId1" /></Relationships>
</file>

<file path=ppt/slideLayouts/_rels/slideLayout12.xml.rels>&#65279;<?xml version="1.0" encoding="utf-8"?><Relationships xmlns="http://schemas.openxmlformats.org/package/2006/relationships"><Relationship Type="http://schemas.openxmlformats.org/officeDocument/2006/relationships/image" Target="/ppt/media/image2.jpeg" Id="rId3" /><Relationship Type="http://schemas.openxmlformats.org/officeDocument/2006/relationships/image" Target="/ppt/media/image3.png" Id="rId2" /><Relationship Type="http://schemas.openxmlformats.org/officeDocument/2006/relationships/slideMaster" Target="/ppt/slideMasters/slideMaster2.xml" Id="rId1" /></Relationships>
</file>

<file path=ppt/slideLayouts/_rels/slideLayout16.xml.rels>&#65279;<?xml version="1.0" encoding="utf-8"?><Relationships xmlns="http://schemas.openxmlformats.org/package/2006/relationships"><Relationship Type="http://schemas.openxmlformats.org/officeDocument/2006/relationships/image" Target="/ppt/media/image3.png" Id="rId2" /><Relationship Type="http://schemas.openxmlformats.org/officeDocument/2006/relationships/slideMaster" Target="/ppt/slideMasters/slideMaster2.xml" Id="rId1" /></Relationships>
</file>

<file path=ppt/slideLayouts/_rels/slideLayout21.xml.rels>&#65279;<?xml version="1.0" encoding="utf-8"?><Relationships xmlns="http://schemas.openxmlformats.org/package/2006/relationships"><Relationship Type="http://schemas.openxmlformats.org/officeDocument/2006/relationships/image" Target="/ppt/media/image3.png" Id="rId3" /><Relationship Type="http://schemas.openxmlformats.org/officeDocument/2006/relationships/image" Target="/ppt/media/image2.jpeg" Id="rId2" /><Relationship Type="http://schemas.openxmlformats.org/officeDocument/2006/relationships/slideMaster" Target="/ppt/slideMasters/slideMaster2.xml" Id="rId1" /></Relationships>
</file>

<file path=ppt/slideLayouts/_rels/slideLayout8.xml.rels>&#65279;<?xml version="1.0" encoding="utf-8"?><Relationships xmlns="http://schemas.openxmlformats.org/package/2006/relationships"><Relationship Type="http://schemas.openxmlformats.org/officeDocument/2006/relationships/image" Target="/ppt/media/image2.jpeg" Id="rId3" /><Relationship Type="http://schemas.openxmlformats.org/officeDocument/2006/relationships/image" Target="/ppt/media/image1.jpeg" Id="rId2" /><Relationship Type="http://schemas.openxmlformats.org/officeDocument/2006/relationships/slideMaster" Target="/ppt/slideMasters/slideMaster1.xml" Id="rId1" /></Relationships>
</file>

<file path=ppt/slideLayouts/_rels/slideLayout9.xml.rels>&#65279;<?xml version="1.0" encoding="utf-8"?><Relationships xmlns="http://schemas.openxmlformats.org/package/2006/relationships"><Relationship Type="http://schemas.openxmlformats.org/officeDocument/2006/relationships/image" Target="/ppt/media/image2.jpeg" Id="rId3" /><Relationship Type="http://schemas.openxmlformats.org/officeDocument/2006/relationships/image" Target="/ppt/media/image3.png" Id="rId2" /><Relationship Type="http://schemas.openxmlformats.org/officeDocument/2006/relationships/slideMaster" Target="/ppt/slideMasters/slideMaster2.xml" Id="rId1" /></Relationships>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29162" y="390596"/>
            <a:ext cx="11925400" cy="1625600"/>
          </a:xfrm>
        </p:spPr>
        <p:txBody>
          <a:bodyPr>
            <a:normAutofit/>
          </a:bodyPr>
          <a:lstStyle>
            <a:lvl1pPr algn="l">
              <a:defRPr sz="5689" b="1"/>
            </a:lvl1pPr>
          </a:lstStyle>
          <a:p>
            <a:r>
              <a:rPr lang="en-US"/>
              <a:t>Click to edit Master title style</a:t>
            </a:r>
            <a:endParaRPr lang="en-GB"/>
          </a:p>
        </p:txBody>
      </p:sp>
      <p:sp>
        <p:nvSpPr>
          <p:cNvPr id="8" name="Rectangle 7"/>
          <p:cNvSpPr/>
          <p:nvPr userDrawn="1"/>
        </p:nvSpPr>
        <p:spPr>
          <a:xfrm>
            <a:off x="216747" y="203995"/>
            <a:ext cx="12595200" cy="93184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111"/>
          </a:p>
        </p:txBody>
      </p:sp>
      <p:sp>
        <p:nvSpPr>
          <p:cNvPr id="6" name="TextBox 13"/>
          <p:cNvSpPr txBox="1">
            <a:spLocks noChangeArrowheads="1"/>
          </p:cNvSpPr>
          <p:nvPr userDrawn="1"/>
        </p:nvSpPr>
        <p:spPr bwMode="auto">
          <a:xfrm>
            <a:off x="0" y="8815666"/>
            <a:ext cx="13004800" cy="5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GB" altLang="en-US" sz="3129" i="1">
                <a:latin typeface="Arial" panose="020B0604020202020204" pitchFamily="34" charset="0"/>
                <a:cs typeface="Arial" panose="020B0604020202020204" pitchFamily="34" charset="0"/>
              </a:rPr>
              <a:t>www.friendsagainstscams.org.uk</a:t>
            </a:r>
          </a:p>
        </p:txBody>
      </p:sp>
      <p:sp>
        <p:nvSpPr>
          <p:cNvPr id="7" name="TextBox 13"/>
          <p:cNvSpPr txBox="1">
            <a:spLocks noChangeArrowheads="1"/>
          </p:cNvSpPr>
          <p:nvPr userDrawn="1"/>
        </p:nvSpPr>
        <p:spPr bwMode="auto">
          <a:xfrm>
            <a:off x="0" y="8311164"/>
            <a:ext cx="13004800" cy="5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GB" altLang="en-US" sz="3129" i="1">
                <a:latin typeface="Arial" panose="020B0604020202020204" pitchFamily="34" charset="0"/>
                <a:cs typeface="Arial" panose="020B0604020202020204" pitchFamily="34" charset="0"/>
              </a:rPr>
              <a:t>#ScamAware</a:t>
            </a:r>
          </a:p>
        </p:txBody>
      </p:sp>
      <p:sp>
        <p:nvSpPr>
          <p:cNvPr id="3" name="Rectangle 2">
            <a:extLst>
              <a:ext uri="{FF2B5EF4-FFF2-40B4-BE49-F238E27FC236}">
                <a16:creationId xmlns:a16="http://schemas.microsoft.com/office/drawing/2014/main" id="{B3C0DEEF-9F3A-43B8-A58A-FB935BD3A96B}"/>
              </a:ext>
            </a:extLst>
          </p:cNvPr>
          <p:cNvSpPr/>
          <p:nvPr userDrawn="1"/>
        </p:nvSpPr>
        <p:spPr>
          <a:xfrm>
            <a:off x="216747" y="7867904"/>
            <a:ext cx="12571307" cy="267887"/>
          </a:xfrm>
          <a:prstGeom prst="rect">
            <a:avLst/>
          </a:prstGeom>
          <a:gradFill>
            <a:gsLst>
              <a:gs pos="36000">
                <a:srgbClr val="E5F2F6"/>
              </a:gs>
              <a:gs pos="100000">
                <a:srgbClr val="E73437"/>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111"/>
          </a:p>
        </p:txBody>
      </p:sp>
      <p:pic>
        <p:nvPicPr>
          <p:cNvPr id="4" name="Picture 3">
            <a:extLst>
              <a:ext uri="{FF2B5EF4-FFF2-40B4-BE49-F238E27FC236}">
                <a16:creationId xmlns:a16="http://schemas.microsoft.com/office/drawing/2014/main" id="{2F9DCFEC-C383-8EA0-297A-673B92C3959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5163" y="8142815"/>
            <a:ext cx="1506717" cy="1342497"/>
          </a:xfrm>
          <a:prstGeom prst="rect">
            <a:avLst/>
          </a:prstGeom>
        </p:spPr>
      </p:pic>
      <p:pic>
        <p:nvPicPr>
          <p:cNvPr id="5" name="Picture 2" descr="W:\Scams Team\Scams Team Documents\Logo\NST logo 15.jpg">
            <a:extLst>
              <a:ext uri="{FF2B5EF4-FFF2-40B4-BE49-F238E27FC236}">
                <a16:creationId xmlns:a16="http://schemas.microsoft.com/office/drawing/2014/main" id="{DAD7E7DC-AE1B-97A1-D8A3-922B4EED6CFB}"/>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945708" y="8255787"/>
            <a:ext cx="1792205" cy="1200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86502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6" name="TextBox 13"/>
          <p:cNvSpPr txBox="1">
            <a:spLocks noChangeArrowheads="1"/>
          </p:cNvSpPr>
          <p:nvPr userDrawn="1"/>
        </p:nvSpPr>
        <p:spPr bwMode="auto">
          <a:xfrm>
            <a:off x="0" y="8311164"/>
            <a:ext cx="13004800" cy="5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GB" altLang="en-US" sz="3129" i="1">
                <a:latin typeface="Arial" panose="020B0604020202020204" pitchFamily="34" charset="0"/>
                <a:cs typeface="Arial" panose="020B0604020202020204" pitchFamily="34" charset="0"/>
              </a:rPr>
              <a:t>#ScamAware</a:t>
            </a:r>
          </a:p>
        </p:txBody>
      </p:sp>
      <p:sp>
        <p:nvSpPr>
          <p:cNvPr id="3" name="Content Placeholder 2"/>
          <p:cNvSpPr>
            <a:spLocks noGrp="1"/>
          </p:cNvSpPr>
          <p:nvPr>
            <p:ph idx="1"/>
          </p:nvPr>
        </p:nvSpPr>
        <p:spPr>
          <a:xfrm>
            <a:off x="537535" y="2419619"/>
            <a:ext cx="12029440" cy="6827519"/>
          </a:xfrm>
        </p:spPr>
        <p:txBody>
          <a:bodyPr/>
          <a:lstStyle>
            <a:lvl1pPr marL="0" indent="0">
              <a:buNone/>
              <a:defRPr sz="4551" b="1"/>
            </a:lvl1pPr>
            <a:lvl2pPr marL="1056623" indent="-406394">
              <a:buFont typeface="Wingdings" panose="05000000000000000000" pitchFamily="2" charset="2"/>
              <a:buChar char="§"/>
              <a:defRPr/>
            </a:lvl2pPr>
          </a:lstStyle>
          <a:p>
            <a:pPr lvl="0"/>
            <a:r>
              <a:rPr lang="en-US"/>
              <a:t>Click to edit Master text styles</a:t>
            </a:r>
          </a:p>
          <a:p>
            <a:pPr lvl="1"/>
            <a:r>
              <a:rPr lang="en-US"/>
              <a:t>Second level</a:t>
            </a:r>
          </a:p>
        </p:txBody>
      </p:sp>
      <p:sp>
        <p:nvSpPr>
          <p:cNvPr id="2" name="Title 1"/>
          <p:cNvSpPr>
            <a:spLocks noGrp="1"/>
          </p:cNvSpPr>
          <p:nvPr>
            <p:ph type="title"/>
          </p:nvPr>
        </p:nvSpPr>
        <p:spPr>
          <a:xfrm>
            <a:off x="537535" y="390596"/>
            <a:ext cx="12250520" cy="1625600"/>
          </a:xfrm>
        </p:spPr>
        <p:txBody>
          <a:bodyPr>
            <a:normAutofit/>
          </a:bodyPr>
          <a:lstStyle>
            <a:lvl1pPr algn="l">
              <a:defRPr sz="5689" b="1"/>
            </a:lvl1pPr>
          </a:lstStyle>
          <a:p>
            <a:r>
              <a:rPr lang="en-US"/>
              <a:t>Click to edit Master title style</a:t>
            </a:r>
            <a:endParaRPr lang="en-GB"/>
          </a:p>
        </p:txBody>
      </p:sp>
      <p:sp>
        <p:nvSpPr>
          <p:cNvPr id="8" name="Rectangle 7"/>
          <p:cNvSpPr/>
          <p:nvPr userDrawn="1"/>
        </p:nvSpPr>
        <p:spPr>
          <a:xfrm>
            <a:off x="216747" y="203995"/>
            <a:ext cx="12595200" cy="93184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111"/>
          </a:p>
        </p:txBody>
      </p:sp>
      <p:pic>
        <p:nvPicPr>
          <p:cNvPr id="11" name="Picture 2" descr="W:\Scams Team\Scams Team Documents\Logo\NST logo 15.jp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945707" y="8255787"/>
            <a:ext cx="1792205" cy="120039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3"/>
          <p:cNvSpPr txBox="1">
            <a:spLocks noChangeArrowheads="1"/>
          </p:cNvSpPr>
          <p:nvPr userDrawn="1"/>
        </p:nvSpPr>
        <p:spPr bwMode="auto">
          <a:xfrm>
            <a:off x="0" y="8815666"/>
            <a:ext cx="13004800" cy="5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GB" altLang="en-US" sz="3129" i="1">
                <a:latin typeface="Arial" panose="020B0604020202020204" pitchFamily="34" charset="0"/>
                <a:cs typeface="Arial" panose="020B0604020202020204" pitchFamily="34" charset="0"/>
              </a:rPr>
              <a:t>www.friendsagainstscams.org.uk</a:t>
            </a:r>
          </a:p>
        </p:txBody>
      </p:sp>
      <p:sp>
        <p:nvSpPr>
          <p:cNvPr id="4" name="Rectangle 3">
            <a:extLst>
              <a:ext uri="{FF2B5EF4-FFF2-40B4-BE49-F238E27FC236}">
                <a16:creationId xmlns:a16="http://schemas.microsoft.com/office/drawing/2014/main" id="{249DB36D-967D-B4CF-851C-7F8B480097FA}"/>
              </a:ext>
            </a:extLst>
          </p:cNvPr>
          <p:cNvSpPr/>
          <p:nvPr userDrawn="1"/>
        </p:nvSpPr>
        <p:spPr>
          <a:xfrm>
            <a:off x="195789" y="2104329"/>
            <a:ext cx="12571307" cy="267887"/>
          </a:xfrm>
          <a:prstGeom prst="rect">
            <a:avLst/>
          </a:prstGeom>
          <a:gradFill>
            <a:gsLst>
              <a:gs pos="36000">
                <a:srgbClr val="E5F2F6"/>
              </a:gs>
              <a:gs pos="100000">
                <a:srgbClr val="E73437"/>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111"/>
          </a:p>
        </p:txBody>
      </p:sp>
      <p:pic>
        <p:nvPicPr>
          <p:cNvPr id="5" name="Picture 4">
            <a:extLst>
              <a:ext uri="{FF2B5EF4-FFF2-40B4-BE49-F238E27FC236}">
                <a16:creationId xmlns:a16="http://schemas.microsoft.com/office/drawing/2014/main" id="{44851DD5-B565-21FE-EB9C-B693BFB31AA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5163" y="8142815"/>
            <a:ext cx="1506717" cy="1342497"/>
          </a:xfrm>
          <a:prstGeom prst="rect">
            <a:avLst/>
          </a:prstGeom>
        </p:spPr>
      </p:pic>
    </p:spTree>
    <p:extLst>
      <p:ext uri="{BB962C8B-B14F-4D97-AF65-F5344CB8AC3E}">
        <p14:creationId xmlns:p14="http://schemas.microsoft.com/office/powerpoint/2010/main" val="42013918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290" y="6267595"/>
            <a:ext cx="11054080" cy="1937173"/>
          </a:xfrm>
        </p:spPr>
        <p:txBody>
          <a:bodyPr anchor="t"/>
          <a:lstStyle>
            <a:lvl1pPr algn="l">
              <a:defRPr sz="5689" b="1" cap="all"/>
            </a:lvl1pPr>
          </a:lstStyle>
          <a:p>
            <a:r>
              <a:rPr lang="en-US"/>
              <a:t>Click to edit Master title style</a:t>
            </a:r>
            <a:endParaRPr lang="en-GB"/>
          </a:p>
        </p:txBody>
      </p:sp>
      <p:sp>
        <p:nvSpPr>
          <p:cNvPr id="3" name="Text Placeholder 2"/>
          <p:cNvSpPr>
            <a:spLocks noGrp="1"/>
          </p:cNvSpPr>
          <p:nvPr>
            <p:ph type="body" idx="1"/>
          </p:nvPr>
        </p:nvSpPr>
        <p:spPr>
          <a:xfrm>
            <a:off x="1027290" y="4133993"/>
            <a:ext cx="11054080" cy="2133599"/>
          </a:xfrm>
        </p:spPr>
        <p:txBody>
          <a:bodyPr anchor="b"/>
          <a:lstStyle>
            <a:lvl1pPr marL="0" indent="0">
              <a:buNone/>
              <a:defRPr sz="2844">
                <a:solidFill>
                  <a:schemeClr val="tx1">
                    <a:tint val="75000"/>
                  </a:schemeClr>
                </a:solidFill>
              </a:defRPr>
            </a:lvl1pPr>
            <a:lvl2pPr marL="650230" indent="0">
              <a:buNone/>
              <a:defRPr sz="2560">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EA077B-3332-4948-A77B-4DBC00388F39}" type="datetimeFigureOut">
              <a:rPr lang="en-GB" smtClean="0"/>
              <a:pPr/>
              <a:t>05/02/2026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147D5F9-D9BD-45F6-8102-8FE92ED275B1}" type="slidenum">
              <a:rPr lang="en-GB" smtClean="0"/>
              <a:pPr/>
              <a:t>‹#›</a:t>
            </a:fld>
            <a:endParaRPr lang="en-GB"/>
          </a:p>
        </p:txBody>
      </p:sp>
      <p:sp>
        <p:nvSpPr>
          <p:cNvPr id="15" name="Rectangle 14"/>
          <p:cNvSpPr/>
          <p:nvPr userDrawn="1"/>
        </p:nvSpPr>
        <p:spPr>
          <a:xfrm>
            <a:off x="0" y="0"/>
            <a:ext cx="13004800" cy="4334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111"/>
          </a:p>
        </p:txBody>
      </p:sp>
      <p:sp>
        <p:nvSpPr>
          <p:cNvPr id="14" name="Rectangle 13"/>
          <p:cNvSpPr/>
          <p:nvPr userDrawn="1"/>
        </p:nvSpPr>
        <p:spPr>
          <a:xfrm>
            <a:off x="216747" y="203995"/>
            <a:ext cx="12595200" cy="93184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111"/>
          </a:p>
        </p:txBody>
      </p:sp>
      <p:sp>
        <p:nvSpPr>
          <p:cNvPr id="13" name="TextBox 13"/>
          <p:cNvSpPr txBox="1">
            <a:spLocks noChangeArrowheads="1"/>
          </p:cNvSpPr>
          <p:nvPr userDrawn="1"/>
        </p:nvSpPr>
        <p:spPr bwMode="auto">
          <a:xfrm>
            <a:off x="0" y="8815666"/>
            <a:ext cx="13004800" cy="5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GB" altLang="en-US" sz="3129" i="1">
                <a:latin typeface="Arial" panose="020B0604020202020204" pitchFamily="34" charset="0"/>
                <a:cs typeface="Arial" panose="020B0604020202020204" pitchFamily="34" charset="0"/>
              </a:rPr>
              <a:t>www.friendsagainstscams.org.uk</a:t>
            </a:r>
          </a:p>
        </p:txBody>
      </p:sp>
      <p:sp>
        <p:nvSpPr>
          <p:cNvPr id="16" name="TextBox 13"/>
          <p:cNvSpPr txBox="1">
            <a:spLocks noChangeArrowheads="1"/>
          </p:cNvSpPr>
          <p:nvPr userDrawn="1"/>
        </p:nvSpPr>
        <p:spPr bwMode="auto">
          <a:xfrm>
            <a:off x="0" y="8311164"/>
            <a:ext cx="13004800" cy="5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GB" altLang="en-US" sz="3129" i="1">
                <a:latin typeface="Arial" panose="020B0604020202020204" pitchFamily="34" charset="0"/>
                <a:cs typeface="Arial" panose="020B0604020202020204" pitchFamily="34" charset="0"/>
              </a:rPr>
              <a:t>#ScamAware</a:t>
            </a:r>
          </a:p>
        </p:txBody>
      </p:sp>
      <p:sp>
        <p:nvSpPr>
          <p:cNvPr id="7" name="Rectangle 6">
            <a:extLst>
              <a:ext uri="{FF2B5EF4-FFF2-40B4-BE49-F238E27FC236}">
                <a16:creationId xmlns:a16="http://schemas.microsoft.com/office/drawing/2014/main" id="{20337D96-4410-B2C8-D4A6-A3ACACEA1447}"/>
              </a:ext>
            </a:extLst>
          </p:cNvPr>
          <p:cNvSpPr/>
          <p:nvPr userDrawn="1"/>
        </p:nvSpPr>
        <p:spPr>
          <a:xfrm>
            <a:off x="216747" y="7867904"/>
            <a:ext cx="12571307" cy="267887"/>
          </a:xfrm>
          <a:prstGeom prst="rect">
            <a:avLst/>
          </a:prstGeom>
          <a:gradFill>
            <a:gsLst>
              <a:gs pos="36000">
                <a:srgbClr val="E5F2F6"/>
              </a:gs>
              <a:gs pos="100000">
                <a:srgbClr val="E73437"/>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111"/>
          </a:p>
        </p:txBody>
      </p:sp>
      <p:pic>
        <p:nvPicPr>
          <p:cNvPr id="10" name="Picture 9">
            <a:extLst>
              <a:ext uri="{FF2B5EF4-FFF2-40B4-BE49-F238E27FC236}">
                <a16:creationId xmlns:a16="http://schemas.microsoft.com/office/drawing/2014/main" id="{DEF86E5D-EA03-F21D-880C-07EAB8E2C21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5163" y="8142815"/>
            <a:ext cx="1506717" cy="1342497"/>
          </a:xfrm>
          <a:prstGeom prst="rect">
            <a:avLst/>
          </a:prstGeom>
        </p:spPr>
      </p:pic>
      <p:pic>
        <p:nvPicPr>
          <p:cNvPr id="8" name="Picture 2" descr="W:\Scams Team\Scams Team Documents\Logo\NST logo 15.jpg">
            <a:extLst>
              <a:ext uri="{FF2B5EF4-FFF2-40B4-BE49-F238E27FC236}">
                <a16:creationId xmlns:a16="http://schemas.microsoft.com/office/drawing/2014/main" id="{744F586E-9B1B-8812-BC9C-4C070F96CE3B}"/>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945708" y="8255787"/>
            <a:ext cx="1792205" cy="1200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08257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EA077B-3332-4948-A77B-4DBC00388F39}" type="datetimeFigureOut">
              <a:rPr lang="en-GB" smtClean="0"/>
              <a:pPr/>
              <a:t>05/02/2026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147D5F9-D9BD-45F6-8102-8FE92ED275B1}" type="slidenum">
              <a:rPr lang="en-GB" smtClean="0"/>
              <a:pPr/>
              <a:t>‹#›</a:t>
            </a:fld>
            <a:endParaRPr lang="en-GB"/>
          </a:p>
        </p:txBody>
      </p:sp>
      <p:sp>
        <p:nvSpPr>
          <p:cNvPr id="7" name="Rectangle 6"/>
          <p:cNvSpPr/>
          <p:nvPr userDrawn="1"/>
        </p:nvSpPr>
        <p:spPr>
          <a:xfrm>
            <a:off x="216747" y="203995"/>
            <a:ext cx="12595200" cy="93184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111"/>
          </a:p>
        </p:txBody>
      </p:sp>
      <p:sp>
        <p:nvSpPr>
          <p:cNvPr id="9" name="Title 1"/>
          <p:cNvSpPr>
            <a:spLocks noGrp="1"/>
          </p:cNvSpPr>
          <p:nvPr>
            <p:ph type="title"/>
          </p:nvPr>
        </p:nvSpPr>
        <p:spPr>
          <a:xfrm>
            <a:off x="537535" y="390596"/>
            <a:ext cx="12250520" cy="1625600"/>
          </a:xfrm>
        </p:spPr>
        <p:txBody>
          <a:bodyPr>
            <a:normAutofit/>
          </a:bodyPr>
          <a:lstStyle>
            <a:lvl1pPr algn="l">
              <a:defRPr sz="5689" b="1"/>
            </a:lvl1pPr>
          </a:lstStyle>
          <a:p>
            <a:r>
              <a:rPr lang="en-US"/>
              <a:t>Click to edit Master title style</a:t>
            </a:r>
            <a:endParaRPr lang="en-GB"/>
          </a:p>
        </p:txBody>
      </p:sp>
      <p:sp>
        <p:nvSpPr>
          <p:cNvPr id="8" name="Rectangle 7">
            <a:extLst>
              <a:ext uri="{FF2B5EF4-FFF2-40B4-BE49-F238E27FC236}">
                <a16:creationId xmlns:a16="http://schemas.microsoft.com/office/drawing/2014/main" id="{ECC192EC-4439-436A-40B9-6BA82751CAFF}"/>
              </a:ext>
            </a:extLst>
          </p:cNvPr>
          <p:cNvSpPr/>
          <p:nvPr userDrawn="1"/>
        </p:nvSpPr>
        <p:spPr>
          <a:xfrm>
            <a:off x="240640" y="2068854"/>
            <a:ext cx="12571307" cy="267887"/>
          </a:xfrm>
          <a:prstGeom prst="rect">
            <a:avLst/>
          </a:prstGeom>
          <a:gradFill>
            <a:gsLst>
              <a:gs pos="36000">
                <a:srgbClr val="E5F2F6"/>
              </a:gs>
              <a:gs pos="100000">
                <a:srgbClr val="E73437"/>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111"/>
          </a:p>
        </p:txBody>
      </p:sp>
      <p:pic>
        <p:nvPicPr>
          <p:cNvPr id="5" name="Picture 4">
            <a:extLst>
              <a:ext uri="{FF2B5EF4-FFF2-40B4-BE49-F238E27FC236}">
                <a16:creationId xmlns:a16="http://schemas.microsoft.com/office/drawing/2014/main" id="{669D6F95-D64A-A3D6-A4D9-EE9C11D9A6D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5163" y="8142815"/>
            <a:ext cx="1506717" cy="1342497"/>
          </a:xfrm>
          <a:prstGeom prst="rect">
            <a:avLst/>
          </a:prstGeom>
        </p:spPr>
      </p:pic>
    </p:spTree>
    <p:extLst>
      <p:ext uri="{BB962C8B-B14F-4D97-AF65-F5344CB8AC3E}">
        <p14:creationId xmlns:p14="http://schemas.microsoft.com/office/powerpoint/2010/main" val="15252536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6" name="TextBox 13"/>
          <p:cNvSpPr txBox="1">
            <a:spLocks noChangeArrowheads="1"/>
          </p:cNvSpPr>
          <p:nvPr userDrawn="1"/>
        </p:nvSpPr>
        <p:spPr bwMode="auto">
          <a:xfrm>
            <a:off x="0" y="8311161"/>
            <a:ext cx="13004800" cy="5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GB" altLang="en-US" sz="3129" i="1" dirty="0">
                <a:latin typeface="Arial" panose="020B0604020202020204" pitchFamily="34" charset="0"/>
                <a:cs typeface="Arial" panose="020B0604020202020204" pitchFamily="34" charset="0"/>
              </a:rPr>
              <a:t>#</a:t>
            </a:r>
            <a:r>
              <a:rPr lang="en-GB" altLang="en-US" sz="3129" i="1" dirty="0" err="1">
                <a:latin typeface="Arial" panose="020B0604020202020204" pitchFamily="34" charset="0"/>
                <a:cs typeface="Arial" panose="020B0604020202020204" pitchFamily="34" charset="0"/>
              </a:rPr>
              <a:t>ScamAware</a:t>
            </a:r>
            <a:endParaRPr lang="en-GB" altLang="en-US" sz="3129" i="1" dirty="0">
              <a:latin typeface="Arial" panose="020B0604020202020204" pitchFamily="34" charset="0"/>
              <a:cs typeface="Arial" panose="020B0604020202020204" pitchFamily="34" charset="0"/>
            </a:endParaRPr>
          </a:p>
        </p:txBody>
      </p:sp>
      <p:sp>
        <p:nvSpPr>
          <p:cNvPr id="9" name="Rectangle 8"/>
          <p:cNvSpPr/>
          <p:nvPr userDrawn="1"/>
        </p:nvSpPr>
        <p:spPr>
          <a:xfrm>
            <a:off x="541867" y="2015744"/>
            <a:ext cx="12270080" cy="260096"/>
          </a:xfrm>
          <a:prstGeom prst="rect">
            <a:avLst/>
          </a:prstGeom>
          <a:solidFill>
            <a:srgbClr val="E73437"/>
          </a:solidFill>
          <a:ln>
            <a:solidFill>
              <a:srgbClr val="E734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111" dirty="0"/>
          </a:p>
        </p:txBody>
      </p:sp>
      <p:sp>
        <p:nvSpPr>
          <p:cNvPr id="10" name="Rectangle 9"/>
          <p:cNvSpPr/>
          <p:nvPr userDrawn="1"/>
        </p:nvSpPr>
        <p:spPr>
          <a:xfrm>
            <a:off x="216747" y="2015744"/>
            <a:ext cx="4118187" cy="260096"/>
          </a:xfrm>
          <a:prstGeom prst="rect">
            <a:avLst/>
          </a:prstGeom>
          <a:solidFill>
            <a:srgbClr val="006680"/>
          </a:solidFill>
          <a:ln>
            <a:solidFill>
              <a:srgbClr val="0066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111" dirty="0"/>
          </a:p>
        </p:txBody>
      </p:sp>
      <p:sp>
        <p:nvSpPr>
          <p:cNvPr id="2" name="Title 1"/>
          <p:cNvSpPr>
            <a:spLocks noGrp="1"/>
          </p:cNvSpPr>
          <p:nvPr>
            <p:ph type="title"/>
          </p:nvPr>
        </p:nvSpPr>
        <p:spPr>
          <a:xfrm>
            <a:off x="537534" y="390596"/>
            <a:ext cx="12250520" cy="1625600"/>
          </a:xfrm>
        </p:spPr>
        <p:txBody>
          <a:bodyPr>
            <a:normAutofit/>
          </a:bodyPr>
          <a:lstStyle>
            <a:lvl1pPr algn="l">
              <a:defRPr sz="5689" b="1"/>
            </a:lvl1pPr>
          </a:lstStyle>
          <a:p>
            <a:r>
              <a:rPr lang="en-US" dirty="0"/>
              <a:t>Click to edit Master title style</a:t>
            </a:r>
            <a:endParaRPr lang="en-GB" dirty="0"/>
          </a:p>
        </p:txBody>
      </p:sp>
      <p:sp>
        <p:nvSpPr>
          <p:cNvPr id="8" name="Rectangle 7"/>
          <p:cNvSpPr/>
          <p:nvPr userDrawn="1"/>
        </p:nvSpPr>
        <p:spPr>
          <a:xfrm>
            <a:off x="216747" y="203995"/>
            <a:ext cx="12595200" cy="93184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111"/>
          </a:p>
        </p:txBody>
      </p:sp>
      <p:sp>
        <p:nvSpPr>
          <p:cNvPr id="15" name="TextBox 13"/>
          <p:cNvSpPr txBox="1">
            <a:spLocks noChangeArrowheads="1"/>
          </p:cNvSpPr>
          <p:nvPr userDrawn="1"/>
        </p:nvSpPr>
        <p:spPr bwMode="auto">
          <a:xfrm>
            <a:off x="0" y="8815664"/>
            <a:ext cx="13004800" cy="5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GB" altLang="en-US" sz="3129" i="1" dirty="0">
                <a:latin typeface="Arial" panose="020B0604020202020204" pitchFamily="34" charset="0"/>
                <a:cs typeface="Arial" panose="020B0604020202020204" pitchFamily="34" charset="0"/>
              </a:rPr>
              <a:t>www.friendsagainstscams.org.uk</a:t>
            </a:r>
          </a:p>
        </p:txBody>
      </p:sp>
      <p:pic>
        <p:nvPicPr>
          <p:cNvPr id="11" name="Picture 2" descr="W:\Scams Team\Scams Team Documents\Logo\NST logo 15.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945708" y="8255787"/>
            <a:ext cx="1792205" cy="120039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F4D907B-CCD6-9143-CBBD-E7697610997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5163" y="8142815"/>
            <a:ext cx="1506717" cy="1342497"/>
          </a:xfrm>
          <a:prstGeom prst="rect">
            <a:avLst/>
          </a:prstGeom>
        </p:spPr>
      </p:pic>
    </p:spTree>
    <p:extLst>
      <p:ext uri="{BB962C8B-B14F-4D97-AF65-F5344CB8AC3E}">
        <p14:creationId xmlns:p14="http://schemas.microsoft.com/office/powerpoint/2010/main" val="40003434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16" name="TextBox 13"/>
          <p:cNvSpPr txBox="1">
            <a:spLocks noChangeArrowheads="1"/>
          </p:cNvSpPr>
          <p:nvPr userDrawn="1"/>
        </p:nvSpPr>
        <p:spPr bwMode="auto">
          <a:xfrm>
            <a:off x="0" y="8311161"/>
            <a:ext cx="13004800" cy="5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GB" altLang="en-US" sz="3129" i="1" dirty="0">
                <a:latin typeface="Arial" panose="020B0604020202020204" pitchFamily="34" charset="0"/>
                <a:cs typeface="Arial" panose="020B0604020202020204" pitchFamily="34" charset="0"/>
              </a:rPr>
              <a:t>#</a:t>
            </a:r>
            <a:r>
              <a:rPr lang="en-GB" altLang="en-US" sz="3129" i="1" dirty="0" err="1">
                <a:latin typeface="Arial" panose="020B0604020202020204" pitchFamily="34" charset="0"/>
                <a:cs typeface="Arial" panose="020B0604020202020204" pitchFamily="34" charset="0"/>
              </a:rPr>
              <a:t>ScamAware</a:t>
            </a:r>
            <a:endParaRPr lang="en-GB" altLang="en-US" sz="3129" i="1" dirty="0">
              <a:latin typeface="Arial" panose="020B0604020202020204" pitchFamily="34" charset="0"/>
              <a:cs typeface="Arial" panose="020B0604020202020204" pitchFamily="34" charset="0"/>
            </a:endParaRPr>
          </a:p>
        </p:txBody>
      </p:sp>
      <p:sp>
        <p:nvSpPr>
          <p:cNvPr id="9" name="Rectangle 8"/>
          <p:cNvSpPr/>
          <p:nvPr userDrawn="1"/>
        </p:nvSpPr>
        <p:spPr>
          <a:xfrm>
            <a:off x="541867" y="2015744"/>
            <a:ext cx="12270080" cy="260096"/>
          </a:xfrm>
          <a:prstGeom prst="rect">
            <a:avLst/>
          </a:prstGeom>
          <a:solidFill>
            <a:srgbClr val="E73437"/>
          </a:solidFill>
          <a:ln>
            <a:solidFill>
              <a:srgbClr val="E734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111" dirty="0"/>
          </a:p>
        </p:txBody>
      </p:sp>
      <p:sp>
        <p:nvSpPr>
          <p:cNvPr id="10" name="Rectangle 9"/>
          <p:cNvSpPr/>
          <p:nvPr userDrawn="1"/>
        </p:nvSpPr>
        <p:spPr>
          <a:xfrm>
            <a:off x="216747" y="2015744"/>
            <a:ext cx="4118187" cy="260096"/>
          </a:xfrm>
          <a:prstGeom prst="rect">
            <a:avLst/>
          </a:prstGeom>
          <a:solidFill>
            <a:srgbClr val="006680"/>
          </a:solidFill>
          <a:ln>
            <a:solidFill>
              <a:srgbClr val="0066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111" dirty="0"/>
          </a:p>
        </p:txBody>
      </p:sp>
      <p:sp>
        <p:nvSpPr>
          <p:cNvPr id="2" name="Title 1"/>
          <p:cNvSpPr>
            <a:spLocks noGrp="1"/>
          </p:cNvSpPr>
          <p:nvPr>
            <p:ph type="title"/>
          </p:nvPr>
        </p:nvSpPr>
        <p:spPr>
          <a:xfrm>
            <a:off x="537534" y="390596"/>
            <a:ext cx="12250520" cy="1625600"/>
          </a:xfrm>
        </p:spPr>
        <p:txBody>
          <a:bodyPr>
            <a:normAutofit/>
          </a:bodyPr>
          <a:lstStyle>
            <a:lvl1pPr algn="l">
              <a:defRPr sz="5689" b="1"/>
            </a:lvl1pPr>
          </a:lstStyle>
          <a:p>
            <a:r>
              <a:rPr lang="en-US" dirty="0"/>
              <a:t>Click to edit Master title style</a:t>
            </a:r>
            <a:endParaRPr lang="en-GB" dirty="0"/>
          </a:p>
        </p:txBody>
      </p:sp>
      <p:sp>
        <p:nvSpPr>
          <p:cNvPr id="8" name="Rectangle 7"/>
          <p:cNvSpPr/>
          <p:nvPr userDrawn="1"/>
        </p:nvSpPr>
        <p:spPr>
          <a:xfrm>
            <a:off x="216747" y="203995"/>
            <a:ext cx="12595200" cy="93184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111"/>
          </a:p>
        </p:txBody>
      </p:sp>
      <p:pic>
        <p:nvPicPr>
          <p:cNvPr id="7"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33494" y="8344746"/>
            <a:ext cx="2240397" cy="1079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3"/>
          <p:cNvSpPr txBox="1">
            <a:spLocks noChangeArrowheads="1"/>
          </p:cNvSpPr>
          <p:nvPr userDrawn="1"/>
        </p:nvSpPr>
        <p:spPr bwMode="auto">
          <a:xfrm>
            <a:off x="0" y="8815664"/>
            <a:ext cx="13004800" cy="5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GB" altLang="en-US" sz="3129" i="1" dirty="0">
                <a:latin typeface="Arial" panose="020B0604020202020204" pitchFamily="34" charset="0"/>
                <a:cs typeface="Arial" panose="020B0604020202020204" pitchFamily="34" charset="0"/>
              </a:rPr>
              <a:t>www.friendsagainstscams.org.uk</a:t>
            </a:r>
          </a:p>
        </p:txBody>
      </p:sp>
      <p:pic>
        <p:nvPicPr>
          <p:cNvPr id="11" name="Picture 2" descr="W:\Scams Team\Scams Team Documents\Logo\NST logo 15.jp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945708" y="8255787"/>
            <a:ext cx="1792205" cy="12003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DE2B9043-2D28-5968-DE6B-988D215307EE}"/>
              </a:ext>
            </a:extLst>
          </p:cNvPr>
          <p:cNvSpPr/>
          <p:nvPr userDrawn="1"/>
        </p:nvSpPr>
        <p:spPr>
          <a:xfrm>
            <a:off x="267797" y="1996480"/>
            <a:ext cx="12571307" cy="267887"/>
          </a:xfrm>
          <a:prstGeom prst="rect">
            <a:avLst/>
          </a:prstGeom>
          <a:gradFill>
            <a:gsLst>
              <a:gs pos="36000">
                <a:srgbClr val="E5F2F6"/>
              </a:gs>
              <a:gs pos="100000">
                <a:srgbClr val="E73437"/>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111"/>
          </a:p>
        </p:txBody>
      </p:sp>
    </p:spTree>
    <p:extLst>
      <p:ext uri="{BB962C8B-B14F-4D97-AF65-F5344CB8AC3E}">
        <p14:creationId xmlns:p14="http://schemas.microsoft.com/office/powerpoint/2010/main" val="31395381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Rectangle 13"/>
          <p:cNvSpPr/>
          <p:nvPr userDrawn="1"/>
        </p:nvSpPr>
        <p:spPr>
          <a:xfrm>
            <a:off x="216747" y="7867904"/>
            <a:ext cx="12571307" cy="267887"/>
          </a:xfrm>
          <a:prstGeom prst="rect">
            <a:avLst/>
          </a:prstGeom>
          <a:gradFill>
            <a:gsLst>
              <a:gs pos="36000">
                <a:srgbClr val="E5F2F6"/>
              </a:gs>
              <a:gs pos="100000">
                <a:srgbClr val="E73437"/>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111"/>
          </a:p>
        </p:txBody>
      </p:sp>
      <p:sp>
        <p:nvSpPr>
          <p:cNvPr id="2" name="Title 1"/>
          <p:cNvSpPr>
            <a:spLocks noGrp="1"/>
          </p:cNvSpPr>
          <p:nvPr>
            <p:ph type="ctrTitle"/>
          </p:nvPr>
        </p:nvSpPr>
        <p:spPr>
          <a:xfrm>
            <a:off x="975360" y="3029941"/>
            <a:ext cx="11054080" cy="2090702"/>
          </a:xfrm>
        </p:spPr>
        <p:txBody>
          <a:bodyPr>
            <a:normAutofit/>
          </a:bodyPr>
          <a:lstStyle>
            <a:lvl1pPr>
              <a:defRPr sz="5689" b="1"/>
            </a:lvl1pPr>
          </a:lstStyle>
          <a:p>
            <a:r>
              <a:rPr lang="en-US"/>
              <a:t>Click to edit Master title style</a:t>
            </a:r>
            <a:endParaRPr lang="en-GB"/>
          </a:p>
        </p:txBody>
      </p:sp>
      <p:sp>
        <p:nvSpPr>
          <p:cNvPr id="3" name="Subtitle 2"/>
          <p:cNvSpPr>
            <a:spLocks noGrp="1"/>
          </p:cNvSpPr>
          <p:nvPr>
            <p:ph type="subTitle" idx="1"/>
          </p:nvPr>
        </p:nvSpPr>
        <p:spPr>
          <a:xfrm>
            <a:off x="1950720" y="5527040"/>
            <a:ext cx="9103360" cy="2492587"/>
          </a:xfrm>
        </p:spPr>
        <p:txBody>
          <a:bodyPr/>
          <a:lstStyle>
            <a:lvl1pPr marL="0" indent="0" algn="ctr">
              <a:buNone/>
              <a:defRPr>
                <a:solidFill>
                  <a:schemeClr val="tx1">
                    <a:tint val="75000"/>
                  </a:schemeClr>
                </a:solidFill>
              </a:defRPr>
            </a:lvl1pPr>
            <a:lvl2pPr marL="650230" indent="0" algn="ctr">
              <a:buNone/>
              <a:defRPr>
                <a:solidFill>
                  <a:schemeClr val="tx1">
                    <a:tint val="75000"/>
                  </a:schemeClr>
                </a:solidFill>
              </a:defRPr>
            </a:lvl2pPr>
            <a:lvl3pPr marL="1300460" indent="0" algn="ctr">
              <a:buNone/>
              <a:defRPr>
                <a:solidFill>
                  <a:schemeClr val="tx1">
                    <a:tint val="75000"/>
                  </a:schemeClr>
                </a:solidFill>
              </a:defRPr>
            </a:lvl3pPr>
            <a:lvl4pPr marL="1950690" indent="0" algn="ctr">
              <a:buNone/>
              <a:defRPr>
                <a:solidFill>
                  <a:schemeClr val="tx1">
                    <a:tint val="75000"/>
                  </a:schemeClr>
                </a:solidFill>
              </a:defRPr>
            </a:lvl4pPr>
            <a:lvl5pPr marL="2600919" indent="0" algn="ctr">
              <a:buNone/>
              <a:defRPr>
                <a:solidFill>
                  <a:schemeClr val="tx1">
                    <a:tint val="75000"/>
                  </a:schemeClr>
                </a:solidFill>
              </a:defRPr>
            </a:lvl5pPr>
            <a:lvl6pPr marL="3251149" indent="0" algn="ctr">
              <a:buNone/>
              <a:defRPr>
                <a:solidFill>
                  <a:schemeClr val="tx1">
                    <a:tint val="75000"/>
                  </a:schemeClr>
                </a:solidFill>
              </a:defRPr>
            </a:lvl6pPr>
            <a:lvl7pPr marL="3901379" indent="0" algn="ctr">
              <a:buNone/>
              <a:defRPr>
                <a:solidFill>
                  <a:schemeClr val="tx1">
                    <a:tint val="75000"/>
                  </a:schemeClr>
                </a:solidFill>
              </a:defRPr>
            </a:lvl7pPr>
            <a:lvl8pPr marL="4551609" indent="0" algn="ctr">
              <a:buNone/>
              <a:defRPr>
                <a:solidFill>
                  <a:schemeClr val="tx1">
                    <a:tint val="75000"/>
                  </a:schemeClr>
                </a:solidFill>
              </a:defRPr>
            </a:lvl8pPr>
            <a:lvl9pPr marL="5201839"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A7F70F09-EDC9-4B1A-A029-AA60634E5C41}" type="datetimeFigureOut">
              <a:rPr lang="en-GB" smtClean="0"/>
              <a:pPr/>
              <a:t>05/02/2026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EDA8AE8-4436-4334-9A88-B511E18A2730}" type="slidenum">
              <a:rPr lang="en-GB" smtClean="0"/>
              <a:pPr/>
              <a:t>‹#›</a:t>
            </a:fld>
            <a:endParaRPr lang="en-GB"/>
          </a:p>
        </p:txBody>
      </p:sp>
      <p:sp>
        <p:nvSpPr>
          <p:cNvPr id="11" name="Rectangle 10"/>
          <p:cNvSpPr/>
          <p:nvPr userDrawn="1"/>
        </p:nvSpPr>
        <p:spPr>
          <a:xfrm>
            <a:off x="216747" y="203995"/>
            <a:ext cx="12595200" cy="93184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111"/>
          </a:p>
        </p:txBody>
      </p:sp>
      <p:sp>
        <p:nvSpPr>
          <p:cNvPr id="15" name="TextBox 13"/>
          <p:cNvSpPr txBox="1">
            <a:spLocks noChangeArrowheads="1"/>
          </p:cNvSpPr>
          <p:nvPr userDrawn="1"/>
        </p:nvSpPr>
        <p:spPr bwMode="auto">
          <a:xfrm>
            <a:off x="0" y="8815666"/>
            <a:ext cx="13004800" cy="5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GB" altLang="en-US" sz="3129" i="1">
                <a:latin typeface="Arial" panose="020B0604020202020204" pitchFamily="34" charset="0"/>
                <a:cs typeface="Arial" panose="020B0604020202020204" pitchFamily="34" charset="0"/>
              </a:rPr>
              <a:t>www.friendsagainstscams.org.uk</a:t>
            </a:r>
          </a:p>
        </p:txBody>
      </p:sp>
      <p:sp>
        <p:nvSpPr>
          <p:cNvPr id="16" name="TextBox 13"/>
          <p:cNvSpPr txBox="1">
            <a:spLocks noChangeArrowheads="1"/>
          </p:cNvSpPr>
          <p:nvPr userDrawn="1"/>
        </p:nvSpPr>
        <p:spPr bwMode="auto">
          <a:xfrm>
            <a:off x="0" y="8311164"/>
            <a:ext cx="13004800" cy="5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GB" altLang="en-US" sz="3129" i="1">
                <a:latin typeface="Arial" panose="020B0604020202020204" pitchFamily="34" charset="0"/>
                <a:cs typeface="Arial" panose="020B0604020202020204" pitchFamily="34" charset="0"/>
              </a:rPr>
              <a:t>#ScamAware</a:t>
            </a:r>
          </a:p>
        </p:txBody>
      </p:sp>
      <p:pic>
        <p:nvPicPr>
          <p:cNvPr id="7" name="Picture 6">
            <a:extLst>
              <a:ext uri="{FF2B5EF4-FFF2-40B4-BE49-F238E27FC236}">
                <a16:creationId xmlns:a16="http://schemas.microsoft.com/office/drawing/2014/main" id="{297D7B48-0498-716F-0E03-728EF9C3CEA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5163" y="8142815"/>
            <a:ext cx="1506717" cy="1342497"/>
          </a:xfrm>
          <a:prstGeom prst="rect">
            <a:avLst/>
          </a:prstGeom>
        </p:spPr>
      </p:pic>
      <p:pic>
        <p:nvPicPr>
          <p:cNvPr id="8" name="Picture 2" descr="W:\Scams Team\Scams Team Documents\Logo\NST logo 15.jpg">
            <a:extLst>
              <a:ext uri="{FF2B5EF4-FFF2-40B4-BE49-F238E27FC236}">
                <a16:creationId xmlns:a16="http://schemas.microsoft.com/office/drawing/2014/main" id="{71E6DE4E-E49B-228C-9D59-D375784D15F5}"/>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945708" y="8255787"/>
            <a:ext cx="1792205" cy="1200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924979"/>
      </p:ext>
    </p:extLst>
  </p:cSld>
  <p:clrMapOvr>
    <a:masterClrMapping/>
  </p:clrMapOvr>
</p:sldLayout>
</file>

<file path=ppt/slideMasters/_rels/slideMaster1.xml.rels>&#65279;<?xml version="1.0" encoding="utf-8"?><Relationships xmlns="http://schemas.openxmlformats.org/package/2006/relationships"><Relationship Type="http://schemas.openxmlformats.org/officeDocument/2006/relationships/slideLayout" Target="/ppt/slideLayouts/slideLayout8.xml" Id="rId8" /><Relationship Type="http://schemas.openxmlformats.org/officeDocument/2006/relationships/theme" Target="/ppt/theme/theme1.xml" Id="rId9" /></Relationships>
</file>

<file path=ppt/slideMasters/_rels/slideMaster2.xml.rels>&#65279;<?xml version="1.0" encoding="utf-8"?><Relationships xmlns="http://schemas.openxmlformats.org/package/2006/relationships"><Relationship Type="http://schemas.openxmlformats.org/officeDocument/2006/relationships/slideLayout" Target="/ppt/slideLayouts/slideLayout16.xml" Id="rId8" /><Relationship Type="http://schemas.openxmlformats.org/officeDocument/2006/relationships/slideLayout" Target="/ppt/slideLayouts/slideLayout21.xml" Id="rId13" /><Relationship Type="http://schemas.openxmlformats.org/officeDocument/2006/relationships/slideLayout" Target="/ppt/slideLayouts/slideLayout11.xml" Id="rId3" /><Relationship Type="http://schemas.openxmlformats.org/officeDocument/2006/relationships/slideLayout" Target="/ppt/slideLayouts/slideLayout10.xml" Id="rId2" /><Relationship Type="http://schemas.openxmlformats.org/officeDocument/2006/relationships/slideLayout" Target="/ppt/slideLayouts/slideLayout9.xml" Id="rId1" /><Relationship Type="http://schemas.openxmlformats.org/officeDocument/2006/relationships/slideLayout" Target="/ppt/slideLayouts/slideLayout12.xml" Id="rId4" /><Relationship Type="http://schemas.openxmlformats.org/officeDocument/2006/relationships/theme" Target="/ppt/theme/theme2.xml" Id="rId14" /></Relationships>
</file>

<file path=ppt/slideMasters/slideMaster1.xml><?xml version="1.0" encoding="utf-8"?>
<p:sldMaster xmlns:m="http://schemas.openxmlformats.org/officeDocument/2006/math" xmlns:a14="http://schemas.microsoft.com/office/drawing/2010/main" xmlns:ma14="http://schemas.microsoft.com/office/mac/drawingml/2011/main" xmlns:p14="http://schemas.microsoft.com/office/powerpoint/2010/main" xmlns:mc="http://schemas.openxmlformats.org/markup-compatibility/2006"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952500" y="254000"/>
            <a:ext cx="11099800" cy="215900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952500" y="2590800"/>
            <a:ext cx="11099800" cy="628650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6328884" y="9296400"/>
            <a:ext cx="340259" cy="324306"/>
          </a:xfrm>
          <a:prstGeom prst="rect">
            <a:avLst/>
          </a:prstGeom>
          <a:ln w="12700">
            <a:miter lim="400000"/>
          </a:ln>
        </p:spPr>
        <p:txBody>
          <a:bodyPr wrap="none" lIns="50800" tIns="50800" rIns="50800" bIns="50800">
            <a:spAutoFit/>
          </a:bodyPr>
          <a:lstStyle>
            <a:lvl1pPr>
              <a:defRPr sz="1600" b="0">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3922351530"/>
      </p:ext>
    </p:extLst>
  </p:cSld>
  <p:clrMap bg1="lt1" tx1="dk1" bg2="lt2" tx2="dk2" accent1="accent1" accent2="accent2" accent3="accent3" accent4="accent4" accent5="accent5" accent6="accent6" hlink="hlink" folHlink="folHlink"/>
  <p:sldLayoutIdLst>
    <p:sldLayoutId id="2147483732" r:id="rId8"/>
  </p:sldLayoutIdLst>
  <mc:AlternateContent xmlns:mc="http://schemas.openxmlformats.org/markup-compatibility/2006" xmlns:p14="http://schemas.microsoft.com/office/powerpoint/2010/main">
    <mc:Choice Requires="p14">
      <p:transition spd="slow" p14:dur="2000" advTm="4000"/>
    </mc:Choice>
    <mc:Fallback>
      <p:transition spd="slow" advTm="4000"/>
    </mc:Fallback>
  </mc:AlternateContent>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1pPr>
      <a:lvl2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2pPr>
      <a:lvl3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3pPr>
      <a:lvl4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4pPr>
      <a:lvl5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5pPr>
      <a:lvl6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6pPr>
      <a:lvl7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7pPr>
      <a:lvl8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8pPr>
      <a:lvl9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9pPr>
    </p:titleStyle>
    <p:body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1pPr>
      <a:lvl2pPr marL="0" marR="0" indent="2286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2pPr>
      <a:lvl3pPr marL="0" marR="0" indent="4572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3pPr>
      <a:lvl4pPr marL="0" marR="0" indent="6858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4pPr>
      <a:lvl5pPr marL="0" marR="0" indent="9144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5pPr>
      <a:lvl6pPr marL="0" marR="0" indent="11430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6pPr>
      <a:lvl7pPr marL="0" marR="0" indent="13716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7pPr>
      <a:lvl8pPr marL="0" marR="0" indent="16002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8pPr>
      <a:lvl9pPr marL="0" marR="0" indent="18288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9pPr>
    </p:otherStyle>
  </p:txStyles>
</p:sldMaster>
</file>

<file path=ppt/slideMasters/slideMaster2.xml><?xml version="1.0" encoding="utf-8"?>
<p:sldMaster xmlns:p14="http://schemas.microsoft.com/office/powerpoint/2010/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240" y="390596"/>
            <a:ext cx="11704320" cy="16256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50240" y="2275844"/>
            <a:ext cx="11704320" cy="64369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50240" y="9040146"/>
            <a:ext cx="3034453" cy="519289"/>
          </a:xfrm>
          <a:prstGeom prst="rect">
            <a:avLst/>
          </a:prstGeom>
        </p:spPr>
        <p:txBody>
          <a:bodyPr vert="horz" lIns="91440" tIns="45720" rIns="91440" bIns="45720" rtlCol="0" anchor="ctr"/>
          <a:lstStyle>
            <a:lvl1pPr algn="l">
              <a:defRPr sz="1707">
                <a:solidFill>
                  <a:schemeClr val="tx1">
                    <a:tint val="75000"/>
                  </a:schemeClr>
                </a:solidFill>
              </a:defRPr>
            </a:lvl1pPr>
          </a:lstStyle>
          <a:p>
            <a:fld id="{E7EA077B-3332-4948-A77B-4DBC00388F39}" type="datetimeFigureOut">
              <a:rPr lang="en-GB" smtClean="0"/>
              <a:pPr/>
              <a:t>05/02/2026</a:t>
            </a:fld>
            <a:endParaRPr lang="en-GB"/>
          </a:p>
        </p:txBody>
      </p:sp>
      <p:sp>
        <p:nvSpPr>
          <p:cNvPr id="5" name="Footer Placeholder 4"/>
          <p:cNvSpPr>
            <a:spLocks noGrp="1"/>
          </p:cNvSpPr>
          <p:nvPr>
            <p:ph type="ftr" sz="quarter" idx="3"/>
          </p:nvPr>
        </p:nvSpPr>
        <p:spPr>
          <a:xfrm>
            <a:off x="4443307" y="9040146"/>
            <a:ext cx="4118187" cy="519289"/>
          </a:xfrm>
          <a:prstGeom prst="rect">
            <a:avLst/>
          </a:prstGeom>
        </p:spPr>
        <p:txBody>
          <a:bodyPr vert="horz" lIns="91440" tIns="45720" rIns="91440" bIns="45720" rtlCol="0" anchor="ctr"/>
          <a:lstStyle>
            <a:lvl1pPr algn="ctr">
              <a:defRPr sz="1707">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9320107" y="9040146"/>
            <a:ext cx="3034453" cy="519289"/>
          </a:xfrm>
          <a:prstGeom prst="rect">
            <a:avLst/>
          </a:prstGeom>
        </p:spPr>
        <p:txBody>
          <a:bodyPr vert="horz" lIns="91440" tIns="45720" rIns="91440" bIns="45720" rtlCol="0" anchor="ctr"/>
          <a:lstStyle>
            <a:lvl1pPr algn="r">
              <a:defRPr sz="1707">
                <a:solidFill>
                  <a:schemeClr val="tx1">
                    <a:tint val="75000"/>
                  </a:schemeClr>
                </a:solidFill>
              </a:defRPr>
            </a:lvl1pPr>
          </a:lstStyle>
          <a:p>
            <a:fld id="{D147D5F9-D9BD-45F6-8102-8FE92ED275B1}" type="slidenum">
              <a:rPr lang="en-GB" smtClean="0"/>
              <a:pPr/>
              <a:t>‹#›</a:t>
            </a:fld>
            <a:endParaRPr lang="en-GB"/>
          </a:p>
        </p:txBody>
      </p:sp>
    </p:spTree>
    <p:extLst>
      <p:ext uri="{BB962C8B-B14F-4D97-AF65-F5344CB8AC3E}">
        <p14:creationId xmlns:p14="http://schemas.microsoft.com/office/powerpoint/2010/main" val="3192198100"/>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41" r:id="rId8"/>
    <p:sldLayoutId id="2147483746" r:id="rId13"/>
  </p:sldLayoutIdLst>
  <p:txStyles>
    <p:titleStyle>
      <a:lvl1pPr algn="ctr" defTabSz="1300460" rtl="0" eaLnBrk="1" latinLnBrk="0" hangingPunct="1">
        <a:spcBef>
          <a:spcPct val="0"/>
        </a:spcBef>
        <a:buNone/>
        <a:defRPr sz="6258" kern="1200">
          <a:solidFill>
            <a:schemeClr val="tx1"/>
          </a:solidFill>
          <a:latin typeface="+mj-lt"/>
          <a:ea typeface="+mj-ea"/>
          <a:cs typeface="+mj-cs"/>
        </a:defRPr>
      </a:lvl1pPr>
    </p:titleStyle>
    <p:bodyStyle>
      <a:lvl1pPr marL="487672" indent="-487672" algn="l" defTabSz="1300460" rtl="0" eaLnBrk="1" latinLnBrk="0" hangingPunct="1">
        <a:spcBef>
          <a:spcPct val="20000"/>
        </a:spcBef>
        <a:buFont typeface="Arial" panose="020B0604020202020204" pitchFamily="34" charset="0"/>
        <a:buChar char="•"/>
        <a:defRPr sz="4551" kern="1200">
          <a:solidFill>
            <a:schemeClr val="tx1"/>
          </a:solidFill>
          <a:latin typeface="+mn-lt"/>
          <a:ea typeface="+mn-ea"/>
          <a:cs typeface="+mn-cs"/>
        </a:defRPr>
      </a:lvl1pPr>
      <a:lvl2pPr marL="1056623" indent="-406394" algn="l" defTabSz="1300460" rtl="0" eaLnBrk="1" latinLnBrk="0" hangingPunct="1">
        <a:spcBef>
          <a:spcPct val="20000"/>
        </a:spcBef>
        <a:buFont typeface="Arial" panose="020B0604020202020204" pitchFamily="34" charset="0"/>
        <a:buChar char="–"/>
        <a:defRPr sz="3982" kern="1200">
          <a:solidFill>
            <a:schemeClr val="tx1"/>
          </a:solidFill>
          <a:latin typeface="+mn-lt"/>
          <a:ea typeface="+mn-ea"/>
          <a:cs typeface="+mn-cs"/>
        </a:defRPr>
      </a:lvl2pPr>
      <a:lvl3pPr marL="1625575" indent="-325115" algn="l" defTabSz="1300460" rtl="0" eaLnBrk="1" latinLnBrk="0" hangingPunct="1">
        <a:spcBef>
          <a:spcPct val="20000"/>
        </a:spcBef>
        <a:buFont typeface="Arial" panose="020B0604020202020204" pitchFamily="34" charset="0"/>
        <a:buChar char="•"/>
        <a:defRPr sz="3413" kern="1200">
          <a:solidFill>
            <a:schemeClr val="tx1"/>
          </a:solidFill>
          <a:latin typeface="+mn-lt"/>
          <a:ea typeface="+mn-ea"/>
          <a:cs typeface="+mn-cs"/>
        </a:defRPr>
      </a:lvl3pPr>
      <a:lvl4pPr marL="2275804" indent="-325115" algn="l" defTabSz="1300460" rtl="0" eaLnBrk="1" latinLnBrk="0" hangingPunct="1">
        <a:spcBef>
          <a:spcPct val="20000"/>
        </a:spcBef>
        <a:buFont typeface="Arial" panose="020B0604020202020204" pitchFamily="34" charset="0"/>
        <a:buChar char="–"/>
        <a:defRPr sz="2844" kern="1200">
          <a:solidFill>
            <a:schemeClr val="tx1"/>
          </a:solidFill>
          <a:latin typeface="+mn-lt"/>
          <a:ea typeface="+mn-ea"/>
          <a:cs typeface="+mn-cs"/>
        </a:defRPr>
      </a:lvl4pPr>
      <a:lvl5pPr marL="2926034" indent="-325115" algn="l" defTabSz="1300460" rtl="0" eaLnBrk="1" latinLnBrk="0" hangingPunct="1">
        <a:spcBef>
          <a:spcPct val="20000"/>
        </a:spcBef>
        <a:buFont typeface="Arial" panose="020B0604020202020204" pitchFamily="34" charset="0"/>
        <a:buChar char="»"/>
        <a:defRPr sz="2844"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44"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44"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44"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44" kern="1200">
          <a:solidFill>
            <a:schemeClr val="tx1"/>
          </a:solidFill>
          <a:latin typeface="+mn-lt"/>
          <a:ea typeface="+mn-ea"/>
          <a:cs typeface="+mn-cs"/>
        </a:defRPr>
      </a:lvl9pPr>
    </p:bodyStyle>
    <p:otherStyle>
      <a:defPPr>
        <a:defRPr lang="en-US"/>
      </a:defPPr>
      <a:lvl1pPr marL="0" algn="l" defTabSz="1300460" rtl="0" eaLnBrk="1" latinLnBrk="0" hangingPunct="1">
        <a:defRPr sz="2560" kern="1200">
          <a:solidFill>
            <a:schemeClr val="tx1"/>
          </a:solidFill>
          <a:latin typeface="+mn-lt"/>
          <a:ea typeface="+mn-ea"/>
          <a:cs typeface="+mn-cs"/>
        </a:defRPr>
      </a:lvl1pPr>
      <a:lvl2pPr marL="650230" algn="l" defTabSz="1300460" rtl="0" eaLnBrk="1" latinLnBrk="0" hangingPunct="1">
        <a:defRPr sz="2560" kern="1200">
          <a:solidFill>
            <a:schemeClr val="tx1"/>
          </a:solidFill>
          <a:latin typeface="+mn-lt"/>
          <a:ea typeface="+mn-ea"/>
          <a:cs typeface="+mn-cs"/>
        </a:defRPr>
      </a:lvl2pPr>
      <a:lvl3pPr marL="1300460" algn="l" defTabSz="1300460" rtl="0" eaLnBrk="1" latinLnBrk="0" hangingPunct="1">
        <a:defRPr sz="2560" kern="1200">
          <a:solidFill>
            <a:schemeClr val="tx1"/>
          </a:solidFill>
          <a:latin typeface="+mn-lt"/>
          <a:ea typeface="+mn-ea"/>
          <a:cs typeface="+mn-cs"/>
        </a:defRPr>
      </a:lvl3pPr>
      <a:lvl4pPr marL="1950690" algn="l" defTabSz="1300460" rtl="0" eaLnBrk="1" latinLnBrk="0" hangingPunct="1">
        <a:defRPr sz="2560" kern="1200">
          <a:solidFill>
            <a:schemeClr val="tx1"/>
          </a:solidFill>
          <a:latin typeface="+mn-lt"/>
          <a:ea typeface="+mn-ea"/>
          <a:cs typeface="+mn-cs"/>
        </a:defRPr>
      </a:lvl4pPr>
      <a:lvl5pPr marL="2600919" algn="l" defTabSz="1300460" rtl="0" eaLnBrk="1" latinLnBrk="0" hangingPunct="1">
        <a:defRPr sz="2560" kern="1200">
          <a:solidFill>
            <a:schemeClr val="tx1"/>
          </a:solidFill>
          <a:latin typeface="+mn-lt"/>
          <a:ea typeface="+mn-ea"/>
          <a:cs typeface="+mn-cs"/>
        </a:defRPr>
      </a:lvl5pPr>
      <a:lvl6pPr marL="3251149" algn="l" defTabSz="1300460" rtl="0" eaLnBrk="1" latinLnBrk="0" hangingPunct="1">
        <a:defRPr sz="2560" kern="1200">
          <a:solidFill>
            <a:schemeClr val="tx1"/>
          </a:solidFill>
          <a:latin typeface="+mn-lt"/>
          <a:ea typeface="+mn-ea"/>
          <a:cs typeface="+mn-cs"/>
        </a:defRPr>
      </a:lvl6pPr>
      <a:lvl7pPr marL="3901379" algn="l" defTabSz="1300460" rtl="0" eaLnBrk="1" latinLnBrk="0" hangingPunct="1">
        <a:defRPr sz="2560" kern="1200">
          <a:solidFill>
            <a:schemeClr val="tx1"/>
          </a:solidFill>
          <a:latin typeface="+mn-lt"/>
          <a:ea typeface="+mn-ea"/>
          <a:cs typeface="+mn-cs"/>
        </a:defRPr>
      </a:lvl7pPr>
      <a:lvl8pPr marL="4551609" algn="l" defTabSz="1300460" rtl="0" eaLnBrk="1" latinLnBrk="0" hangingPunct="1">
        <a:defRPr sz="2560" kern="1200">
          <a:solidFill>
            <a:schemeClr val="tx1"/>
          </a:solidFill>
          <a:latin typeface="+mn-lt"/>
          <a:ea typeface="+mn-ea"/>
          <a:cs typeface="+mn-cs"/>
        </a:defRPr>
      </a:lvl8pPr>
      <a:lvl9pPr marL="5201839" algn="l" defTabSz="1300460" rtl="0" eaLnBrk="1" latinLnBrk="0" hangingPunct="1">
        <a:defRPr sz="2560" kern="1200">
          <a:solidFill>
            <a:schemeClr val="tx1"/>
          </a:solidFill>
          <a:latin typeface="+mn-lt"/>
          <a:ea typeface="+mn-ea"/>
          <a:cs typeface="+mn-cs"/>
        </a:defRPr>
      </a:lvl9pPr>
    </p:otherStyle>
  </p:txStyles>
</p:sldMaster>
</file>

<file path=ppt/slides/_rels/slide1.xml.rels>&#65279;<?xml version="1.0" encoding="utf-8"?><Relationships xmlns="http://schemas.openxmlformats.org/package/2006/relationships"><Relationship Type="http://schemas.openxmlformats.org/officeDocument/2006/relationships/image" Target="/ppt/media/image5.jpeg" Id="rId3" /><Relationship Type="http://schemas.openxmlformats.org/officeDocument/2006/relationships/notesSlide" Target="/ppt/notesSlides/notesSlide1.xml" Id="rId2" /><Relationship Type="http://schemas.openxmlformats.org/officeDocument/2006/relationships/slideLayout" Target="/ppt/slideLayouts/slideLayout9.xml" Id="rId1" /><Relationship Type="http://schemas.openxmlformats.org/officeDocument/2006/relationships/image" Target="/ppt/media/image6.png" Id="rId5" /><Relationship Type="http://schemas.openxmlformats.org/officeDocument/2006/relationships/image" Target="/ppt/media/image3.png" Id="rId4" /></Relationships>
</file>

<file path=ppt/slides/_rels/slide10.xml.rels>&#65279;<?xml version="1.0" encoding="utf-8"?><Relationships xmlns="http://schemas.openxmlformats.org/package/2006/relationships"><Relationship Type="http://schemas.openxmlformats.org/officeDocument/2006/relationships/image" Target="/ppt/media/image3.png" Id="rId3" /><Relationship Type="http://schemas.openxmlformats.org/officeDocument/2006/relationships/notesSlide" Target="/ppt/notesSlides/notesSlide10.xml" Id="rId2" /><Relationship Type="http://schemas.openxmlformats.org/officeDocument/2006/relationships/slideLayout" Target="/ppt/slideLayouts/slideLayout10.xml" Id="rId1" /></Relationships>
</file>

<file path=ppt/slides/_rels/slide11.xml.rels>&#65279;<?xml version="1.0" encoding="utf-8"?><Relationships xmlns="http://schemas.openxmlformats.org/package/2006/relationships"><Relationship Type="http://schemas.openxmlformats.org/officeDocument/2006/relationships/image" Target="/ppt/media/image14.png" Id="rId3" /><Relationship Type="http://schemas.openxmlformats.org/officeDocument/2006/relationships/notesSlide" Target="/ppt/notesSlides/notesSlide11.xml" Id="rId2" /><Relationship Type="http://schemas.openxmlformats.org/officeDocument/2006/relationships/slideLayout" Target="/ppt/slideLayouts/slideLayout16.xml" Id="rId1" /></Relationships>
</file>

<file path=ppt/slides/_rels/slide12.xml.rels>&#65279;<?xml version="1.0" encoding="utf-8"?><Relationships xmlns="http://schemas.openxmlformats.org/package/2006/relationships"><Relationship Type="http://schemas.openxmlformats.org/officeDocument/2006/relationships/image" Target="/ppt/media/image14.png" Id="rId3" /><Relationship Type="http://schemas.openxmlformats.org/officeDocument/2006/relationships/notesSlide" Target="/ppt/notesSlides/notesSlide12.xml" Id="rId2" /><Relationship Type="http://schemas.openxmlformats.org/officeDocument/2006/relationships/slideLayout" Target="/ppt/slideLayouts/slideLayout16.xml" Id="rId1" /></Relationships>
</file>

<file path=ppt/slides/_rels/slide13.xml.rels>&#65279;<?xml version="1.0" encoding="utf-8"?><Relationships xmlns="http://schemas.openxmlformats.org/package/2006/relationships"><Relationship Type="http://schemas.openxmlformats.org/officeDocument/2006/relationships/image" Target="/ppt/media/image15.png" Id="rId3" /><Relationship Type="http://schemas.openxmlformats.org/officeDocument/2006/relationships/notesSlide" Target="/ppt/notesSlides/notesSlide13.xml" Id="rId2" /><Relationship Type="http://schemas.openxmlformats.org/officeDocument/2006/relationships/slideLayout" Target="/ppt/slideLayouts/slideLayout16.xml" Id="rId1" /></Relationships>
</file>

<file path=ppt/slides/_rels/slide14.xml.rels>&#65279;<?xml version="1.0" encoding="utf-8"?><Relationships xmlns="http://schemas.openxmlformats.org/package/2006/relationships"><Relationship Type="http://schemas.openxmlformats.org/officeDocument/2006/relationships/image" Target="/ppt/media/image15.png" Id="rId3" /><Relationship Type="http://schemas.openxmlformats.org/officeDocument/2006/relationships/notesSlide" Target="/ppt/notesSlides/notesSlide14.xml" Id="rId2" /><Relationship Type="http://schemas.openxmlformats.org/officeDocument/2006/relationships/slideLayout" Target="/ppt/slideLayouts/slideLayout16.xml" Id="rId1" /></Relationships>
</file>

<file path=ppt/slides/_rels/slide15.xml.rels>&#65279;<?xml version="1.0" encoding="utf-8"?><Relationships xmlns="http://schemas.openxmlformats.org/package/2006/relationships"><Relationship Type="http://schemas.openxmlformats.org/officeDocument/2006/relationships/image" Target="/ppt/media/image16.png" Id="rId3" /><Relationship Type="http://schemas.openxmlformats.org/officeDocument/2006/relationships/notesSlide" Target="/ppt/notesSlides/notesSlide15.xml" Id="rId2" /><Relationship Type="http://schemas.openxmlformats.org/officeDocument/2006/relationships/slideLayout" Target="/ppt/slideLayouts/slideLayout16.xml" Id="rId1" /></Relationships>
</file>

<file path=ppt/slides/_rels/slide16.xml.rels>&#65279;<?xml version="1.0" encoding="utf-8"?><Relationships xmlns="http://schemas.openxmlformats.org/package/2006/relationships"><Relationship Type="http://schemas.openxmlformats.org/officeDocument/2006/relationships/image" Target="/ppt/media/image16.png" Id="rId3" /><Relationship Type="http://schemas.openxmlformats.org/officeDocument/2006/relationships/notesSlide" Target="/ppt/notesSlides/notesSlide16.xml" Id="rId2" /><Relationship Type="http://schemas.openxmlformats.org/officeDocument/2006/relationships/slideLayout" Target="/ppt/slideLayouts/slideLayout16.xml" Id="rId1" /></Relationships>
</file>

<file path=ppt/slides/_rels/slide17.xml.rels>&#65279;<?xml version="1.0" encoding="utf-8"?><Relationships xmlns="http://schemas.openxmlformats.org/package/2006/relationships"><Relationship Type="http://schemas.openxmlformats.org/officeDocument/2006/relationships/image" Target="/ppt/media/image17.jpeg" Id="rId3" /><Relationship Type="http://schemas.openxmlformats.org/officeDocument/2006/relationships/notesSlide" Target="/ppt/notesSlides/notesSlide17.xml" Id="rId2" /><Relationship Type="http://schemas.openxmlformats.org/officeDocument/2006/relationships/slideLayout" Target="/ppt/slideLayouts/slideLayout16.xml" Id="rId1" /><Relationship Type="http://schemas.openxmlformats.org/officeDocument/2006/relationships/image" Target="/ppt/media/image18.png" Id="rId4" /></Relationships>
</file>

<file path=ppt/slides/_rels/slide18.xml.rels>&#65279;<?xml version="1.0" encoding="utf-8"?><Relationships xmlns="http://schemas.openxmlformats.org/package/2006/relationships"><Relationship Type="http://schemas.openxmlformats.org/officeDocument/2006/relationships/image" Target="/ppt/media/image17.jpeg" Id="rId3" /><Relationship Type="http://schemas.openxmlformats.org/officeDocument/2006/relationships/notesSlide" Target="/ppt/notesSlides/notesSlide18.xml" Id="rId2" /><Relationship Type="http://schemas.openxmlformats.org/officeDocument/2006/relationships/slideLayout" Target="/ppt/slideLayouts/slideLayout16.xml" Id="rId1" /><Relationship Type="http://schemas.openxmlformats.org/officeDocument/2006/relationships/image" Target="/ppt/media/image18.png" Id="rId4" /></Relationships>
</file>

<file path=ppt/slides/_rels/slide19.xml.rels>&#65279;<?xml version="1.0" encoding="utf-8"?><Relationships xmlns="http://schemas.openxmlformats.org/package/2006/relationships"><Relationship Type="http://schemas.openxmlformats.org/officeDocument/2006/relationships/image" Target="/ppt/media/image3.png" Id="rId3" /><Relationship Type="http://schemas.openxmlformats.org/officeDocument/2006/relationships/notesSlide" Target="/ppt/notesSlides/notesSlide19.xml" Id="rId2" /><Relationship Type="http://schemas.openxmlformats.org/officeDocument/2006/relationships/slideLayout" Target="/ppt/slideLayouts/slideLayout10.xml" Id="rId1" /></Relationships>
</file>

<file path=ppt/slides/_rels/slide2.xml.rels>&#65279;<?xml version="1.0" encoding="utf-8"?><Relationships xmlns="http://schemas.openxmlformats.org/package/2006/relationships"><Relationship Type="http://schemas.openxmlformats.org/officeDocument/2006/relationships/notesSlide" Target="/ppt/notesSlides/notesSlide2.xml" Id="rId2" /><Relationship Type="http://schemas.openxmlformats.org/officeDocument/2006/relationships/slideLayout" Target="/ppt/slideLayouts/slideLayout9.xml" Id="rId1" /></Relationships>
</file>

<file path=ppt/slides/_rels/slide20.xml.rels>&#65279;<?xml version="1.0" encoding="utf-8"?><Relationships xmlns="http://schemas.openxmlformats.org/package/2006/relationships"><Relationship Type="http://schemas.openxmlformats.org/officeDocument/2006/relationships/image" Target="/ppt/media/image19.png" Id="rId3" /><Relationship Type="http://schemas.openxmlformats.org/officeDocument/2006/relationships/notesSlide" Target="/ppt/notesSlides/notesSlide20.xml" Id="rId2" /><Relationship Type="http://schemas.openxmlformats.org/officeDocument/2006/relationships/slideLayout" Target="/ppt/slideLayouts/slideLayout11.xml" Id="rId1" /></Relationships>
</file>

<file path=ppt/slides/_rels/slide21.xml.rels>&#65279;<?xml version="1.0" encoding="utf-8"?><Relationships xmlns="http://schemas.openxmlformats.org/package/2006/relationships"><Relationship Type="http://schemas.openxmlformats.org/officeDocument/2006/relationships/image" Target="/ppt/media/image19.png" Id="rId3" /><Relationship Type="http://schemas.openxmlformats.org/officeDocument/2006/relationships/notesSlide" Target="/ppt/notesSlides/notesSlide21.xml" Id="rId2" /><Relationship Type="http://schemas.openxmlformats.org/officeDocument/2006/relationships/slideLayout" Target="/ppt/slideLayouts/slideLayout11.xml" Id="rId1" /></Relationships>
</file>

<file path=ppt/slides/_rels/slide22.xml.rels>&#65279;<?xml version="1.0" encoding="utf-8"?><Relationships xmlns="http://schemas.openxmlformats.org/package/2006/relationships"><Relationship Type="http://schemas.openxmlformats.org/officeDocument/2006/relationships/image" Target="/ppt/media/image19.png" Id="rId3" /><Relationship Type="http://schemas.openxmlformats.org/officeDocument/2006/relationships/notesSlide" Target="/ppt/notesSlides/notesSlide22.xml" Id="rId2" /><Relationship Type="http://schemas.openxmlformats.org/officeDocument/2006/relationships/slideLayout" Target="/ppt/slideLayouts/slideLayout11.xml" Id="rId1" /></Relationships>
</file>

<file path=ppt/slides/_rels/slide23.xml.rels>&#65279;<?xml version="1.0" encoding="utf-8"?><Relationships xmlns="http://schemas.openxmlformats.org/package/2006/relationships"><Relationship Type="http://schemas.openxmlformats.org/officeDocument/2006/relationships/notesSlide" Target="/ppt/notesSlides/notesSlide23.xml" Id="rId2" /><Relationship Type="http://schemas.openxmlformats.org/officeDocument/2006/relationships/slideLayout" Target="/ppt/slideLayouts/slideLayout11.xml" Id="rId1" /></Relationships>
</file>

<file path=ppt/slides/_rels/slide24.xml.rels>&#65279;<?xml version="1.0" encoding="utf-8"?><Relationships xmlns="http://schemas.openxmlformats.org/package/2006/relationships"><Relationship Type="http://schemas.openxmlformats.org/officeDocument/2006/relationships/image" Target="/ppt/media/image3.png" Id="rId3" /><Relationship Type="http://schemas.openxmlformats.org/officeDocument/2006/relationships/notesSlide" Target="/ppt/notesSlides/notesSlide24.xml" Id="rId2" /><Relationship Type="http://schemas.openxmlformats.org/officeDocument/2006/relationships/slideLayout" Target="/ppt/slideLayouts/slideLayout10.xml" Id="rId1" /></Relationships>
</file>

<file path=ppt/slides/_rels/slide25.xml.rels>&#65279;<?xml version="1.0" encoding="utf-8"?><Relationships xmlns="http://schemas.openxmlformats.org/package/2006/relationships"><Relationship Type="http://schemas.openxmlformats.org/officeDocument/2006/relationships/image" Target="/ppt/media/image20.jpeg" Id="rId3" /><Relationship Type="http://schemas.openxmlformats.org/officeDocument/2006/relationships/notesSlide" Target="/ppt/notesSlides/notesSlide25.xml" Id="rId2" /><Relationship Type="http://schemas.openxmlformats.org/officeDocument/2006/relationships/slideLayout" Target="/ppt/slideLayouts/slideLayout11.xml" Id="rId1" /></Relationships>
</file>

<file path=ppt/slides/_rels/slide26.xml.rels>&#65279;<?xml version="1.0" encoding="utf-8"?><Relationships xmlns="http://schemas.openxmlformats.org/package/2006/relationships"><Relationship Type="http://schemas.openxmlformats.org/officeDocument/2006/relationships/image" Target="/ppt/media/image21.png" Id="rId3" /><Relationship Type="http://schemas.openxmlformats.org/officeDocument/2006/relationships/notesSlide" Target="/ppt/notesSlides/notesSlide26.xml" Id="rId2" /><Relationship Type="http://schemas.openxmlformats.org/officeDocument/2006/relationships/slideLayout" Target="/ppt/slideLayouts/slideLayout11.xml" Id="rId1" /></Relationships>
</file>

<file path=ppt/slides/_rels/slide27.xml.rels>&#65279;<?xml version="1.0" encoding="utf-8"?><Relationships xmlns="http://schemas.openxmlformats.org/package/2006/relationships"><Relationship Type="http://schemas.openxmlformats.org/officeDocument/2006/relationships/image" Target="/ppt/media/image22.png" Id="rId3" /><Relationship Type="http://schemas.openxmlformats.org/officeDocument/2006/relationships/notesSlide" Target="/ppt/notesSlides/notesSlide27.xml" Id="rId2" /><Relationship Type="http://schemas.openxmlformats.org/officeDocument/2006/relationships/slideLayout" Target="/ppt/slideLayouts/slideLayout11.xml" Id="rId1" /></Relationships>
</file>

<file path=ppt/slides/_rels/slide28.xml.rels>&#65279;<?xml version="1.0" encoding="utf-8"?><Relationships xmlns="http://schemas.openxmlformats.org/package/2006/relationships"><Relationship Type="http://schemas.openxmlformats.org/officeDocument/2006/relationships/image" Target="/ppt/media/image23.png" Id="rId3" /><Relationship Type="http://schemas.openxmlformats.org/officeDocument/2006/relationships/notesSlide" Target="/ppt/notesSlides/notesSlide28.xml" Id="rId2" /><Relationship Type="http://schemas.openxmlformats.org/officeDocument/2006/relationships/slideLayout" Target="/ppt/slideLayouts/slideLayout11.xml" Id="rId1" /></Relationships>
</file>

<file path=ppt/slides/_rels/slide29.xml.rels>&#65279;<?xml version="1.0" encoding="utf-8"?><Relationships xmlns="http://schemas.openxmlformats.org/package/2006/relationships"><Relationship Type="http://schemas.openxmlformats.org/officeDocument/2006/relationships/image" Target="/ppt/media/image24.png" Id="rId3" /><Relationship Type="http://schemas.openxmlformats.org/officeDocument/2006/relationships/notesSlide" Target="/ppt/notesSlides/notesSlide29.xml" Id="rId2" /><Relationship Type="http://schemas.openxmlformats.org/officeDocument/2006/relationships/slideLayout" Target="/ppt/slideLayouts/slideLayout11.xml" Id="rId1" /></Relationships>
</file>

<file path=ppt/slides/_rels/slide3.xml.rels>&#65279;<?xml version="1.0" encoding="utf-8"?><Relationships xmlns="http://schemas.openxmlformats.org/package/2006/relationships"><Relationship Type="http://schemas.openxmlformats.org/officeDocument/2006/relationships/image" Target="/ppt/media/image3.png" Id="rId3" /><Relationship Type="http://schemas.openxmlformats.org/officeDocument/2006/relationships/notesSlide" Target="/ppt/notesSlides/notesSlide3.xml" Id="rId2" /><Relationship Type="http://schemas.openxmlformats.org/officeDocument/2006/relationships/slideLayout" Target="/ppt/slideLayouts/slideLayout10.xml" Id="rId1" /></Relationships>
</file>

<file path=ppt/slides/_rels/slide30.xml.rels>&#65279;<?xml version="1.0" encoding="utf-8"?><Relationships xmlns="http://schemas.openxmlformats.org/package/2006/relationships"><Relationship Type="http://schemas.openxmlformats.org/officeDocument/2006/relationships/image" Target="/ppt/media/image25.jpeg" Id="rId3" /><Relationship Type="http://schemas.openxmlformats.org/officeDocument/2006/relationships/notesSlide" Target="/ppt/notesSlides/notesSlide30.xml" Id="rId2" /><Relationship Type="http://schemas.openxmlformats.org/officeDocument/2006/relationships/slideLayout" Target="/ppt/slideLayouts/slideLayout21.xml" Id="rId1" /><Relationship Type="http://schemas.openxmlformats.org/officeDocument/2006/relationships/image" Target="/ppt/media/image28.png" Id="rId6" /><Relationship Type="http://schemas.openxmlformats.org/officeDocument/2006/relationships/image" Target="/ppt/media/image27.jpeg" Id="rId5" /><Relationship Type="http://schemas.openxmlformats.org/officeDocument/2006/relationships/image" Target="/ppt/media/image26.jpeg" Id="rId4" /></Relationships>
</file>

<file path=ppt/slides/_rels/slide31.xml.rels>&#65279;<?xml version="1.0" encoding="utf-8"?><Relationships xmlns="http://schemas.openxmlformats.org/package/2006/relationships"><Relationship Type="http://schemas.openxmlformats.org/officeDocument/2006/relationships/image" Target="/ppt/media/image28.png" Id="rId3" /><Relationship Type="http://schemas.openxmlformats.org/officeDocument/2006/relationships/notesSlide" Target="/ppt/notesSlides/notesSlide31.xml" Id="rId2" /><Relationship Type="http://schemas.openxmlformats.org/officeDocument/2006/relationships/slideLayout" Target="/ppt/slideLayouts/slideLayout8.xml" Id="rId1" /></Relationships>
</file>

<file path=ppt/slides/_rels/slide4.xml.rels>&#65279;<?xml version="1.0" encoding="utf-8"?><Relationships xmlns="http://schemas.openxmlformats.org/package/2006/relationships"><Relationship Type="http://schemas.openxmlformats.org/officeDocument/2006/relationships/notesSlide" Target="/ppt/notesSlides/notesSlide4.xml" Id="rId2" /><Relationship Type="http://schemas.openxmlformats.org/officeDocument/2006/relationships/slideLayout" Target="/ppt/slideLayouts/slideLayout11.xml" Id="rId1" /></Relationships>
</file>

<file path=ppt/slides/_rels/slide5.xml.rels>&#65279;<?xml version="1.0" encoding="utf-8"?><Relationships xmlns="http://schemas.openxmlformats.org/package/2006/relationships"><Relationship Type="http://schemas.openxmlformats.org/officeDocument/2006/relationships/image" Target="/ppt/media/image3.png" Id="rId3" /><Relationship Type="http://schemas.openxmlformats.org/officeDocument/2006/relationships/notesSlide" Target="/ppt/notesSlides/notesSlide5.xml" Id="rId2" /><Relationship Type="http://schemas.openxmlformats.org/officeDocument/2006/relationships/slideLayout" Target="/ppt/slideLayouts/slideLayout10.xml" Id="rId1" /></Relationships>
</file>

<file path=ppt/slides/_rels/slide6.xml.rels>&#65279;<?xml version="1.0" encoding="utf-8"?><Relationships xmlns="http://schemas.openxmlformats.org/package/2006/relationships"><Relationship Type="http://schemas.openxmlformats.org/officeDocument/2006/relationships/image" Target="/ppt/media/image3.png" Id="rId3" /><Relationship Type="http://schemas.openxmlformats.org/officeDocument/2006/relationships/notesSlide" Target="/ppt/notesSlides/notesSlide6.xml" Id="rId2" /><Relationship Type="http://schemas.openxmlformats.org/officeDocument/2006/relationships/slideLayout" Target="/ppt/slideLayouts/slideLayout10.xml" Id="rId1" /><Relationship Type="http://schemas.openxmlformats.org/officeDocument/2006/relationships/image" Target="/ppt/media/image7.png" Id="rId4" /></Relationships>
</file>

<file path=ppt/slides/_rels/slide7.xml.rels>&#65279;<?xml version="1.0" encoding="utf-8"?><Relationships xmlns="http://schemas.openxmlformats.org/package/2006/relationships"><Relationship Type="http://schemas.openxmlformats.org/officeDocument/2006/relationships/image" Target="/ppt/media/image3.png" Id="rId3" /><Relationship Type="http://schemas.openxmlformats.org/officeDocument/2006/relationships/notesSlide" Target="/ppt/notesSlides/notesSlide7.xml" Id="rId2" /><Relationship Type="http://schemas.openxmlformats.org/officeDocument/2006/relationships/slideLayout" Target="/ppt/slideLayouts/slideLayout10.xml" Id="rId1" /></Relationships>
</file>

<file path=ppt/slides/_rels/slide8.xml.rels>&#65279;<?xml version="1.0" encoding="utf-8"?><Relationships xmlns="http://schemas.openxmlformats.org/package/2006/relationships"><Relationship Type="http://schemas.openxmlformats.org/officeDocument/2006/relationships/image" Target="/ppt/media/image12.jpeg" Id="rId8" /><Relationship Type="http://schemas.openxmlformats.org/officeDocument/2006/relationships/image" Target="/ppt/media/image3.png" Id="rId3" /><Relationship Type="http://schemas.openxmlformats.org/officeDocument/2006/relationships/image" Target="/ppt/media/image11.png" Id="rId7" /><Relationship Type="http://schemas.openxmlformats.org/officeDocument/2006/relationships/notesSlide" Target="/ppt/notesSlides/notesSlide8.xml" Id="rId2" /><Relationship Type="http://schemas.openxmlformats.org/officeDocument/2006/relationships/slideLayout" Target="/ppt/slideLayouts/slideLayout10.xml" Id="rId1" /><Relationship Type="http://schemas.openxmlformats.org/officeDocument/2006/relationships/image" Target="/ppt/media/image10.png" Id="rId6" /><Relationship Type="http://schemas.openxmlformats.org/officeDocument/2006/relationships/image" Target="/ppt/media/image9.png" Id="rId5" /><Relationship Type="http://schemas.openxmlformats.org/officeDocument/2006/relationships/image" Target="/ppt/media/image8.jpeg" Id="rId4" /></Relationships>
</file>

<file path=ppt/slides/_rels/slide9.xml.rels>&#65279;<?xml version="1.0" encoding="utf-8"?><Relationships xmlns="http://schemas.openxmlformats.org/package/2006/relationships"><Relationship Type="http://schemas.openxmlformats.org/officeDocument/2006/relationships/slideLayout" Target="/ppt/slideLayouts/slideLayout12.xml" Id="rId3" /><Relationship Type="http://schemas.openxmlformats.org/officeDocument/2006/relationships/image" Target="/ppt/media/image13.png" Id="rId5" /><Relationship Type="http://schemas.openxmlformats.org/officeDocument/2006/relationships/notesSlide" Target="/ppt/notesSlides/notesSlide9.xml" Id="rId4" /><Relationship Type="http://schemas.openxmlformats.org/officeDocument/2006/relationships/video" Target="/ppt/media/media1.mp4" Id="rId2" /><Relationship Type="http://schemas.microsoft.com/office/2007/relationships/media" Target="/ppt/media/media1.mp4" Id="rId1"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A red and blue text on a white background. The Friends Against scams logo."/>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162140" y="407922"/>
            <a:ext cx="4680520" cy="2484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a:extLst>
              <a:ext uri="{FF2B5EF4-FFF2-40B4-BE49-F238E27FC236}">
                <a16:creationId xmlns:a16="http://schemas.microsoft.com/office/drawing/2014/main" id="{1194F2C1-FE29-70EC-88FC-5287776D320F}"/>
              </a:ext>
            </a:extLst>
          </p:cNvPr>
          <p:cNvSpPr>
            <a:spLocks noGrp="1"/>
          </p:cNvSpPr>
          <p:nvPr>
            <p:ph type="ctrTitle"/>
          </p:nvPr>
        </p:nvSpPr>
        <p:spPr>
          <a:xfrm>
            <a:off x="1650647" y="3188587"/>
            <a:ext cx="9703504" cy="2048253"/>
          </a:xfrm>
        </p:spPr>
        <p:txBody>
          <a:bodyPr>
            <a:normAutofit fontScale="90000"/>
          </a:bodyPr>
          <a:lstStyle/>
          <a:p>
            <a:r>
              <a:rPr lang="en-GB" dirty="0">
                <a:solidFill>
                  <a:srgbClr val="066680"/>
                </a:solidFill>
                <a:latin typeface="ReithSans"/>
              </a:rPr>
              <a:t>Young Friends Against</a:t>
            </a:r>
            <a:r>
              <a:rPr lang="en-GB" baseline="0" dirty="0">
                <a:solidFill>
                  <a:srgbClr val="066680"/>
                </a:solidFill>
                <a:latin typeface="ReithSans"/>
              </a:rPr>
              <a:t> Scams</a:t>
            </a:r>
            <a:br>
              <a:rPr lang="en-GB" baseline="0" dirty="0">
                <a:solidFill>
                  <a:srgbClr val="066680"/>
                </a:solidFill>
                <a:latin typeface="ReithSans"/>
              </a:rPr>
            </a:br>
            <a:r>
              <a:rPr lang="en-GB" b="0" baseline="0" dirty="0">
                <a:solidFill>
                  <a:srgbClr val="066680"/>
                </a:solidFill>
                <a:latin typeface="ReithSans"/>
              </a:rPr>
              <a:t>Year 8 - Assembly Session</a:t>
            </a:r>
            <a:br>
              <a:rPr lang="en-GB" baseline="0" dirty="0">
                <a:solidFill>
                  <a:srgbClr val="066680"/>
                </a:solidFill>
                <a:latin typeface="ReithSans"/>
              </a:rPr>
            </a:br>
            <a:r>
              <a:rPr lang="en-GB" b="0" dirty="0">
                <a:solidFill>
                  <a:srgbClr val="066680"/>
                </a:solidFill>
                <a:latin typeface="ReithSans"/>
              </a:rPr>
              <a:t>Scams on social media</a:t>
            </a:r>
          </a:p>
        </p:txBody>
      </p:sp>
      <p:pic>
        <p:nvPicPr>
          <p:cNvPr id="4" name="Picture 3">
            <a:extLst>
              <a:ext uri="{FF2B5EF4-FFF2-40B4-BE49-F238E27FC236}">
                <a16:creationId xmlns:a16="http://schemas.microsoft.com/office/drawing/2014/main" id="{9F80FA0A-B3E3-3A65-B92F-B03CEDC8D3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5163" y="8142815"/>
            <a:ext cx="1506717" cy="1342497"/>
          </a:xfrm>
          <a:prstGeom prst="rect">
            <a:avLst/>
          </a:prstGeom>
        </p:spPr>
      </p:pic>
      <p:pic>
        <p:nvPicPr>
          <p:cNvPr id="5" name="Picture 4" descr="A colorful hexagon with icons&#10;&#10;AI-generated content may be incorrect.">
            <a:extLst>
              <a:ext uri="{FF2B5EF4-FFF2-40B4-BE49-F238E27FC236}">
                <a16:creationId xmlns:a16="http://schemas.microsoft.com/office/drawing/2014/main" id="{2865A740-0D6D-AC6C-0921-456231ED04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46685" y="5509871"/>
            <a:ext cx="2511429" cy="2249294"/>
          </a:xfrm>
          <a:prstGeom prst="rect">
            <a:avLst/>
          </a:prstGeom>
        </p:spPr>
      </p:pic>
    </p:spTree>
    <p:extLst>
      <p:ext uri="{BB962C8B-B14F-4D97-AF65-F5344CB8AC3E}">
        <p14:creationId xmlns:p14="http://schemas.microsoft.com/office/powerpoint/2010/main" val="20771865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C3F5B1-41E0-7D90-772C-2CC530AD07E4}"/>
            </a:ext>
          </a:extLst>
        </p:cNvPr>
        <p:cNvGrpSpPr/>
        <p:nvPr/>
      </p:nvGrpSpPr>
      <p:grpSpPr>
        <a:xfrm>
          <a:off x="0" y="0"/>
          <a:ext cx="0" cy="0"/>
          <a:chOff x="0" y="0"/>
          <a:chExt cx="0" cy="0"/>
        </a:xfrm>
      </p:grpSpPr>
      <p:sp>
        <p:nvSpPr>
          <p:cNvPr id="2" name="What do you…">
            <a:extLst>
              <a:ext uri="{FF2B5EF4-FFF2-40B4-BE49-F238E27FC236}">
                <a16:creationId xmlns:a16="http://schemas.microsoft.com/office/drawing/2014/main" id="{AECB177F-ED6F-8976-C388-B645B08483C1}"/>
              </a:ext>
            </a:extLst>
          </p:cNvPr>
          <p:cNvSpPr txBox="1">
            <a:spLocks/>
          </p:cNvSpPr>
          <p:nvPr/>
        </p:nvSpPr>
        <p:spPr>
          <a:xfrm>
            <a:off x="406400" y="1852464"/>
            <a:ext cx="12192000" cy="4396851"/>
          </a:xfrm>
          <a:prstGeom prst="rect">
            <a:avLst/>
          </a:prstGeom>
        </p:spPr>
        <p:txBody>
          <a:bodyPr vert="horz" lIns="91440" tIns="45720" rIns="91440" bIns="45720" rtlCol="0" anchor="ctr">
            <a:noAutofit/>
          </a:bodyPr>
          <a:lstStyle>
            <a:lvl1pPr algn="l" defTabSz="1300460" rtl="0" eaLnBrk="1" latinLnBrk="0" hangingPunct="1">
              <a:spcBef>
                <a:spcPct val="0"/>
              </a:spcBef>
              <a:buNone/>
              <a:defRPr sz="5689" b="1" kern="1200">
                <a:solidFill>
                  <a:schemeClr val="tx1"/>
                </a:solidFill>
                <a:latin typeface="+mj-lt"/>
                <a:ea typeface="+mj-ea"/>
                <a:cs typeface="+mj-cs"/>
              </a:defRPr>
            </a:lvl1pPr>
          </a:lstStyle>
          <a:p>
            <a:pPr defTabSz="560658">
              <a:defRPr sz="16800">
                <a:solidFill>
                  <a:srgbClr val="006680"/>
                </a:solidFill>
              </a:defRPr>
            </a:pPr>
            <a:r>
              <a:rPr lang="en-GB" sz="7200" spc="0" dirty="0">
                <a:solidFill>
                  <a:srgbClr val="006680"/>
                </a:solidFill>
                <a:effectLst>
                  <a:outerShdw blurRad="38100" dist="38100" dir="2700000" algn="tl">
                    <a:srgbClr val="000000">
                      <a:alpha val="43137"/>
                    </a:srgbClr>
                  </a:outerShdw>
                </a:effectLst>
                <a:uFillTx/>
                <a:latin typeface="+mn-lt"/>
                <a:cs typeface="Arial" panose="020B0604020202020204" pitchFamily="34" charset="0"/>
              </a:rPr>
              <a:t>Hands up if you have seen these examples.</a:t>
            </a:r>
          </a:p>
        </p:txBody>
      </p:sp>
      <p:pic>
        <p:nvPicPr>
          <p:cNvPr id="8" name="Picture 7">
            <a:extLst>
              <a:ext uri="{FF2B5EF4-FFF2-40B4-BE49-F238E27FC236}">
                <a16:creationId xmlns:a16="http://schemas.microsoft.com/office/drawing/2014/main" id="{81960E90-959B-AB1C-DAD6-B452CAD06B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5163" y="8142815"/>
            <a:ext cx="1506717" cy="1342497"/>
          </a:xfrm>
          <a:prstGeom prst="rect">
            <a:avLst/>
          </a:prstGeom>
        </p:spPr>
      </p:pic>
    </p:spTree>
    <p:extLst>
      <p:ext uri="{BB962C8B-B14F-4D97-AF65-F5344CB8AC3E}">
        <p14:creationId xmlns:p14="http://schemas.microsoft.com/office/powerpoint/2010/main" val="23130008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D2D2F-40F5-50D1-DFAC-D8ED776BD32E}"/>
              </a:ext>
            </a:extLst>
          </p:cNvPr>
          <p:cNvSpPr>
            <a:spLocks noGrp="1"/>
          </p:cNvSpPr>
          <p:nvPr>
            <p:ph type="title"/>
          </p:nvPr>
        </p:nvSpPr>
        <p:spPr/>
        <p:txBody>
          <a:bodyPr/>
          <a:lstStyle/>
          <a:p>
            <a:r>
              <a:rPr lang="en-GB" dirty="0"/>
              <a:t>Fake Offers</a:t>
            </a:r>
          </a:p>
        </p:txBody>
      </p:sp>
      <p:pic>
        <p:nvPicPr>
          <p:cNvPr id="3" name="Picture 2">
            <a:extLst>
              <a:ext uri="{FF2B5EF4-FFF2-40B4-BE49-F238E27FC236}">
                <a16:creationId xmlns:a16="http://schemas.microsoft.com/office/drawing/2014/main" id="{E5D6578D-CEAD-090A-4C70-0A5436F0EF96}"/>
              </a:ext>
            </a:extLst>
          </p:cNvPr>
          <p:cNvPicPr>
            <a:picLocks noChangeAspect="1"/>
          </p:cNvPicPr>
          <p:nvPr/>
        </p:nvPicPr>
        <p:blipFill>
          <a:blip r:embed="rId3"/>
          <a:stretch>
            <a:fillRect/>
          </a:stretch>
        </p:blipFill>
        <p:spPr>
          <a:xfrm>
            <a:off x="3946116" y="2376839"/>
            <a:ext cx="5112568" cy="6925205"/>
          </a:xfrm>
          <a:prstGeom prst="rect">
            <a:avLst/>
          </a:prstGeom>
        </p:spPr>
      </p:pic>
    </p:spTree>
    <p:extLst>
      <p:ext uri="{BB962C8B-B14F-4D97-AF65-F5344CB8AC3E}">
        <p14:creationId xmlns:p14="http://schemas.microsoft.com/office/powerpoint/2010/main" val="3240473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A509D6-8945-A752-3884-04026E50B0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D70AA4-9F38-0769-04B8-091414F79483}"/>
              </a:ext>
            </a:extLst>
          </p:cNvPr>
          <p:cNvSpPr>
            <a:spLocks noGrp="1"/>
          </p:cNvSpPr>
          <p:nvPr>
            <p:ph type="title"/>
          </p:nvPr>
        </p:nvSpPr>
        <p:spPr/>
        <p:txBody>
          <a:bodyPr/>
          <a:lstStyle/>
          <a:p>
            <a:r>
              <a:rPr lang="en-GB" dirty="0"/>
              <a:t>Fake Offers</a:t>
            </a:r>
          </a:p>
        </p:txBody>
      </p:sp>
      <p:pic>
        <p:nvPicPr>
          <p:cNvPr id="3" name="Picture 2">
            <a:extLst>
              <a:ext uri="{FF2B5EF4-FFF2-40B4-BE49-F238E27FC236}">
                <a16:creationId xmlns:a16="http://schemas.microsoft.com/office/drawing/2014/main" id="{1BEE8FF1-C03D-447E-A445-CC931BD9CEE3}"/>
              </a:ext>
            </a:extLst>
          </p:cNvPr>
          <p:cNvPicPr>
            <a:picLocks noChangeAspect="1"/>
          </p:cNvPicPr>
          <p:nvPr/>
        </p:nvPicPr>
        <p:blipFill>
          <a:blip r:embed="rId3"/>
          <a:stretch>
            <a:fillRect/>
          </a:stretch>
        </p:blipFill>
        <p:spPr>
          <a:xfrm>
            <a:off x="537535" y="2500536"/>
            <a:ext cx="4078341" cy="5524297"/>
          </a:xfrm>
          <a:prstGeom prst="rect">
            <a:avLst/>
          </a:prstGeom>
        </p:spPr>
      </p:pic>
      <p:sp>
        <p:nvSpPr>
          <p:cNvPr id="4" name="TextBox 3">
            <a:extLst>
              <a:ext uri="{FF2B5EF4-FFF2-40B4-BE49-F238E27FC236}">
                <a16:creationId xmlns:a16="http://schemas.microsoft.com/office/drawing/2014/main" id="{2342B1E1-412A-09CD-8338-64F93DAC612B}"/>
              </a:ext>
            </a:extLst>
          </p:cNvPr>
          <p:cNvSpPr txBox="1"/>
          <p:nvPr/>
        </p:nvSpPr>
        <p:spPr>
          <a:xfrm>
            <a:off x="4990233" y="2932584"/>
            <a:ext cx="7477032" cy="5632311"/>
          </a:xfrm>
          <a:prstGeom prst="rect">
            <a:avLst/>
          </a:prstGeom>
          <a:noFill/>
        </p:spPr>
        <p:txBody>
          <a:bodyPr wrap="square">
            <a:spAutoFit/>
          </a:bodyPr>
          <a:lstStyle/>
          <a:p>
            <a:pPr defTabSz="560658">
              <a:defRPr sz="16800">
                <a:solidFill>
                  <a:srgbClr val="006680"/>
                </a:solidFill>
              </a:defRPr>
            </a:pPr>
            <a:r>
              <a:rPr lang="en-GB" sz="3200" b="1" spc="0" dirty="0">
                <a:solidFill>
                  <a:schemeClr val="tx1"/>
                </a:solidFill>
                <a:uFillTx/>
                <a:latin typeface="+mn-lt"/>
                <a:cs typeface="Arial" panose="020B0604020202020204" pitchFamily="34" charset="0"/>
              </a:rPr>
              <a:t>Remember:</a:t>
            </a:r>
          </a:p>
          <a:p>
            <a:pPr defTabSz="560658">
              <a:defRPr sz="16800">
                <a:solidFill>
                  <a:srgbClr val="006680"/>
                </a:solidFill>
              </a:defRPr>
            </a:pPr>
            <a:endParaRPr lang="en-GB" sz="3200" b="1" spc="0" dirty="0">
              <a:solidFill>
                <a:schemeClr val="tx1"/>
              </a:solidFill>
              <a:uFillTx/>
              <a:latin typeface="+mn-lt"/>
              <a:cs typeface="Arial" panose="020B0604020202020204" pitchFamily="34" charset="0"/>
            </a:endParaRPr>
          </a:p>
          <a:p>
            <a:pPr marL="514350" indent="-514350" defTabSz="560658">
              <a:buAutoNum type="arabicPeriod"/>
              <a:defRPr sz="16800">
                <a:solidFill>
                  <a:srgbClr val="006680"/>
                </a:solidFill>
              </a:defRPr>
            </a:pPr>
            <a:r>
              <a:rPr lang="en-GB" sz="3200" b="1" spc="0" dirty="0">
                <a:solidFill>
                  <a:schemeClr val="tx1"/>
                </a:solidFill>
                <a:uFillTx/>
                <a:latin typeface="+mn-lt"/>
                <a:cs typeface="Arial" panose="020B0604020202020204" pitchFamily="34" charset="0"/>
              </a:rPr>
              <a:t>Never click the link.</a:t>
            </a:r>
          </a:p>
          <a:p>
            <a:pPr marL="514350" indent="-514350" defTabSz="560658">
              <a:buAutoNum type="arabicPeriod"/>
              <a:defRPr sz="16800">
                <a:solidFill>
                  <a:srgbClr val="006680"/>
                </a:solidFill>
              </a:defRPr>
            </a:pPr>
            <a:endParaRPr lang="en-GB" sz="3200" b="1" spc="0" dirty="0">
              <a:solidFill>
                <a:schemeClr val="tx1"/>
              </a:solidFill>
              <a:uFillTx/>
              <a:latin typeface="+mn-lt"/>
              <a:cs typeface="Arial" panose="020B0604020202020204" pitchFamily="34" charset="0"/>
            </a:endParaRPr>
          </a:p>
          <a:p>
            <a:pPr marL="514350" indent="-514350" defTabSz="560658">
              <a:buAutoNum type="arabicPeriod"/>
              <a:defRPr sz="16800">
                <a:solidFill>
                  <a:srgbClr val="006680"/>
                </a:solidFill>
              </a:defRPr>
            </a:pPr>
            <a:r>
              <a:rPr lang="en-GB" sz="3200" b="1" spc="0" dirty="0">
                <a:solidFill>
                  <a:schemeClr val="tx1"/>
                </a:solidFill>
                <a:uFillTx/>
                <a:latin typeface="+mn-lt"/>
                <a:cs typeface="Arial" panose="020B0604020202020204" pitchFamily="34" charset="0"/>
              </a:rPr>
              <a:t>Check the official company’s website by searching for it yourself.</a:t>
            </a:r>
          </a:p>
          <a:p>
            <a:pPr marL="514350" indent="-514350" defTabSz="560658">
              <a:buAutoNum type="arabicPeriod"/>
              <a:defRPr sz="16800">
                <a:solidFill>
                  <a:srgbClr val="006680"/>
                </a:solidFill>
              </a:defRPr>
            </a:pPr>
            <a:endParaRPr lang="en-GB" sz="3200" b="1" spc="0" dirty="0">
              <a:solidFill>
                <a:schemeClr val="tx1"/>
              </a:solidFill>
              <a:uFillTx/>
              <a:latin typeface="+mn-lt"/>
              <a:cs typeface="Arial" panose="020B0604020202020204" pitchFamily="34" charset="0"/>
            </a:endParaRPr>
          </a:p>
          <a:p>
            <a:pPr marL="514350" indent="-514350" defTabSz="560658">
              <a:buAutoNum type="arabicPeriod"/>
              <a:defRPr sz="16800">
                <a:solidFill>
                  <a:srgbClr val="006680"/>
                </a:solidFill>
              </a:defRPr>
            </a:pPr>
            <a:r>
              <a:rPr lang="en-GB" sz="3200" b="1" spc="0" dirty="0">
                <a:solidFill>
                  <a:schemeClr val="tx1"/>
                </a:solidFill>
                <a:uFillTx/>
                <a:latin typeface="+mn-lt"/>
                <a:cs typeface="Arial" panose="020B0604020202020204" pitchFamily="34" charset="0"/>
              </a:rPr>
              <a:t>Offers like this are unrealistic.</a:t>
            </a:r>
          </a:p>
          <a:p>
            <a:pPr marL="514350" indent="-514350" defTabSz="560658">
              <a:buAutoNum type="arabicPeriod"/>
              <a:defRPr sz="16800">
                <a:solidFill>
                  <a:srgbClr val="006680"/>
                </a:solidFill>
              </a:defRPr>
            </a:pPr>
            <a:endParaRPr lang="en-GB" sz="3200" b="1" spc="0" dirty="0">
              <a:solidFill>
                <a:schemeClr val="tx1"/>
              </a:solidFill>
              <a:uFillTx/>
              <a:latin typeface="+mn-lt"/>
              <a:cs typeface="Arial" panose="020B0604020202020204" pitchFamily="34" charset="0"/>
            </a:endParaRPr>
          </a:p>
          <a:p>
            <a:pPr marL="514350" indent="-514350" defTabSz="560658">
              <a:buAutoNum type="arabicPeriod"/>
              <a:defRPr sz="16800">
                <a:solidFill>
                  <a:srgbClr val="006680"/>
                </a:solidFill>
              </a:defRPr>
            </a:pPr>
            <a:r>
              <a:rPr lang="en-GB" sz="3200" b="1" spc="0" dirty="0">
                <a:solidFill>
                  <a:schemeClr val="tx1"/>
                </a:solidFill>
                <a:uFillTx/>
                <a:latin typeface="+mn-lt"/>
                <a:cs typeface="Arial" panose="020B0604020202020204" pitchFamily="34" charset="0"/>
              </a:rPr>
              <a:t>Report it.</a:t>
            </a:r>
          </a:p>
          <a:p>
            <a:pPr defTabSz="560658">
              <a:defRPr sz="16800">
                <a:solidFill>
                  <a:srgbClr val="006680"/>
                </a:solidFill>
              </a:defRPr>
            </a:pPr>
            <a:endParaRPr lang="en-GB" sz="4000" spc="0" dirty="0">
              <a:solidFill>
                <a:srgbClr val="006680"/>
              </a:solidFill>
              <a:effectLst>
                <a:outerShdw blurRad="38100" dist="38100" dir="2700000" algn="tl">
                  <a:srgbClr val="000000">
                    <a:alpha val="43137"/>
                  </a:srgbClr>
                </a:outerShdw>
              </a:effectLst>
              <a:uFillTx/>
              <a:latin typeface="+mn-lt"/>
              <a:cs typeface="Arial" panose="020B0604020202020204" pitchFamily="34" charset="0"/>
            </a:endParaRPr>
          </a:p>
        </p:txBody>
      </p:sp>
    </p:spTree>
    <p:extLst>
      <p:ext uri="{BB962C8B-B14F-4D97-AF65-F5344CB8AC3E}">
        <p14:creationId xmlns:p14="http://schemas.microsoft.com/office/powerpoint/2010/main" val="1347820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500"/>
                                        <p:tgtEl>
                                          <p:spTgt spid="4">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
                                            <p:txEl>
                                              <p:pRg st="4" end="4"/>
                                            </p:txEl>
                                          </p:spTgt>
                                        </p:tgtEl>
                                        <p:attrNameLst>
                                          <p:attrName>style.visibility</p:attrName>
                                        </p:attrNameLst>
                                      </p:cBhvr>
                                      <p:to>
                                        <p:strVal val="visible"/>
                                      </p:to>
                                    </p:set>
                                    <p:animEffect transition="in" filter="fade">
                                      <p:cBhvr>
                                        <p:cTn id="24" dur="500"/>
                                        <p:tgtEl>
                                          <p:spTgt spid="4">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animEffect transition="in" filter="fade">
                                      <p:cBhvr>
                                        <p:cTn id="29" dur="500"/>
                                        <p:tgtEl>
                                          <p:spTgt spid="4">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4">
                                            <p:txEl>
                                              <p:pRg st="8" end="8"/>
                                            </p:txEl>
                                          </p:spTgt>
                                        </p:tgtEl>
                                        <p:attrNameLst>
                                          <p:attrName>style.visibility</p:attrName>
                                        </p:attrNameLst>
                                      </p:cBhvr>
                                      <p:to>
                                        <p:strVal val="visible"/>
                                      </p:to>
                                    </p:set>
                                    <p:animEffect transition="in" filter="fade">
                                      <p:cBhvr>
                                        <p:cTn id="34"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DA7749-0F8A-B0ED-BFC9-620215C48E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0F048D-0D9D-43D1-DC77-3DA35AEE1101}"/>
              </a:ext>
            </a:extLst>
          </p:cNvPr>
          <p:cNvSpPr>
            <a:spLocks noGrp="1"/>
          </p:cNvSpPr>
          <p:nvPr>
            <p:ph type="title"/>
          </p:nvPr>
        </p:nvSpPr>
        <p:spPr/>
        <p:txBody>
          <a:bodyPr/>
          <a:lstStyle/>
          <a:p>
            <a:r>
              <a:rPr lang="en-GB" dirty="0"/>
              <a:t>Fake Giveaways</a:t>
            </a:r>
          </a:p>
        </p:txBody>
      </p:sp>
      <p:pic>
        <p:nvPicPr>
          <p:cNvPr id="1028" name="Picture 4" descr="A scam advert on Facebook impersonating Monster Energy">
            <a:extLst>
              <a:ext uri="{FF2B5EF4-FFF2-40B4-BE49-F238E27FC236}">
                <a16:creationId xmlns:a16="http://schemas.microsoft.com/office/drawing/2014/main" id="{E5E71A19-B627-57AD-8201-C714C946DF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8104" y="2428528"/>
            <a:ext cx="5328592" cy="6958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22840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2A299E-C985-D43A-77FE-80259A7C7A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02288E-8C99-C7B4-284A-EE112B85F06C}"/>
              </a:ext>
            </a:extLst>
          </p:cNvPr>
          <p:cNvSpPr>
            <a:spLocks noGrp="1"/>
          </p:cNvSpPr>
          <p:nvPr>
            <p:ph type="title"/>
          </p:nvPr>
        </p:nvSpPr>
        <p:spPr/>
        <p:txBody>
          <a:bodyPr/>
          <a:lstStyle/>
          <a:p>
            <a:r>
              <a:rPr lang="en-GB" dirty="0"/>
              <a:t>Fake Giveaways</a:t>
            </a:r>
          </a:p>
        </p:txBody>
      </p:sp>
      <p:pic>
        <p:nvPicPr>
          <p:cNvPr id="1028" name="Picture 4" descr="A scam advert on Facebook impersonating Monster Energy">
            <a:extLst>
              <a:ext uri="{FF2B5EF4-FFF2-40B4-BE49-F238E27FC236}">
                <a16:creationId xmlns:a16="http://schemas.microsoft.com/office/drawing/2014/main" id="{86157893-6382-C769-8183-B0FBD8EC9E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598" y="2572544"/>
            <a:ext cx="4135594" cy="5400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82CF221-1CF5-AAD1-5FFE-C831E0A84F5B}"/>
              </a:ext>
            </a:extLst>
          </p:cNvPr>
          <p:cNvSpPr txBox="1"/>
          <p:nvPr/>
        </p:nvSpPr>
        <p:spPr>
          <a:xfrm>
            <a:off x="4990233" y="2932584"/>
            <a:ext cx="7477032" cy="6124754"/>
          </a:xfrm>
          <a:prstGeom prst="rect">
            <a:avLst/>
          </a:prstGeom>
          <a:noFill/>
        </p:spPr>
        <p:txBody>
          <a:bodyPr wrap="square">
            <a:spAutoFit/>
          </a:bodyPr>
          <a:lstStyle/>
          <a:p>
            <a:pPr defTabSz="560658">
              <a:defRPr sz="16800">
                <a:solidFill>
                  <a:srgbClr val="006680"/>
                </a:solidFill>
              </a:defRPr>
            </a:pPr>
            <a:r>
              <a:rPr lang="en-GB" sz="3200" b="1" spc="0" dirty="0">
                <a:solidFill>
                  <a:schemeClr val="tx1"/>
                </a:solidFill>
                <a:uFillTx/>
                <a:latin typeface="+mn-lt"/>
                <a:cs typeface="Arial" panose="020B0604020202020204" pitchFamily="34" charset="0"/>
              </a:rPr>
              <a:t>Remember:</a:t>
            </a:r>
          </a:p>
          <a:p>
            <a:pPr defTabSz="560658">
              <a:defRPr sz="16800">
                <a:solidFill>
                  <a:srgbClr val="006680"/>
                </a:solidFill>
              </a:defRPr>
            </a:pPr>
            <a:endParaRPr lang="en-GB" sz="3200" b="1" spc="0" dirty="0">
              <a:solidFill>
                <a:schemeClr val="tx1"/>
              </a:solidFill>
              <a:uFillTx/>
              <a:latin typeface="+mn-lt"/>
              <a:cs typeface="Arial" panose="020B0604020202020204" pitchFamily="34" charset="0"/>
            </a:endParaRPr>
          </a:p>
          <a:p>
            <a:pPr marL="514350" indent="-514350" defTabSz="560658">
              <a:buAutoNum type="arabicPeriod"/>
              <a:defRPr sz="16800">
                <a:solidFill>
                  <a:srgbClr val="006680"/>
                </a:solidFill>
              </a:defRPr>
            </a:pPr>
            <a:r>
              <a:rPr lang="en-GB" sz="3200" b="1" spc="0" dirty="0">
                <a:solidFill>
                  <a:schemeClr val="tx1"/>
                </a:solidFill>
                <a:uFillTx/>
                <a:latin typeface="+mn-lt"/>
                <a:cs typeface="Arial" panose="020B0604020202020204" pitchFamily="34" charset="0"/>
              </a:rPr>
              <a:t>Never click the link.</a:t>
            </a:r>
          </a:p>
          <a:p>
            <a:pPr marL="514350" indent="-514350" defTabSz="560658">
              <a:buAutoNum type="arabicPeriod"/>
              <a:defRPr sz="16800">
                <a:solidFill>
                  <a:srgbClr val="006680"/>
                </a:solidFill>
              </a:defRPr>
            </a:pPr>
            <a:endParaRPr lang="en-GB" sz="3200" b="1" spc="0" dirty="0">
              <a:solidFill>
                <a:schemeClr val="tx1"/>
              </a:solidFill>
              <a:uFillTx/>
              <a:latin typeface="+mn-lt"/>
              <a:cs typeface="Arial" panose="020B0604020202020204" pitchFamily="34" charset="0"/>
            </a:endParaRPr>
          </a:p>
          <a:p>
            <a:pPr marL="514350" indent="-514350" defTabSz="560658">
              <a:buAutoNum type="arabicPeriod"/>
              <a:defRPr sz="16800">
                <a:solidFill>
                  <a:srgbClr val="006680"/>
                </a:solidFill>
              </a:defRPr>
            </a:pPr>
            <a:r>
              <a:rPr lang="en-GB" sz="3200" b="1" spc="0" dirty="0">
                <a:solidFill>
                  <a:schemeClr val="tx1"/>
                </a:solidFill>
                <a:uFillTx/>
                <a:latin typeface="+mn-lt"/>
                <a:cs typeface="Arial" panose="020B0604020202020204" pitchFamily="34" charset="0"/>
              </a:rPr>
              <a:t>Check the official company’s website by searching for it yourself.</a:t>
            </a:r>
          </a:p>
          <a:p>
            <a:pPr marL="514350" indent="-514350" defTabSz="560658">
              <a:buAutoNum type="arabicPeriod"/>
              <a:defRPr sz="16800">
                <a:solidFill>
                  <a:srgbClr val="006680"/>
                </a:solidFill>
              </a:defRPr>
            </a:pPr>
            <a:endParaRPr lang="en-GB" sz="3200" b="1" spc="0" dirty="0">
              <a:solidFill>
                <a:schemeClr val="tx1"/>
              </a:solidFill>
              <a:uFillTx/>
              <a:latin typeface="+mn-lt"/>
              <a:cs typeface="Arial" panose="020B0604020202020204" pitchFamily="34" charset="0"/>
            </a:endParaRPr>
          </a:p>
          <a:p>
            <a:pPr marL="514350" indent="-514350" defTabSz="560658">
              <a:buAutoNum type="arabicPeriod"/>
              <a:defRPr sz="16800">
                <a:solidFill>
                  <a:srgbClr val="006680"/>
                </a:solidFill>
              </a:defRPr>
            </a:pPr>
            <a:r>
              <a:rPr lang="en-GB" sz="3200" b="1" spc="0" dirty="0">
                <a:solidFill>
                  <a:schemeClr val="tx1"/>
                </a:solidFill>
                <a:uFillTx/>
                <a:latin typeface="+mn-lt"/>
                <a:cs typeface="Arial" panose="020B0604020202020204" pitchFamily="34" charset="0"/>
              </a:rPr>
              <a:t>Don’t enter your personal information into surveys.</a:t>
            </a:r>
          </a:p>
          <a:p>
            <a:pPr marL="514350" indent="-514350" defTabSz="560658">
              <a:buAutoNum type="arabicPeriod"/>
              <a:defRPr sz="16800">
                <a:solidFill>
                  <a:srgbClr val="006680"/>
                </a:solidFill>
              </a:defRPr>
            </a:pPr>
            <a:endParaRPr lang="en-GB" sz="3200" b="1" spc="0" dirty="0">
              <a:solidFill>
                <a:schemeClr val="tx1"/>
              </a:solidFill>
              <a:uFillTx/>
              <a:latin typeface="+mn-lt"/>
              <a:cs typeface="Arial" panose="020B0604020202020204" pitchFamily="34" charset="0"/>
            </a:endParaRPr>
          </a:p>
          <a:p>
            <a:pPr marL="514350" indent="-514350" defTabSz="560658">
              <a:buAutoNum type="arabicPeriod"/>
              <a:defRPr sz="16800">
                <a:solidFill>
                  <a:srgbClr val="006680"/>
                </a:solidFill>
              </a:defRPr>
            </a:pPr>
            <a:r>
              <a:rPr lang="en-GB" sz="3200" b="1" spc="0" dirty="0">
                <a:solidFill>
                  <a:schemeClr val="tx1"/>
                </a:solidFill>
                <a:uFillTx/>
                <a:latin typeface="+mn-lt"/>
                <a:cs typeface="Arial" panose="020B0604020202020204" pitchFamily="34" charset="0"/>
              </a:rPr>
              <a:t>Report it.</a:t>
            </a:r>
          </a:p>
          <a:p>
            <a:pPr defTabSz="560658">
              <a:defRPr sz="16800">
                <a:solidFill>
                  <a:srgbClr val="006680"/>
                </a:solidFill>
              </a:defRPr>
            </a:pPr>
            <a:endParaRPr lang="en-GB" sz="4000" spc="0" dirty="0">
              <a:solidFill>
                <a:srgbClr val="006680"/>
              </a:solidFill>
              <a:effectLst>
                <a:outerShdw blurRad="38100" dist="38100" dir="2700000" algn="tl">
                  <a:srgbClr val="000000">
                    <a:alpha val="43137"/>
                  </a:srgbClr>
                </a:outerShdw>
              </a:effectLst>
              <a:uFillTx/>
              <a:latin typeface="+mn-lt"/>
              <a:cs typeface="Arial" panose="020B0604020202020204" pitchFamily="34" charset="0"/>
            </a:endParaRPr>
          </a:p>
        </p:txBody>
      </p:sp>
    </p:spTree>
    <p:extLst>
      <p:ext uri="{BB962C8B-B14F-4D97-AF65-F5344CB8AC3E}">
        <p14:creationId xmlns:p14="http://schemas.microsoft.com/office/powerpoint/2010/main" val="10009792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500"/>
                                        <p:tgtEl>
                                          <p:spTgt spid="4">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
                                            <p:txEl>
                                              <p:pRg st="4" end="4"/>
                                            </p:txEl>
                                          </p:spTgt>
                                        </p:tgtEl>
                                        <p:attrNameLst>
                                          <p:attrName>style.visibility</p:attrName>
                                        </p:attrNameLst>
                                      </p:cBhvr>
                                      <p:to>
                                        <p:strVal val="visible"/>
                                      </p:to>
                                    </p:set>
                                    <p:animEffect transition="in" filter="fade">
                                      <p:cBhvr>
                                        <p:cTn id="24" dur="500"/>
                                        <p:tgtEl>
                                          <p:spTgt spid="4">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animEffect transition="in" filter="fade">
                                      <p:cBhvr>
                                        <p:cTn id="29" dur="500"/>
                                        <p:tgtEl>
                                          <p:spTgt spid="4">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4">
                                            <p:txEl>
                                              <p:pRg st="8" end="8"/>
                                            </p:txEl>
                                          </p:spTgt>
                                        </p:tgtEl>
                                        <p:attrNameLst>
                                          <p:attrName>style.visibility</p:attrName>
                                        </p:attrNameLst>
                                      </p:cBhvr>
                                      <p:to>
                                        <p:strVal val="visible"/>
                                      </p:to>
                                    </p:set>
                                    <p:animEffect transition="in" filter="fade">
                                      <p:cBhvr>
                                        <p:cTn id="34"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1D8A48-865B-69B5-183B-7334923A14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95CAD0-4260-A16B-3A6C-D7866039640F}"/>
              </a:ext>
            </a:extLst>
          </p:cNvPr>
          <p:cNvSpPr>
            <a:spLocks noGrp="1"/>
          </p:cNvSpPr>
          <p:nvPr>
            <p:ph type="title"/>
          </p:nvPr>
        </p:nvSpPr>
        <p:spPr/>
        <p:txBody>
          <a:bodyPr/>
          <a:lstStyle/>
          <a:p>
            <a:r>
              <a:rPr lang="en-GB" dirty="0"/>
              <a:t>Fake Celebrities</a:t>
            </a:r>
          </a:p>
        </p:txBody>
      </p:sp>
      <p:pic>
        <p:nvPicPr>
          <p:cNvPr id="3074" name="Picture 2" descr="The Co-operative - 🚨 Fraud alert: With so many celebrity romance and  'catfishing' scams in the news recently, it's important to stay safe  online. Scammers create fake social media accounts, posing as">
            <a:extLst>
              <a:ext uri="{FF2B5EF4-FFF2-40B4-BE49-F238E27FC236}">
                <a16:creationId xmlns:a16="http://schemas.microsoft.com/office/drawing/2014/main" id="{53F2D20A-BD80-47F5-6BC3-0675E7AEF0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0032" y="2428528"/>
            <a:ext cx="6984776" cy="6984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60693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3D3B99-A6E1-2924-EAAA-05EC8529D9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66E15F-425F-CB86-9A4F-96BD2AEA600D}"/>
              </a:ext>
            </a:extLst>
          </p:cNvPr>
          <p:cNvSpPr>
            <a:spLocks noGrp="1"/>
          </p:cNvSpPr>
          <p:nvPr>
            <p:ph type="title"/>
          </p:nvPr>
        </p:nvSpPr>
        <p:spPr/>
        <p:txBody>
          <a:bodyPr/>
          <a:lstStyle/>
          <a:p>
            <a:r>
              <a:rPr lang="en-GB" dirty="0"/>
              <a:t>Fake Celebrities</a:t>
            </a:r>
          </a:p>
        </p:txBody>
      </p:sp>
      <p:pic>
        <p:nvPicPr>
          <p:cNvPr id="3074" name="Picture 2" descr="The Co-operative - 🚨 Fraud alert: With so many celebrity romance and  'catfishing' scams in the news recently, it's important to stay safe  online. Scammers create fake social media accounts, posing as">
            <a:extLst>
              <a:ext uri="{FF2B5EF4-FFF2-40B4-BE49-F238E27FC236}">
                <a16:creationId xmlns:a16="http://schemas.microsoft.com/office/drawing/2014/main" id="{9BE2D464-A592-81A6-AAD1-D5E40567FF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712" y="2500536"/>
            <a:ext cx="5680075" cy="568007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6D9BE7F-939C-4691-59D9-74C614689384}"/>
              </a:ext>
            </a:extLst>
          </p:cNvPr>
          <p:cNvSpPr txBox="1"/>
          <p:nvPr/>
        </p:nvSpPr>
        <p:spPr>
          <a:xfrm>
            <a:off x="6214368" y="2856077"/>
            <a:ext cx="6480720" cy="6432530"/>
          </a:xfrm>
          <a:prstGeom prst="rect">
            <a:avLst/>
          </a:prstGeom>
          <a:noFill/>
        </p:spPr>
        <p:txBody>
          <a:bodyPr wrap="square">
            <a:spAutoFit/>
          </a:bodyPr>
          <a:lstStyle/>
          <a:p>
            <a:pPr defTabSz="560658">
              <a:defRPr sz="16800">
                <a:solidFill>
                  <a:srgbClr val="006680"/>
                </a:solidFill>
              </a:defRPr>
            </a:pPr>
            <a:r>
              <a:rPr lang="en-GB" sz="3200" b="1" spc="0" dirty="0">
                <a:solidFill>
                  <a:schemeClr val="tx1"/>
                </a:solidFill>
                <a:uFillTx/>
                <a:latin typeface="+mn-lt"/>
                <a:cs typeface="Arial" panose="020B0604020202020204" pitchFamily="34" charset="0"/>
              </a:rPr>
              <a:t>Remember:</a:t>
            </a:r>
          </a:p>
          <a:p>
            <a:pPr defTabSz="560658">
              <a:defRPr sz="16800">
                <a:solidFill>
                  <a:srgbClr val="006680"/>
                </a:solidFill>
              </a:defRPr>
            </a:pPr>
            <a:endParaRPr lang="en-GB" sz="3200" b="1" spc="0" dirty="0">
              <a:solidFill>
                <a:schemeClr val="tx1"/>
              </a:solidFill>
              <a:uFillTx/>
              <a:latin typeface="+mn-lt"/>
              <a:cs typeface="Arial" panose="020B0604020202020204" pitchFamily="34" charset="0"/>
            </a:endParaRPr>
          </a:p>
          <a:p>
            <a:pPr marL="514350" indent="-514350" defTabSz="560658">
              <a:buAutoNum type="arabicPeriod"/>
              <a:defRPr sz="16800">
                <a:solidFill>
                  <a:srgbClr val="006680"/>
                </a:solidFill>
              </a:defRPr>
            </a:pPr>
            <a:r>
              <a:rPr lang="en-GB" sz="2800" b="1" spc="0" dirty="0">
                <a:solidFill>
                  <a:schemeClr val="tx1"/>
                </a:solidFill>
                <a:uFillTx/>
                <a:latin typeface="+mn-lt"/>
                <a:cs typeface="Arial" panose="020B0604020202020204" pitchFamily="34" charset="0"/>
              </a:rPr>
              <a:t>Celebrities rarely send friend requests and direct messages to fans.</a:t>
            </a:r>
          </a:p>
          <a:p>
            <a:pPr marL="514350" indent="-514350" defTabSz="560658">
              <a:buAutoNum type="arabicPeriod"/>
              <a:defRPr sz="16800">
                <a:solidFill>
                  <a:srgbClr val="006680"/>
                </a:solidFill>
              </a:defRPr>
            </a:pPr>
            <a:endParaRPr lang="en-GB" sz="2800" b="1" spc="0" dirty="0">
              <a:solidFill>
                <a:schemeClr val="tx1"/>
              </a:solidFill>
              <a:uFillTx/>
              <a:latin typeface="+mn-lt"/>
              <a:cs typeface="Arial" panose="020B0604020202020204" pitchFamily="34" charset="0"/>
            </a:endParaRPr>
          </a:p>
          <a:p>
            <a:pPr marL="514350" indent="-514350" defTabSz="560658">
              <a:buAutoNum type="arabicPeriod"/>
              <a:defRPr sz="16800">
                <a:solidFill>
                  <a:srgbClr val="006680"/>
                </a:solidFill>
              </a:defRPr>
            </a:pPr>
            <a:r>
              <a:rPr lang="en-GB" sz="2800" b="1" spc="0" dirty="0">
                <a:solidFill>
                  <a:schemeClr val="tx1"/>
                </a:solidFill>
                <a:uFillTx/>
                <a:latin typeface="+mn-lt"/>
                <a:cs typeface="Arial" panose="020B0604020202020204" pitchFamily="34" charset="0"/>
              </a:rPr>
              <a:t>Look out for strange spellings of their account name.</a:t>
            </a:r>
          </a:p>
          <a:p>
            <a:pPr marL="514350" indent="-514350" defTabSz="560658">
              <a:buAutoNum type="arabicPeriod"/>
              <a:defRPr sz="16800">
                <a:solidFill>
                  <a:srgbClr val="006680"/>
                </a:solidFill>
              </a:defRPr>
            </a:pPr>
            <a:endParaRPr lang="en-GB" sz="2800" b="1" spc="0" dirty="0">
              <a:solidFill>
                <a:schemeClr val="tx1"/>
              </a:solidFill>
              <a:uFillTx/>
              <a:latin typeface="+mn-lt"/>
              <a:cs typeface="Arial" panose="020B0604020202020204" pitchFamily="34" charset="0"/>
            </a:endParaRPr>
          </a:p>
          <a:p>
            <a:pPr marL="514350" indent="-514350" defTabSz="560658">
              <a:buAutoNum type="arabicPeriod"/>
              <a:defRPr sz="16800">
                <a:solidFill>
                  <a:srgbClr val="006680"/>
                </a:solidFill>
              </a:defRPr>
            </a:pPr>
            <a:r>
              <a:rPr lang="en-GB" sz="2800" b="1" spc="0" dirty="0">
                <a:solidFill>
                  <a:schemeClr val="tx1"/>
                </a:solidFill>
                <a:uFillTx/>
                <a:latin typeface="+mn-lt"/>
                <a:cs typeface="Arial" panose="020B0604020202020204" pitchFamily="34" charset="0"/>
              </a:rPr>
              <a:t>Avoid accepting friend requests or opening messages from people you don’t know.</a:t>
            </a:r>
          </a:p>
          <a:p>
            <a:pPr marL="514350" indent="-514350" defTabSz="560658">
              <a:buAutoNum type="arabicPeriod"/>
              <a:defRPr sz="16800">
                <a:solidFill>
                  <a:srgbClr val="006680"/>
                </a:solidFill>
              </a:defRPr>
            </a:pPr>
            <a:endParaRPr lang="en-GB" sz="2800" b="1" spc="0" dirty="0">
              <a:solidFill>
                <a:schemeClr val="tx1"/>
              </a:solidFill>
              <a:uFillTx/>
              <a:latin typeface="+mn-lt"/>
              <a:cs typeface="Arial" panose="020B0604020202020204" pitchFamily="34" charset="0"/>
            </a:endParaRPr>
          </a:p>
          <a:p>
            <a:pPr marL="514350" indent="-514350" defTabSz="560658">
              <a:buAutoNum type="arabicPeriod"/>
              <a:defRPr sz="16800">
                <a:solidFill>
                  <a:srgbClr val="006680"/>
                </a:solidFill>
              </a:defRPr>
            </a:pPr>
            <a:r>
              <a:rPr lang="en-GB" sz="2800" b="1" spc="0" dirty="0">
                <a:solidFill>
                  <a:schemeClr val="tx1"/>
                </a:solidFill>
                <a:uFillTx/>
                <a:latin typeface="+mn-lt"/>
                <a:cs typeface="Arial" panose="020B0604020202020204" pitchFamily="34" charset="0"/>
              </a:rPr>
              <a:t>Report it.</a:t>
            </a:r>
          </a:p>
          <a:p>
            <a:pPr defTabSz="560658">
              <a:defRPr sz="16800">
                <a:solidFill>
                  <a:srgbClr val="006680"/>
                </a:solidFill>
              </a:defRPr>
            </a:pPr>
            <a:endParaRPr lang="en-GB" sz="4000" spc="0" dirty="0">
              <a:solidFill>
                <a:srgbClr val="006680"/>
              </a:solidFill>
              <a:effectLst>
                <a:outerShdw blurRad="38100" dist="38100" dir="2700000" algn="tl">
                  <a:srgbClr val="000000">
                    <a:alpha val="43137"/>
                  </a:srgbClr>
                </a:outerShdw>
              </a:effectLst>
              <a:uFillTx/>
              <a:latin typeface="+mn-lt"/>
              <a:cs typeface="Arial" panose="020B0604020202020204" pitchFamily="34" charset="0"/>
            </a:endParaRPr>
          </a:p>
        </p:txBody>
      </p:sp>
    </p:spTree>
    <p:extLst>
      <p:ext uri="{BB962C8B-B14F-4D97-AF65-F5344CB8AC3E}">
        <p14:creationId xmlns:p14="http://schemas.microsoft.com/office/powerpoint/2010/main" val="17484569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500"/>
                                        <p:tgtEl>
                                          <p:spTgt spid="3">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8" end="8"/>
                                            </p:txEl>
                                          </p:spTgt>
                                        </p:tgtEl>
                                        <p:attrNameLst>
                                          <p:attrName>style.visibility</p:attrName>
                                        </p:attrNameLst>
                                      </p:cBhvr>
                                      <p:to>
                                        <p:strVal val="visible"/>
                                      </p:to>
                                    </p:set>
                                    <p:animEffect transition="in" filter="fade">
                                      <p:cBhvr>
                                        <p:cTn id="34"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CE6A11-601A-FEF5-299C-E3A874A77F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BDDC41-C2E6-7AB8-45D8-45C17B092572}"/>
              </a:ext>
            </a:extLst>
          </p:cNvPr>
          <p:cNvSpPr>
            <a:spLocks noGrp="1"/>
          </p:cNvSpPr>
          <p:nvPr>
            <p:ph type="title"/>
          </p:nvPr>
        </p:nvSpPr>
        <p:spPr/>
        <p:txBody>
          <a:bodyPr/>
          <a:lstStyle/>
          <a:p>
            <a:r>
              <a:rPr lang="en-GB" dirty="0"/>
              <a:t>Hacked accounts</a:t>
            </a:r>
          </a:p>
        </p:txBody>
      </p:sp>
      <p:pic>
        <p:nvPicPr>
          <p:cNvPr id="5122" name="Picture 2" descr="Look What I Found!&quot; Facebook Messenger Scam - Pulse Media - Online Marketing">
            <a:extLst>
              <a:ext uri="{FF2B5EF4-FFF2-40B4-BE49-F238E27FC236}">
                <a16:creationId xmlns:a16="http://schemas.microsoft.com/office/drawing/2014/main" id="{0964D6F0-2B7B-4F4D-0869-FB2AB51D24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720" y="3996836"/>
            <a:ext cx="6502322" cy="309634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Phishing Scam via Facebook Messenger : r/Scams">
            <a:extLst>
              <a:ext uri="{FF2B5EF4-FFF2-40B4-BE49-F238E27FC236}">
                <a16:creationId xmlns:a16="http://schemas.microsoft.com/office/drawing/2014/main" id="{7F8043A4-C2EA-5ADE-8ED8-A7984212A1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2781" y="3292624"/>
            <a:ext cx="5845274" cy="3635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34936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6ADD6F-0AA6-5F62-D48C-FAAAE80696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1648F4-936F-E3A5-DCC4-F389B2ECDFBC}"/>
              </a:ext>
            </a:extLst>
          </p:cNvPr>
          <p:cNvSpPr>
            <a:spLocks noGrp="1"/>
          </p:cNvSpPr>
          <p:nvPr>
            <p:ph type="title"/>
          </p:nvPr>
        </p:nvSpPr>
        <p:spPr/>
        <p:txBody>
          <a:bodyPr/>
          <a:lstStyle/>
          <a:p>
            <a:r>
              <a:rPr lang="en-GB" dirty="0"/>
              <a:t>Hacked accounts</a:t>
            </a:r>
          </a:p>
        </p:txBody>
      </p:sp>
      <p:pic>
        <p:nvPicPr>
          <p:cNvPr id="5122" name="Picture 2" descr="Look What I Found!&quot; Facebook Messenger Scam - Pulse Media - Online Marketing">
            <a:extLst>
              <a:ext uri="{FF2B5EF4-FFF2-40B4-BE49-F238E27FC236}">
                <a16:creationId xmlns:a16="http://schemas.microsoft.com/office/drawing/2014/main" id="{4B53DF87-2D89-9693-B051-3BBB1E2F36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720" y="2476533"/>
            <a:ext cx="5040560" cy="240026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Phishing Scam via Facebook Messenger : r/Scams">
            <a:extLst>
              <a:ext uri="{FF2B5EF4-FFF2-40B4-BE49-F238E27FC236}">
                <a16:creationId xmlns:a16="http://schemas.microsoft.com/office/drawing/2014/main" id="{507030FA-8504-6DC2-DBF5-5117D9452B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2029" y="5020816"/>
            <a:ext cx="4284187" cy="266429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E4261A9-7A44-C6DC-5613-0916FCB6BCF7}"/>
              </a:ext>
            </a:extLst>
          </p:cNvPr>
          <p:cNvSpPr txBox="1"/>
          <p:nvPr/>
        </p:nvSpPr>
        <p:spPr>
          <a:xfrm>
            <a:off x="5638304" y="2860576"/>
            <a:ext cx="6788513" cy="4955203"/>
          </a:xfrm>
          <a:prstGeom prst="rect">
            <a:avLst/>
          </a:prstGeom>
          <a:noFill/>
        </p:spPr>
        <p:txBody>
          <a:bodyPr wrap="square">
            <a:spAutoFit/>
          </a:bodyPr>
          <a:lstStyle/>
          <a:p>
            <a:pPr defTabSz="560658">
              <a:defRPr sz="16800">
                <a:solidFill>
                  <a:srgbClr val="006680"/>
                </a:solidFill>
              </a:defRPr>
            </a:pPr>
            <a:r>
              <a:rPr lang="en-GB" sz="3200" b="1" spc="0" dirty="0">
                <a:solidFill>
                  <a:schemeClr val="tx1"/>
                </a:solidFill>
                <a:uFillTx/>
                <a:latin typeface="+mn-lt"/>
                <a:cs typeface="Arial" panose="020B0604020202020204" pitchFamily="34" charset="0"/>
              </a:rPr>
              <a:t>Remember:</a:t>
            </a:r>
          </a:p>
          <a:p>
            <a:pPr defTabSz="560658">
              <a:defRPr sz="16800">
                <a:solidFill>
                  <a:srgbClr val="006680"/>
                </a:solidFill>
              </a:defRPr>
            </a:pPr>
            <a:endParaRPr lang="en-GB" sz="3200" b="1" spc="0" dirty="0">
              <a:solidFill>
                <a:schemeClr val="tx1"/>
              </a:solidFill>
              <a:uFillTx/>
              <a:latin typeface="+mn-lt"/>
              <a:cs typeface="Arial" panose="020B0604020202020204" pitchFamily="34" charset="0"/>
            </a:endParaRPr>
          </a:p>
          <a:p>
            <a:pPr marL="514350" indent="-514350" defTabSz="560658">
              <a:buAutoNum type="arabicPeriod"/>
              <a:defRPr sz="16800">
                <a:solidFill>
                  <a:srgbClr val="006680"/>
                </a:solidFill>
              </a:defRPr>
            </a:pPr>
            <a:r>
              <a:rPr lang="en-GB" sz="2800" b="1" spc="0" dirty="0">
                <a:solidFill>
                  <a:schemeClr val="tx1"/>
                </a:solidFill>
                <a:uFillTx/>
                <a:latin typeface="+mn-lt"/>
                <a:cs typeface="Arial" panose="020B0604020202020204" pitchFamily="34" charset="0"/>
              </a:rPr>
              <a:t>Don’t click the link.</a:t>
            </a:r>
          </a:p>
          <a:p>
            <a:pPr marL="514350" indent="-514350" defTabSz="560658">
              <a:buAutoNum type="arabicPeriod"/>
              <a:defRPr sz="16800">
                <a:solidFill>
                  <a:srgbClr val="006680"/>
                </a:solidFill>
              </a:defRPr>
            </a:pPr>
            <a:endParaRPr lang="en-GB" sz="2800" b="1" spc="0" dirty="0">
              <a:solidFill>
                <a:schemeClr val="tx1"/>
              </a:solidFill>
              <a:uFillTx/>
              <a:latin typeface="+mn-lt"/>
              <a:cs typeface="Arial" panose="020B0604020202020204" pitchFamily="34" charset="0"/>
            </a:endParaRPr>
          </a:p>
          <a:p>
            <a:pPr marL="514350" indent="-514350" defTabSz="560658">
              <a:buAutoNum type="arabicPeriod"/>
              <a:defRPr sz="16800">
                <a:solidFill>
                  <a:srgbClr val="006680"/>
                </a:solidFill>
              </a:defRPr>
            </a:pPr>
            <a:r>
              <a:rPr lang="en-GB" sz="2800" b="1" spc="0" dirty="0">
                <a:solidFill>
                  <a:schemeClr val="tx1"/>
                </a:solidFill>
                <a:uFillTx/>
                <a:latin typeface="+mn-lt"/>
                <a:cs typeface="Arial" panose="020B0604020202020204" pitchFamily="34" charset="0"/>
              </a:rPr>
              <a:t>Ask your friend in real life or through another app if you are unsure.</a:t>
            </a:r>
          </a:p>
          <a:p>
            <a:pPr marL="514350" indent="-514350" defTabSz="560658">
              <a:buAutoNum type="arabicPeriod"/>
              <a:defRPr sz="16800">
                <a:solidFill>
                  <a:srgbClr val="006680"/>
                </a:solidFill>
              </a:defRPr>
            </a:pPr>
            <a:endParaRPr lang="en-GB" sz="2800" b="1" spc="0" dirty="0">
              <a:solidFill>
                <a:schemeClr val="tx1"/>
              </a:solidFill>
              <a:uFillTx/>
              <a:latin typeface="+mn-lt"/>
              <a:cs typeface="Arial" panose="020B0604020202020204" pitchFamily="34" charset="0"/>
            </a:endParaRPr>
          </a:p>
          <a:p>
            <a:pPr marL="514350" indent="-514350" defTabSz="560658">
              <a:buAutoNum type="arabicPeriod"/>
              <a:defRPr sz="16800">
                <a:solidFill>
                  <a:srgbClr val="006680"/>
                </a:solidFill>
              </a:defRPr>
            </a:pPr>
            <a:r>
              <a:rPr lang="en-GB" sz="2800" b="1" spc="0" dirty="0">
                <a:solidFill>
                  <a:schemeClr val="tx1"/>
                </a:solidFill>
                <a:uFillTx/>
                <a:latin typeface="+mn-lt"/>
                <a:cs typeface="Arial" panose="020B0604020202020204" pitchFamily="34" charset="0"/>
              </a:rPr>
              <a:t>Never type in your password through a link someone has sent.</a:t>
            </a:r>
          </a:p>
          <a:p>
            <a:pPr marL="514350" indent="-514350" defTabSz="560658">
              <a:buAutoNum type="arabicPeriod"/>
              <a:defRPr sz="16800">
                <a:solidFill>
                  <a:srgbClr val="006680"/>
                </a:solidFill>
              </a:defRPr>
            </a:pPr>
            <a:endParaRPr lang="en-GB" sz="2800" b="1" spc="0" dirty="0">
              <a:solidFill>
                <a:schemeClr val="tx1"/>
              </a:solidFill>
              <a:uFillTx/>
              <a:latin typeface="+mn-lt"/>
              <a:cs typeface="Arial" panose="020B0604020202020204" pitchFamily="34" charset="0"/>
            </a:endParaRPr>
          </a:p>
          <a:p>
            <a:pPr marL="514350" indent="-514350" defTabSz="560658">
              <a:buAutoNum type="arabicPeriod"/>
              <a:defRPr sz="16800">
                <a:solidFill>
                  <a:srgbClr val="006680"/>
                </a:solidFill>
              </a:defRPr>
            </a:pPr>
            <a:r>
              <a:rPr lang="en-GB" sz="2800" b="1" spc="0" dirty="0">
                <a:solidFill>
                  <a:schemeClr val="tx1"/>
                </a:solidFill>
                <a:uFillTx/>
                <a:latin typeface="+mn-lt"/>
                <a:cs typeface="Arial" panose="020B0604020202020204" pitchFamily="34" charset="0"/>
              </a:rPr>
              <a:t>Report it.</a:t>
            </a:r>
          </a:p>
        </p:txBody>
      </p:sp>
    </p:spTree>
    <p:extLst>
      <p:ext uri="{BB962C8B-B14F-4D97-AF65-F5344CB8AC3E}">
        <p14:creationId xmlns:p14="http://schemas.microsoft.com/office/powerpoint/2010/main" val="27732568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500"/>
                                        <p:tgtEl>
                                          <p:spTgt spid="3">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8" end="8"/>
                                            </p:txEl>
                                          </p:spTgt>
                                        </p:tgtEl>
                                        <p:attrNameLst>
                                          <p:attrName>style.visibility</p:attrName>
                                        </p:attrNameLst>
                                      </p:cBhvr>
                                      <p:to>
                                        <p:strVal val="visible"/>
                                      </p:to>
                                    </p:set>
                                    <p:animEffect transition="in" filter="fade">
                                      <p:cBhvr>
                                        <p:cTn id="34"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DB34A6-6101-5DAF-76E9-F40C91F1DD4C}"/>
            </a:ext>
          </a:extLst>
        </p:cNvPr>
        <p:cNvGrpSpPr/>
        <p:nvPr/>
      </p:nvGrpSpPr>
      <p:grpSpPr>
        <a:xfrm>
          <a:off x="0" y="0"/>
          <a:ext cx="0" cy="0"/>
          <a:chOff x="0" y="0"/>
          <a:chExt cx="0" cy="0"/>
        </a:xfrm>
      </p:grpSpPr>
      <p:sp>
        <p:nvSpPr>
          <p:cNvPr id="2" name="What do you…">
            <a:extLst>
              <a:ext uri="{FF2B5EF4-FFF2-40B4-BE49-F238E27FC236}">
                <a16:creationId xmlns:a16="http://schemas.microsoft.com/office/drawing/2014/main" id="{51D21222-8675-6AEE-54EA-A0539CDEC862}"/>
              </a:ext>
            </a:extLst>
          </p:cNvPr>
          <p:cNvSpPr txBox="1">
            <a:spLocks/>
          </p:cNvSpPr>
          <p:nvPr/>
        </p:nvSpPr>
        <p:spPr>
          <a:xfrm>
            <a:off x="406400" y="1852464"/>
            <a:ext cx="12192000" cy="4396851"/>
          </a:xfrm>
          <a:prstGeom prst="rect">
            <a:avLst/>
          </a:prstGeom>
        </p:spPr>
        <p:txBody>
          <a:bodyPr vert="horz" lIns="91440" tIns="45720" rIns="91440" bIns="45720" rtlCol="0" anchor="ctr">
            <a:noAutofit/>
          </a:bodyPr>
          <a:lstStyle>
            <a:lvl1pPr algn="l" defTabSz="1300460" rtl="0" eaLnBrk="1" latinLnBrk="0" hangingPunct="1">
              <a:spcBef>
                <a:spcPct val="0"/>
              </a:spcBef>
              <a:buNone/>
              <a:defRPr sz="5689" b="1" kern="1200">
                <a:solidFill>
                  <a:schemeClr val="tx1"/>
                </a:solidFill>
                <a:latin typeface="+mj-lt"/>
                <a:ea typeface="+mj-ea"/>
                <a:cs typeface="+mj-cs"/>
              </a:defRPr>
            </a:lvl1pPr>
          </a:lstStyle>
          <a:p>
            <a:pPr defTabSz="560658">
              <a:defRPr sz="16800">
                <a:solidFill>
                  <a:srgbClr val="006680"/>
                </a:solidFill>
              </a:defRPr>
            </a:pPr>
            <a:r>
              <a:rPr lang="en-GB" sz="7200" spc="0" dirty="0">
                <a:solidFill>
                  <a:srgbClr val="006680"/>
                </a:solidFill>
                <a:effectLst>
                  <a:outerShdw blurRad="38100" dist="38100" dir="2700000" algn="tl">
                    <a:srgbClr val="000000">
                      <a:alpha val="43137"/>
                    </a:srgbClr>
                  </a:outerShdw>
                </a:effectLst>
                <a:uFillTx/>
                <a:latin typeface="+mn-lt"/>
                <a:cs typeface="Arial" panose="020B0604020202020204" pitchFamily="34" charset="0"/>
              </a:rPr>
              <a:t>Scenarios.</a:t>
            </a:r>
          </a:p>
        </p:txBody>
      </p:sp>
      <p:pic>
        <p:nvPicPr>
          <p:cNvPr id="8" name="Picture 7">
            <a:extLst>
              <a:ext uri="{FF2B5EF4-FFF2-40B4-BE49-F238E27FC236}">
                <a16:creationId xmlns:a16="http://schemas.microsoft.com/office/drawing/2014/main" id="{23E72F9E-100D-AB6E-5DA6-ACD0C2EBF5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5163" y="8142815"/>
            <a:ext cx="1506717" cy="1342497"/>
          </a:xfrm>
          <a:prstGeom prst="rect">
            <a:avLst/>
          </a:prstGeom>
        </p:spPr>
      </p:pic>
    </p:spTree>
    <p:extLst>
      <p:ext uri="{BB962C8B-B14F-4D97-AF65-F5344CB8AC3E}">
        <p14:creationId xmlns:p14="http://schemas.microsoft.com/office/powerpoint/2010/main" val="1981403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24497-4190-313F-6911-72060E9AF934}"/>
              </a:ext>
            </a:extLst>
          </p:cNvPr>
          <p:cNvSpPr>
            <a:spLocks noGrp="1"/>
          </p:cNvSpPr>
          <p:nvPr>
            <p:ph type="ctrTitle"/>
          </p:nvPr>
        </p:nvSpPr>
        <p:spPr>
          <a:xfrm>
            <a:off x="309712" y="340296"/>
            <a:ext cx="6408712" cy="982763"/>
          </a:xfrm>
        </p:spPr>
        <p:txBody>
          <a:bodyPr/>
          <a:lstStyle/>
          <a:p>
            <a:pPr algn="l"/>
            <a:r>
              <a:rPr lang="en-GB" dirty="0"/>
              <a:t>Learning Objectives:</a:t>
            </a:r>
          </a:p>
        </p:txBody>
      </p:sp>
      <p:sp>
        <p:nvSpPr>
          <p:cNvPr id="3" name="Subtitle 2">
            <a:extLst>
              <a:ext uri="{FF2B5EF4-FFF2-40B4-BE49-F238E27FC236}">
                <a16:creationId xmlns:a16="http://schemas.microsoft.com/office/drawing/2014/main" id="{2D9B7AEA-DC37-1D3B-65DE-C6BDE4741750}"/>
              </a:ext>
            </a:extLst>
          </p:cNvPr>
          <p:cNvSpPr>
            <a:spLocks noGrp="1"/>
          </p:cNvSpPr>
          <p:nvPr>
            <p:ph type="subTitle" idx="1"/>
          </p:nvPr>
        </p:nvSpPr>
        <p:spPr>
          <a:xfrm>
            <a:off x="705756" y="2932584"/>
            <a:ext cx="11593288" cy="2492587"/>
          </a:xfrm>
        </p:spPr>
        <p:txBody>
          <a:bodyPr>
            <a:normAutofit fontScale="92500" lnSpcReduction="10000"/>
          </a:bodyPr>
          <a:lstStyle/>
          <a:p>
            <a:pPr marL="914400" indent="-914400" algn="l">
              <a:buFont typeface="+mj-lt"/>
              <a:buAutoNum type="arabicPeriod"/>
            </a:pPr>
            <a:r>
              <a:rPr lang="en-GB" sz="3200" dirty="0">
                <a:solidFill>
                  <a:schemeClr val="tx1"/>
                </a:solidFill>
              </a:rPr>
              <a:t>Understand what scams are and why criminals target young people.</a:t>
            </a:r>
          </a:p>
          <a:p>
            <a:pPr marL="914400" indent="-914400" algn="l">
              <a:buFont typeface="+mj-lt"/>
              <a:buAutoNum type="arabicPeriod"/>
            </a:pPr>
            <a:r>
              <a:rPr lang="en-GB" sz="3200" dirty="0">
                <a:solidFill>
                  <a:schemeClr val="tx1"/>
                </a:solidFill>
              </a:rPr>
              <a:t>Recognise common scams on social media (fake competitions and giveaways, fake profiles, account hacking links).</a:t>
            </a:r>
          </a:p>
          <a:p>
            <a:pPr marL="914400" indent="-914400" algn="l">
              <a:buFont typeface="+mj-lt"/>
              <a:buAutoNum type="arabicPeriod"/>
            </a:pPr>
            <a:r>
              <a:rPr lang="en-GB" sz="3200" dirty="0">
                <a:solidFill>
                  <a:schemeClr val="tx1"/>
                </a:solidFill>
              </a:rPr>
              <a:t>Learn how to protect yourself online.</a:t>
            </a:r>
          </a:p>
          <a:p>
            <a:pPr marL="914400" indent="-914400" algn="l">
              <a:buFont typeface="+mj-lt"/>
              <a:buAutoNum type="arabicPeriod"/>
            </a:pPr>
            <a:r>
              <a:rPr lang="en-GB" sz="3200" dirty="0">
                <a:solidFill>
                  <a:schemeClr val="tx1"/>
                </a:solidFill>
              </a:rPr>
              <a:t>Know what to do if you or a friend respond to a scam.</a:t>
            </a:r>
          </a:p>
        </p:txBody>
      </p:sp>
    </p:spTree>
    <p:extLst>
      <p:ext uri="{BB962C8B-B14F-4D97-AF65-F5344CB8AC3E}">
        <p14:creationId xmlns:p14="http://schemas.microsoft.com/office/powerpoint/2010/main" val="41246229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F62AC1-8C47-AA1E-ECA2-13645BAC5025}"/>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4B5A8C3-3851-44CF-6B38-7535900F221B}"/>
              </a:ext>
            </a:extLst>
          </p:cNvPr>
          <p:cNvSpPr>
            <a:spLocks noGrp="1"/>
          </p:cNvSpPr>
          <p:nvPr>
            <p:ph idx="1"/>
          </p:nvPr>
        </p:nvSpPr>
        <p:spPr/>
        <p:txBody>
          <a:bodyPr>
            <a:normAutofit/>
          </a:bodyPr>
          <a:lstStyle/>
          <a:p>
            <a:r>
              <a:rPr lang="en-GB" sz="3600" dirty="0"/>
              <a:t>You see a post on Instagram from a page claiming: “We’re giving away 50 free iPhones to celebrate our anniversary! Click the link to get yours!” Do you:</a:t>
            </a:r>
          </a:p>
          <a:p>
            <a:endParaRPr lang="en-GB" dirty="0"/>
          </a:p>
          <a:p>
            <a:pPr marL="914400" indent="-914400">
              <a:spcBef>
                <a:spcPts val="0"/>
              </a:spcBef>
              <a:buAutoNum type="alphaUcPeriod"/>
            </a:pPr>
            <a:r>
              <a:rPr lang="en-GB" sz="3200" dirty="0"/>
              <a:t>Click the link and enter your details</a:t>
            </a:r>
          </a:p>
          <a:p>
            <a:pPr marL="914400" indent="-914400">
              <a:spcBef>
                <a:spcPts val="0"/>
              </a:spcBef>
              <a:buAutoNum type="alphaUcPeriod"/>
            </a:pPr>
            <a:r>
              <a:rPr lang="en-GB" sz="3200" dirty="0"/>
              <a:t>Ignore the account and report it as suspicious</a:t>
            </a:r>
          </a:p>
          <a:p>
            <a:pPr marL="914400" indent="-914400">
              <a:spcBef>
                <a:spcPts val="0"/>
              </a:spcBef>
              <a:buAutoNum type="alphaUcPeriod"/>
            </a:pPr>
            <a:r>
              <a:rPr lang="en-GB" sz="3200" dirty="0"/>
              <a:t>Message the page asking if it’s real before entering your details</a:t>
            </a:r>
            <a:endParaRPr lang="en-GB" sz="4000" dirty="0"/>
          </a:p>
          <a:p>
            <a:pPr>
              <a:spcBef>
                <a:spcPts val="0"/>
              </a:spcBef>
            </a:pPr>
            <a:endParaRPr lang="en-GB" sz="3200" dirty="0"/>
          </a:p>
          <a:p>
            <a:pPr>
              <a:spcBef>
                <a:spcPts val="0"/>
              </a:spcBef>
            </a:pPr>
            <a:r>
              <a:rPr lang="en-GB" sz="3200" dirty="0"/>
              <a:t>Tip: Never ask the page if it’s real, criminals will always say yes.</a:t>
            </a:r>
            <a:endParaRPr lang="en-GB" dirty="0"/>
          </a:p>
        </p:txBody>
      </p:sp>
      <p:sp>
        <p:nvSpPr>
          <p:cNvPr id="3" name="Title 2">
            <a:extLst>
              <a:ext uri="{FF2B5EF4-FFF2-40B4-BE49-F238E27FC236}">
                <a16:creationId xmlns:a16="http://schemas.microsoft.com/office/drawing/2014/main" id="{35B0EC28-9B56-EA15-D765-03B2E03CD457}"/>
              </a:ext>
            </a:extLst>
          </p:cNvPr>
          <p:cNvSpPr>
            <a:spLocks noGrp="1"/>
          </p:cNvSpPr>
          <p:nvPr>
            <p:ph type="title"/>
          </p:nvPr>
        </p:nvSpPr>
        <p:spPr/>
        <p:txBody>
          <a:bodyPr/>
          <a:lstStyle/>
          <a:p>
            <a:r>
              <a:rPr lang="en-GB" dirty="0"/>
              <a:t>Scenarios</a:t>
            </a:r>
          </a:p>
        </p:txBody>
      </p:sp>
      <p:pic>
        <p:nvPicPr>
          <p:cNvPr id="5126" name="Picture 6" descr="Download Check Mark, Tick Mark, Check ...">
            <a:extLst>
              <a:ext uri="{FF2B5EF4-FFF2-40B4-BE49-F238E27FC236}">
                <a16:creationId xmlns:a16="http://schemas.microsoft.com/office/drawing/2014/main" id="{89E26B31-9C73-5787-A503-E1AC0D53FCB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82720" y="5353396"/>
            <a:ext cx="518653" cy="507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94529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fade">
                                      <p:cBhvr>
                                        <p:cTn id="21" dur="1000"/>
                                        <p:tgtEl>
                                          <p:spTgt spid="2">
                                            <p:txEl>
                                              <p:pRg st="3" end="3"/>
                                            </p:txEl>
                                          </p:spTgt>
                                        </p:tgtEl>
                                      </p:cBhvr>
                                    </p:animEffect>
                                    <p:anim calcmode="lin" valueType="num">
                                      <p:cBhvr>
                                        <p:cTn id="22"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Effect transition="in" filter="fade">
                                      <p:cBhvr>
                                        <p:cTn id="28" dur="1000"/>
                                        <p:tgtEl>
                                          <p:spTgt spid="2">
                                            <p:txEl>
                                              <p:pRg st="4" end="4"/>
                                            </p:txEl>
                                          </p:spTgt>
                                        </p:tgtEl>
                                      </p:cBhvr>
                                    </p:animEffect>
                                    <p:anim calcmode="lin" valueType="num">
                                      <p:cBhvr>
                                        <p:cTn id="29"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126"/>
                                        </p:tgtEl>
                                        <p:attrNameLst>
                                          <p:attrName>style.visibility</p:attrName>
                                        </p:attrNameLst>
                                      </p:cBhvr>
                                      <p:to>
                                        <p:strVal val="visible"/>
                                      </p:to>
                                    </p:set>
                                    <p:animEffect transition="in" filter="fade">
                                      <p:cBhvr>
                                        <p:cTn id="35" dur="1000"/>
                                        <p:tgtEl>
                                          <p:spTgt spid="5126"/>
                                        </p:tgtEl>
                                      </p:cBhvr>
                                    </p:animEffect>
                                    <p:anim calcmode="lin" valueType="num">
                                      <p:cBhvr>
                                        <p:cTn id="36" dur="1000" fill="hold"/>
                                        <p:tgtEl>
                                          <p:spTgt spid="5126"/>
                                        </p:tgtEl>
                                        <p:attrNameLst>
                                          <p:attrName>ppt_x</p:attrName>
                                        </p:attrNameLst>
                                      </p:cBhvr>
                                      <p:tavLst>
                                        <p:tav tm="0">
                                          <p:val>
                                            <p:strVal val="#ppt_x"/>
                                          </p:val>
                                        </p:tav>
                                        <p:tav tm="100000">
                                          <p:val>
                                            <p:strVal val="#ppt_x"/>
                                          </p:val>
                                        </p:tav>
                                      </p:tavLst>
                                    </p:anim>
                                    <p:anim calcmode="lin" valueType="num">
                                      <p:cBhvr>
                                        <p:cTn id="37" dur="1000" fill="hold"/>
                                        <p:tgtEl>
                                          <p:spTgt spid="512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
                                            <p:txEl>
                                              <p:pRg st="6" end="6"/>
                                            </p:txEl>
                                          </p:spTgt>
                                        </p:tgtEl>
                                        <p:attrNameLst>
                                          <p:attrName>style.visibility</p:attrName>
                                        </p:attrNameLst>
                                      </p:cBhvr>
                                      <p:to>
                                        <p:strVal val="visible"/>
                                      </p:to>
                                    </p:set>
                                    <p:animEffect transition="in" filter="fade">
                                      <p:cBhvr>
                                        <p:cTn id="42" dur="1000"/>
                                        <p:tgtEl>
                                          <p:spTgt spid="2">
                                            <p:txEl>
                                              <p:pRg st="6" end="6"/>
                                            </p:txEl>
                                          </p:spTgt>
                                        </p:tgtEl>
                                      </p:cBhvr>
                                    </p:animEffect>
                                    <p:anim calcmode="lin" valueType="num">
                                      <p:cBhvr>
                                        <p:cTn id="43"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56A5D5-24F9-7260-9449-3ADFFB95173E}"/>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1AB3C7C-69FE-E686-0AA6-16EE1D6B0918}"/>
              </a:ext>
            </a:extLst>
          </p:cNvPr>
          <p:cNvSpPr>
            <a:spLocks noGrp="1"/>
          </p:cNvSpPr>
          <p:nvPr>
            <p:ph idx="1"/>
          </p:nvPr>
        </p:nvSpPr>
        <p:spPr/>
        <p:txBody>
          <a:bodyPr>
            <a:normAutofit/>
          </a:bodyPr>
          <a:lstStyle/>
          <a:p>
            <a:r>
              <a:rPr lang="en-GB" sz="3200" dirty="0"/>
              <a:t>Your friend sends you a message with a link to </a:t>
            </a:r>
            <a:r>
              <a:rPr lang="en-GB" sz="3200" i="1" dirty="0"/>
              <a:t>The Ultimate Challenge Game</a:t>
            </a:r>
            <a:r>
              <a:rPr lang="en-GB" sz="3200" dirty="0"/>
              <a:t> saying “You have try this, it’s so funny”. Do you:</a:t>
            </a:r>
          </a:p>
          <a:p>
            <a:endParaRPr lang="en-GB" dirty="0"/>
          </a:p>
          <a:p>
            <a:pPr marL="914400" indent="-914400">
              <a:spcBef>
                <a:spcPts val="0"/>
              </a:spcBef>
              <a:buAutoNum type="alphaUcPeriod"/>
            </a:pPr>
            <a:r>
              <a:rPr lang="en-GB" sz="3200" dirty="0"/>
              <a:t>Share with friends so they can play it too</a:t>
            </a:r>
          </a:p>
          <a:p>
            <a:pPr marL="914400" indent="-914400">
              <a:spcBef>
                <a:spcPts val="0"/>
              </a:spcBef>
              <a:buAutoNum type="alphaUcPeriod"/>
            </a:pPr>
            <a:r>
              <a:rPr lang="en-GB" sz="3200" dirty="0"/>
              <a:t>Click the link instantly as it must be safe it it’s from your friend</a:t>
            </a:r>
          </a:p>
          <a:p>
            <a:pPr marL="914400" indent="-914400">
              <a:spcBef>
                <a:spcPts val="0"/>
              </a:spcBef>
              <a:buAutoNum type="alphaUcPeriod"/>
            </a:pPr>
            <a:r>
              <a:rPr lang="en-GB" sz="3200" dirty="0"/>
              <a:t>Ask your friend on another app or in person to see if they really sent it</a:t>
            </a:r>
          </a:p>
          <a:p>
            <a:pPr>
              <a:spcBef>
                <a:spcPts val="0"/>
              </a:spcBef>
            </a:pPr>
            <a:endParaRPr lang="en-GB" dirty="0"/>
          </a:p>
          <a:p>
            <a:pPr>
              <a:spcBef>
                <a:spcPts val="0"/>
              </a:spcBef>
            </a:pPr>
            <a:r>
              <a:rPr lang="en-GB" sz="3200" dirty="0"/>
              <a:t>Tip: If your friend’s account is hacked, the links they send could be literally anything. Be safe and don’t trust any of them.</a:t>
            </a:r>
            <a:endParaRPr lang="en-GB" sz="4800" dirty="0"/>
          </a:p>
        </p:txBody>
      </p:sp>
      <p:sp>
        <p:nvSpPr>
          <p:cNvPr id="3" name="Title 2">
            <a:extLst>
              <a:ext uri="{FF2B5EF4-FFF2-40B4-BE49-F238E27FC236}">
                <a16:creationId xmlns:a16="http://schemas.microsoft.com/office/drawing/2014/main" id="{FCAFD604-00B6-F2D1-ABDC-D6FED540A2CA}"/>
              </a:ext>
            </a:extLst>
          </p:cNvPr>
          <p:cNvSpPr>
            <a:spLocks noGrp="1"/>
          </p:cNvSpPr>
          <p:nvPr>
            <p:ph type="title"/>
          </p:nvPr>
        </p:nvSpPr>
        <p:spPr/>
        <p:txBody>
          <a:bodyPr/>
          <a:lstStyle/>
          <a:p>
            <a:r>
              <a:rPr lang="en-GB" dirty="0"/>
              <a:t>Scenarios</a:t>
            </a:r>
          </a:p>
        </p:txBody>
      </p:sp>
      <p:pic>
        <p:nvPicPr>
          <p:cNvPr id="5126" name="Picture 6" descr="Download Check Mark, Tick Mark, Check ...">
            <a:extLst>
              <a:ext uri="{FF2B5EF4-FFF2-40B4-BE49-F238E27FC236}">
                <a16:creationId xmlns:a16="http://schemas.microsoft.com/office/drawing/2014/main" id="{D3C07B32-96AB-90E3-5B94-1A6F94D9CF1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43387" y="5740896"/>
            <a:ext cx="518653" cy="507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08809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fade">
                                      <p:cBhvr>
                                        <p:cTn id="21" dur="1000"/>
                                        <p:tgtEl>
                                          <p:spTgt spid="2">
                                            <p:txEl>
                                              <p:pRg st="3" end="3"/>
                                            </p:txEl>
                                          </p:spTgt>
                                        </p:tgtEl>
                                      </p:cBhvr>
                                    </p:animEffect>
                                    <p:anim calcmode="lin" valueType="num">
                                      <p:cBhvr>
                                        <p:cTn id="22"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Effect transition="in" filter="fade">
                                      <p:cBhvr>
                                        <p:cTn id="28" dur="1000"/>
                                        <p:tgtEl>
                                          <p:spTgt spid="2">
                                            <p:txEl>
                                              <p:pRg st="4" end="4"/>
                                            </p:txEl>
                                          </p:spTgt>
                                        </p:tgtEl>
                                      </p:cBhvr>
                                    </p:animEffect>
                                    <p:anim calcmode="lin" valueType="num">
                                      <p:cBhvr>
                                        <p:cTn id="29"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5126"/>
                                        </p:tgtEl>
                                        <p:attrNameLst>
                                          <p:attrName>style.visibility</p:attrName>
                                        </p:attrNameLst>
                                      </p:cBhvr>
                                      <p:to>
                                        <p:strVal val="visible"/>
                                      </p:to>
                                    </p:set>
                                    <p:anim calcmode="lin" valueType="num">
                                      <p:cBhvr additive="base">
                                        <p:cTn id="35" dur="500" fill="hold"/>
                                        <p:tgtEl>
                                          <p:spTgt spid="5126"/>
                                        </p:tgtEl>
                                        <p:attrNameLst>
                                          <p:attrName>ppt_x</p:attrName>
                                        </p:attrNameLst>
                                      </p:cBhvr>
                                      <p:tavLst>
                                        <p:tav tm="0">
                                          <p:val>
                                            <p:strVal val="#ppt_x"/>
                                          </p:val>
                                        </p:tav>
                                        <p:tav tm="100000">
                                          <p:val>
                                            <p:strVal val="#ppt_x"/>
                                          </p:val>
                                        </p:tav>
                                      </p:tavLst>
                                    </p:anim>
                                    <p:anim calcmode="lin" valueType="num">
                                      <p:cBhvr additive="base">
                                        <p:cTn id="36" dur="500" fill="hold"/>
                                        <p:tgtEl>
                                          <p:spTgt spid="5126"/>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
                                            <p:txEl>
                                              <p:pRg st="6" end="6"/>
                                            </p:txEl>
                                          </p:spTgt>
                                        </p:tgtEl>
                                        <p:attrNameLst>
                                          <p:attrName>style.visibility</p:attrName>
                                        </p:attrNameLst>
                                      </p:cBhvr>
                                      <p:to>
                                        <p:strVal val="visible"/>
                                      </p:to>
                                    </p:set>
                                    <p:animEffect transition="in" filter="fade">
                                      <p:cBhvr>
                                        <p:cTn id="41" dur="1000"/>
                                        <p:tgtEl>
                                          <p:spTgt spid="2">
                                            <p:txEl>
                                              <p:pRg st="6" end="6"/>
                                            </p:txEl>
                                          </p:spTgt>
                                        </p:tgtEl>
                                      </p:cBhvr>
                                    </p:animEffect>
                                    <p:anim calcmode="lin" valueType="num">
                                      <p:cBhvr>
                                        <p:cTn id="42"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59DA18-CA49-8CF3-DB59-D7120DDFA2CB}"/>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8D529AE-2AD5-606D-7044-9DCEF12BB9FA}"/>
              </a:ext>
            </a:extLst>
          </p:cNvPr>
          <p:cNvSpPr>
            <a:spLocks noGrp="1"/>
          </p:cNvSpPr>
          <p:nvPr>
            <p:ph idx="1"/>
          </p:nvPr>
        </p:nvSpPr>
        <p:spPr/>
        <p:txBody>
          <a:bodyPr>
            <a:normAutofit/>
          </a:bodyPr>
          <a:lstStyle/>
          <a:p>
            <a:r>
              <a:rPr lang="en-GB" sz="3200" dirty="0"/>
              <a:t>You see an advert while scrolling of a shop you’ve not heard of selling a pair of trainers you like at limited stock for £12 which usually go for £120. Do you:</a:t>
            </a:r>
          </a:p>
          <a:p>
            <a:endParaRPr lang="en-GB" dirty="0"/>
          </a:p>
          <a:p>
            <a:pPr marL="914400" indent="-914400">
              <a:spcBef>
                <a:spcPts val="0"/>
              </a:spcBef>
              <a:buAutoNum type="alphaUcPeriod"/>
            </a:pPr>
            <a:r>
              <a:rPr lang="en-GB" sz="4000" dirty="0"/>
              <a:t>Buy them quickly before the deal ends</a:t>
            </a:r>
          </a:p>
          <a:p>
            <a:pPr marL="914400" indent="-914400">
              <a:spcBef>
                <a:spcPts val="0"/>
              </a:spcBef>
              <a:buAutoNum type="alphaUcPeriod"/>
            </a:pPr>
            <a:r>
              <a:rPr lang="en-GB" sz="4000" dirty="0"/>
              <a:t>Share with your friends</a:t>
            </a:r>
          </a:p>
          <a:p>
            <a:pPr marL="914400" indent="-914400">
              <a:spcBef>
                <a:spcPts val="0"/>
              </a:spcBef>
              <a:buAutoNum type="alphaUcPeriod"/>
            </a:pPr>
            <a:r>
              <a:rPr lang="en-GB" sz="4000" dirty="0"/>
              <a:t>Avoid completely</a:t>
            </a:r>
          </a:p>
          <a:p>
            <a:pPr>
              <a:spcBef>
                <a:spcPts val="0"/>
              </a:spcBef>
            </a:pPr>
            <a:endParaRPr lang="en-GB" dirty="0"/>
          </a:p>
          <a:p>
            <a:pPr>
              <a:spcBef>
                <a:spcPts val="0"/>
              </a:spcBef>
            </a:pPr>
            <a:r>
              <a:rPr lang="en-GB" sz="2800" dirty="0"/>
              <a:t>Tip: This offer has a huge discount of 90% which is unlikely especially if the item is popular. Always stop and think when you see an offer like this.</a:t>
            </a:r>
            <a:endParaRPr lang="en-GB" sz="4400" dirty="0"/>
          </a:p>
        </p:txBody>
      </p:sp>
      <p:sp>
        <p:nvSpPr>
          <p:cNvPr id="3" name="Title 2">
            <a:extLst>
              <a:ext uri="{FF2B5EF4-FFF2-40B4-BE49-F238E27FC236}">
                <a16:creationId xmlns:a16="http://schemas.microsoft.com/office/drawing/2014/main" id="{A17A402A-5140-9865-D594-2F7FF297AFC9}"/>
              </a:ext>
            </a:extLst>
          </p:cNvPr>
          <p:cNvSpPr>
            <a:spLocks noGrp="1"/>
          </p:cNvSpPr>
          <p:nvPr>
            <p:ph type="title"/>
          </p:nvPr>
        </p:nvSpPr>
        <p:spPr/>
        <p:txBody>
          <a:bodyPr/>
          <a:lstStyle/>
          <a:p>
            <a:r>
              <a:rPr lang="en-GB" dirty="0"/>
              <a:t>Scenarios</a:t>
            </a:r>
          </a:p>
        </p:txBody>
      </p:sp>
      <p:pic>
        <p:nvPicPr>
          <p:cNvPr id="5126" name="Picture 6" descr="Download Check Mark, Tick Mark, Check ...">
            <a:extLst>
              <a:ext uri="{FF2B5EF4-FFF2-40B4-BE49-F238E27FC236}">
                <a16:creationId xmlns:a16="http://schemas.microsoft.com/office/drawing/2014/main" id="{056DD924-9A1B-B2E7-4CEF-120B88F05E4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50272" y="6028928"/>
            <a:ext cx="518653" cy="507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75699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fade">
                                      <p:cBhvr>
                                        <p:cTn id="21" dur="1000"/>
                                        <p:tgtEl>
                                          <p:spTgt spid="2">
                                            <p:txEl>
                                              <p:pRg st="3" end="3"/>
                                            </p:txEl>
                                          </p:spTgt>
                                        </p:tgtEl>
                                      </p:cBhvr>
                                    </p:animEffect>
                                    <p:anim calcmode="lin" valueType="num">
                                      <p:cBhvr>
                                        <p:cTn id="22"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Effect transition="in" filter="fade">
                                      <p:cBhvr>
                                        <p:cTn id="28" dur="1000"/>
                                        <p:tgtEl>
                                          <p:spTgt spid="2">
                                            <p:txEl>
                                              <p:pRg st="4" end="4"/>
                                            </p:txEl>
                                          </p:spTgt>
                                        </p:tgtEl>
                                      </p:cBhvr>
                                    </p:animEffect>
                                    <p:anim calcmode="lin" valueType="num">
                                      <p:cBhvr>
                                        <p:cTn id="29"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5126"/>
                                        </p:tgtEl>
                                        <p:attrNameLst>
                                          <p:attrName>style.visibility</p:attrName>
                                        </p:attrNameLst>
                                      </p:cBhvr>
                                      <p:to>
                                        <p:strVal val="visible"/>
                                      </p:to>
                                    </p:set>
                                    <p:anim calcmode="lin" valueType="num">
                                      <p:cBhvr additive="base">
                                        <p:cTn id="35" dur="500" fill="hold"/>
                                        <p:tgtEl>
                                          <p:spTgt spid="5126"/>
                                        </p:tgtEl>
                                        <p:attrNameLst>
                                          <p:attrName>ppt_x</p:attrName>
                                        </p:attrNameLst>
                                      </p:cBhvr>
                                      <p:tavLst>
                                        <p:tav tm="0">
                                          <p:val>
                                            <p:strVal val="#ppt_x"/>
                                          </p:val>
                                        </p:tav>
                                        <p:tav tm="100000">
                                          <p:val>
                                            <p:strVal val="#ppt_x"/>
                                          </p:val>
                                        </p:tav>
                                      </p:tavLst>
                                    </p:anim>
                                    <p:anim calcmode="lin" valueType="num">
                                      <p:cBhvr additive="base">
                                        <p:cTn id="36" dur="500" fill="hold"/>
                                        <p:tgtEl>
                                          <p:spTgt spid="5126"/>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
                                            <p:txEl>
                                              <p:pRg st="6" end="6"/>
                                            </p:txEl>
                                          </p:spTgt>
                                        </p:tgtEl>
                                        <p:attrNameLst>
                                          <p:attrName>style.visibility</p:attrName>
                                        </p:attrNameLst>
                                      </p:cBhvr>
                                      <p:to>
                                        <p:strVal val="visible"/>
                                      </p:to>
                                    </p:set>
                                    <p:animEffect transition="in" filter="fade">
                                      <p:cBhvr>
                                        <p:cTn id="41" dur="1000"/>
                                        <p:tgtEl>
                                          <p:spTgt spid="2">
                                            <p:txEl>
                                              <p:pRg st="6" end="6"/>
                                            </p:txEl>
                                          </p:spTgt>
                                        </p:tgtEl>
                                      </p:cBhvr>
                                    </p:animEffect>
                                    <p:anim calcmode="lin" valueType="num">
                                      <p:cBhvr>
                                        <p:cTn id="42"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7CB4AB-EE11-E89A-C4BB-8D1819BFEFA9}"/>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63351DE-C388-0E04-D0CD-91738834C749}"/>
              </a:ext>
            </a:extLst>
          </p:cNvPr>
          <p:cNvSpPr>
            <a:spLocks noGrp="1"/>
          </p:cNvSpPr>
          <p:nvPr>
            <p:ph idx="1"/>
          </p:nvPr>
        </p:nvSpPr>
        <p:spPr/>
        <p:txBody>
          <a:bodyPr>
            <a:normAutofit/>
          </a:bodyPr>
          <a:lstStyle/>
          <a:p>
            <a:r>
              <a:rPr lang="en-GB" dirty="0"/>
              <a:t>When you see an offer online, stop and ask yourself 3 questions:</a:t>
            </a:r>
          </a:p>
          <a:p>
            <a:endParaRPr lang="en-GB" sz="4000" dirty="0"/>
          </a:p>
          <a:p>
            <a:pPr marL="742950" indent="-742950">
              <a:buAutoNum type="arabicPeriod"/>
            </a:pPr>
            <a:r>
              <a:rPr lang="en-GB" sz="2800" dirty="0"/>
              <a:t>Is the offer unrealistic? – </a:t>
            </a:r>
            <a:r>
              <a:rPr lang="en-GB" sz="2800" i="1" dirty="0"/>
              <a:t>Free or really low priced items</a:t>
            </a:r>
          </a:p>
          <a:p>
            <a:pPr marL="742950" indent="-742950">
              <a:buAutoNum type="arabicPeriod"/>
            </a:pPr>
            <a:r>
              <a:rPr lang="en-GB" sz="2800" dirty="0"/>
              <a:t>Is it asking for personal info? – </a:t>
            </a:r>
            <a:r>
              <a:rPr lang="en-GB" sz="2800" i="1" dirty="0"/>
              <a:t>Logins, passwords, bank details</a:t>
            </a:r>
            <a:endParaRPr lang="en-GB" sz="2800" dirty="0"/>
          </a:p>
          <a:p>
            <a:pPr marL="742950" indent="-742950">
              <a:buAutoNum type="arabicPeriod"/>
            </a:pPr>
            <a:r>
              <a:rPr lang="en-GB" sz="2800" dirty="0"/>
              <a:t>Is it rushing you to respond? – </a:t>
            </a:r>
            <a:r>
              <a:rPr lang="en-GB" sz="2800" i="1" dirty="0"/>
              <a:t>“Act now or miss out!”</a:t>
            </a:r>
            <a:endParaRPr lang="en-GB" sz="2800" dirty="0"/>
          </a:p>
          <a:p>
            <a:pPr>
              <a:spcBef>
                <a:spcPts val="0"/>
              </a:spcBef>
            </a:pPr>
            <a:endParaRPr lang="en-GB" dirty="0"/>
          </a:p>
          <a:p>
            <a:pPr>
              <a:spcBef>
                <a:spcPts val="0"/>
              </a:spcBef>
            </a:pPr>
            <a:r>
              <a:rPr lang="en-GB" sz="3200" dirty="0"/>
              <a:t>If the answer is YES it is almost always a scam.</a:t>
            </a:r>
            <a:endParaRPr lang="en-GB" dirty="0"/>
          </a:p>
        </p:txBody>
      </p:sp>
      <p:sp>
        <p:nvSpPr>
          <p:cNvPr id="3" name="Title 2">
            <a:extLst>
              <a:ext uri="{FF2B5EF4-FFF2-40B4-BE49-F238E27FC236}">
                <a16:creationId xmlns:a16="http://schemas.microsoft.com/office/drawing/2014/main" id="{BB3FF0A2-F615-8320-82BA-28754F14515E}"/>
              </a:ext>
            </a:extLst>
          </p:cNvPr>
          <p:cNvSpPr>
            <a:spLocks noGrp="1"/>
          </p:cNvSpPr>
          <p:nvPr>
            <p:ph type="title"/>
          </p:nvPr>
        </p:nvSpPr>
        <p:spPr/>
        <p:txBody>
          <a:bodyPr/>
          <a:lstStyle/>
          <a:p>
            <a:r>
              <a:rPr lang="en-GB" dirty="0"/>
              <a:t>How to spot scams</a:t>
            </a:r>
          </a:p>
        </p:txBody>
      </p:sp>
    </p:spTree>
    <p:extLst>
      <p:ext uri="{BB962C8B-B14F-4D97-AF65-F5344CB8AC3E}">
        <p14:creationId xmlns:p14="http://schemas.microsoft.com/office/powerpoint/2010/main" val="36267819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fade">
                                      <p:cBhvr>
                                        <p:cTn id="21" dur="1000"/>
                                        <p:tgtEl>
                                          <p:spTgt spid="2">
                                            <p:txEl>
                                              <p:pRg st="3" end="3"/>
                                            </p:txEl>
                                          </p:spTgt>
                                        </p:tgtEl>
                                      </p:cBhvr>
                                    </p:animEffect>
                                    <p:anim calcmode="lin" valueType="num">
                                      <p:cBhvr>
                                        <p:cTn id="22"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Effect transition="in" filter="fade">
                                      <p:cBhvr>
                                        <p:cTn id="28" dur="1000"/>
                                        <p:tgtEl>
                                          <p:spTgt spid="2">
                                            <p:txEl>
                                              <p:pRg st="4" end="4"/>
                                            </p:txEl>
                                          </p:spTgt>
                                        </p:tgtEl>
                                      </p:cBhvr>
                                    </p:animEffect>
                                    <p:anim calcmode="lin" valueType="num">
                                      <p:cBhvr>
                                        <p:cTn id="29"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animEffect transition="in" filter="fade">
                                      <p:cBhvr>
                                        <p:cTn id="35" dur="1000"/>
                                        <p:tgtEl>
                                          <p:spTgt spid="2">
                                            <p:txEl>
                                              <p:pRg st="6" end="6"/>
                                            </p:txEl>
                                          </p:spTgt>
                                        </p:tgtEl>
                                      </p:cBhvr>
                                    </p:animEffect>
                                    <p:anim calcmode="lin" valueType="num">
                                      <p:cBhvr>
                                        <p:cTn id="36"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7991AD-582D-6C04-0897-0257FB51A86B}"/>
            </a:ext>
          </a:extLst>
        </p:cNvPr>
        <p:cNvGrpSpPr/>
        <p:nvPr/>
      </p:nvGrpSpPr>
      <p:grpSpPr>
        <a:xfrm>
          <a:off x="0" y="0"/>
          <a:ext cx="0" cy="0"/>
          <a:chOff x="0" y="0"/>
          <a:chExt cx="0" cy="0"/>
        </a:xfrm>
      </p:grpSpPr>
      <p:sp>
        <p:nvSpPr>
          <p:cNvPr id="2" name="What do you…">
            <a:extLst>
              <a:ext uri="{FF2B5EF4-FFF2-40B4-BE49-F238E27FC236}">
                <a16:creationId xmlns:a16="http://schemas.microsoft.com/office/drawing/2014/main" id="{9B410EDE-2C0A-D9B1-8E7D-1210AA757B4A}"/>
              </a:ext>
            </a:extLst>
          </p:cNvPr>
          <p:cNvSpPr txBox="1">
            <a:spLocks/>
          </p:cNvSpPr>
          <p:nvPr/>
        </p:nvSpPr>
        <p:spPr>
          <a:xfrm>
            <a:off x="406400" y="1852464"/>
            <a:ext cx="12192000" cy="4396851"/>
          </a:xfrm>
          <a:prstGeom prst="rect">
            <a:avLst/>
          </a:prstGeom>
        </p:spPr>
        <p:txBody>
          <a:bodyPr vert="horz" lIns="91440" tIns="45720" rIns="91440" bIns="45720" rtlCol="0" anchor="ctr">
            <a:noAutofit/>
          </a:bodyPr>
          <a:lstStyle>
            <a:lvl1pPr algn="l" defTabSz="1300460" rtl="0" eaLnBrk="1" latinLnBrk="0" hangingPunct="1">
              <a:spcBef>
                <a:spcPct val="0"/>
              </a:spcBef>
              <a:buNone/>
              <a:defRPr sz="5689" b="1" kern="1200">
                <a:solidFill>
                  <a:schemeClr val="tx1"/>
                </a:solidFill>
                <a:latin typeface="+mj-lt"/>
                <a:ea typeface="+mj-ea"/>
                <a:cs typeface="+mj-cs"/>
              </a:defRPr>
            </a:lvl1pPr>
          </a:lstStyle>
          <a:p>
            <a:pPr defTabSz="560658">
              <a:defRPr sz="16800">
                <a:solidFill>
                  <a:srgbClr val="006680"/>
                </a:solidFill>
              </a:defRPr>
            </a:pPr>
            <a:r>
              <a:rPr lang="en-GB" sz="7200" spc="0" dirty="0">
                <a:solidFill>
                  <a:srgbClr val="006680"/>
                </a:solidFill>
                <a:effectLst>
                  <a:outerShdw blurRad="38100" dist="38100" dir="2700000" algn="tl">
                    <a:srgbClr val="000000">
                      <a:alpha val="43137"/>
                    </a:srgbClr>
                  </a:outerShdw>
                </a:effectLst>
                <a:uFillTx/>
                <a:latin typeface="+mn-lt"/>
                <a:cs typeface="Arial" panose="020B0604020202020204" pitchFamily="34" charset="0"/>
              </a:rPr>
              <a:t>How to protect yourself from scams.</a:t>
            </a:r>
          </a:p>
        </p:txBody>
      </p:sp>
      <p:pic>
        <p:nvPicPr>
          <p:cNvPr id="8" name="Picture 7">
            <a:extLst>
              <a:ext uri="{FF2B5EF4-FFF2-40B4-BE49-F238E27FC236}">
                <a16:creationId xmlns:a16="http://schemas.microsoft.com/office/drawing/2014/main" id="{A1DC6AB5-6556-7F50-9249-77EF5B90D8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5163" y="8142815"/>
            <a:ext cx="1506717" cy="1342497"/>
          </a:xfrm>
          <a:prstGeom prst="rect">
            <a:avLst/>
          </a:prstGeom>
        </p:spPr>
      </p:pic>
    </p:spTree>
    <p:extLst>
      <p:ext uri="{BB962C8B-B14F-4D97-AF65-F5344CB8AC3E}">
        <p14:creationId xmlns:p14="http://schemas.microsoft.com/office/powerpoint/2010/main" val="3560337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647AE4-A563-0D97-E8FF-78DA9F349430}"/>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91EC6B0-FA94-6A21-2A8A-5BC58D4733BF}"/>
              </a:ext>
            </a:extLst>
          </p:cNvPr>
          <p:cNvSpPr>
            <a:spLocks noGrp="1"/>
          </p:cNvSpPr>
          <p:nvPr>
            <p:ph idx="1"/>
          </p:nvPr>
        </p:nvSpPr>
        <p:spPr/>
        <p:txBody>
          <a:bodyPr>
            <a:normAutofit/>
          </a:bodyPr>
          <a:lstStyle/>
          <a:p>
            <a:r>
              <a:rPr lang="en-GB" sz="5400" u="sng" dirty="0"/>
              <a:t>Check your privacy settings. </a:t>
            </a:r>
          </a:p>
          <a:p>
            <a:endParaRPr lang="en-GB" sz="5400" u="sng" dirty="0"/>
          </a:p>
          <a:p>
            <a:pPr marL="914400" indent="-914400">
              <a:buAutoNum type="arabicPeriod"/>
            </a:pPr>
            <a:r>
              <a:rPr lang="en-GB" sz="5400" dirty="0"/>
              <a:t>Use a strong password</a:t>
            </a:r>
          </a:p>
          <a:p>
            <a:pPr marL="914400" indent="-914400">
              <a:buAutoNum type="arabicPeriod"/>
            </a:pPr>
            <a:r>
              <a:rPr lang="en-GB" sz="5400" dirty="0"/>
              <a:t>Setup 2 Step Verification (2SV)</a:t>
            </a:r>
          </a:p>
        </p:txBody>
      </p:sp>
      <p:sp>
        <p:nvSpPr>
          <p:cNvPr id="3" name="Title 2">
            <a:extLst>
              <a:ext uri="{FF2B5EF4-FFF2-40B4-BE49-F238E27FC236}">
                <a16:creationId xmlns:a16="http://schemas.microsoft.com/office/drawing/2014/main" id="{5E8E517B-2528-A2FE-724F-9AF0B6D21161}"/>
              </a:ext>
            </a:extLst>
          </p:cNvPr>
          <p:cNvSpPr>
            <a:spLocks noGrp="1"/>
          </p:cNvSpPr>
          <p:nvPr>
            <p:ph type="title"/>
          </p:nvPr>
        </p:nvSpPr>
        <p:spPr/>
        <p:txBody>
          <a:bodyPr/>
          <a:lstStyle/>
          <a:p>
            <a:r>
              <a:rPr lang="en-GB" dirty="0"/>
              <a:t>How to protect yourself</a:t>
            </a:r>
          </a:p>
        </p:txBody>
      </p:sp>
      <p:pic>
        <p:nvPicPr>
          <p:cNvPr id="1028" name="Picture 4" descr="Lock Account icon in trendy outline style isolated on white background. Lock  Account silhouette symbol for your website design, logo, app, UI. Vector  illustration, EPS10. 32310848 Vector Art at Vecteezy">
            <a:extLst>
              <a:ext uri="{FF2B5EF4-FFF2-40B4-BE49-F238E27FC236}">
                <a16:creationId xmlns:a16="http://schemas.microsoft.com/office/drawing/2014/main" id="{E3168CBF-257A-D135-2674-0521089FA2C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43027" y="2414327"/>
            <a:ext cx="2548845" cy="2548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11443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500"/>
                                        <p:tgtEl>
                                          <p:spTgt spid="102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1000"/>
                                        <p:tgtEl>
                                          <p:spTgt spid="2">
                                            <p:txEl>
                                              <p:pRg st="2" end="2"/>
                                            </p:txEl>
                                          </p:spTgt>
                                        </p:tgtEl>
                                      </p:cBhvr>
                                    </p:animEffect>
                                    <p:anim calcmode="lin" valueType="num">
                                      <p:cBhvr>
                                        <p:cTn id="1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Effect transition="in" filter="fade">
                                      <p:cBhvr>
                                        <p:cTn id="24" dur="1000"/>
                                        <p:tgtEl>
                                          <p:spTgt spid="2">
                                            <p:txEl>
                                              <p:pRg st="3" end="3"/>
                                            </p:txEl>
                                          </p:spTgt>
                                        </p:tgtEl>
                                      </p:cBhvr>
                                    </p:animEffect>
                                    <p:anim calcmode="lin" valueType="num">
                                      <p:cBhvr>
                                        <p:cTn id="25"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ED6E07-2256-560D-D224-B00C773D3886}"/>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0ABD1B2-8D1E-383A-E1A4-68A07DE8FF90}"/>
              </a:ext>
            </a:extLst>
          </p:cNvPr>
          <p:cNvSpPr>
            <a:spLocks noGrp="1"/>
          </p:cNvSpPr>
          <p:nvPr>
            <p:ph idx="1"/>
          </p:nvPr>
        </p:nvSpPr>
        <p:spPr/>
        <p:txBody>
          <a:bodyPr>
            <a:normAutofit/>
          </a:bodyPr>
          <a:lstStyle/>
          <a:p>
            <a:r>
              <a:rPr lang="en-GB" sz="5400" u="sng" dirty="0"/>
              <a:t>Stick to official sources</a:t>
            </a:r>
          </a:p>
          <a:p>
            <a:endParaRPr lang="en-GB" sz="5400" u="sng" dirty="0"/>
          </a:p>
          <a:p>
            <a:pPr marL="914400" indent="-914400">
              <a:buAutoNum type="arabicPeriod"/>
            </a:pPr>
            <a:r>
              <a:rPr lang="en-GB" sz="4000" dirty="0"/>
              <a:t>Only buy products from official websites.</a:t>
            </a:r>
          </a:p>
          <a:p>
            <a:pPr marL="914400" indent="-914400">
              <a:buAutoNum type="arabicPeriod"/>
            </a:pPr>
            <a:r>
              <a:rPr lang="en-GB" sz="4000" dirty="0"/>
              <a:t>Don’t respond to unrealistic product offers received through messages or that appear on your feed.</a:t>
            </a:r>
          </a:p>
          <a:p>
            <a:pPr marL="914400" indent="-914400">
              <a:buAutoNum type="arabicPeriod"/>
            </a:pPr>
            <a:endParaRPr lang="en-GB" sz="4000" dirty="0"/>
          </a:p>
          <a:p>
            <a:pPr marL="914400" indent="-914400">
              <a:buAutoNum type="arabicPeriod"/>
            </a:pPr>
            <a:endParaRPr lang="en-GB" sz="4000" dirty="0"/>
          </a:p>
        </p:txBody>
      </p:sp>
      <p:sp>
        <p:nvSpPr>
          <p:cNvPr id="3" name="Title 2">
            <a:extLst>
              <a:ext uri="{FF2B5EF4-FFF2-40B4-BE49-F238E27FC236}">
                <a16:creationId xmlns:a16="http://schemas.microsoft.com/office/drawing/2014/main" id="{7B28BBC5-87BD-11D5-EF32-0FFB51AF27CD}"/>
              </a:ext>
            </a:extLst>
          </p:cNvPr>
          <p:cNvSpPr>
            <a:spLocks noGrp="1"/>
          </p:cNvSpPr>
          <p:nvPr>
            <p:ph type="title"/>
          </p:nvPr>
        </p:nvSpPr>
        <p:spPr/>
        <p:txBody>
          <a:bodyPr/>
          <a:lstStyle/>
          <a:p>
            <a:r>
              <a:rPr lang="en-GB" dirty="0"/>
              <a:t>How to protect yourself</a:t>
            </a:r>
          </a:p>
        </p:txBody>
      </p:sp>
      <p:pic>
        <p:nvPicPr>
          <p:cNvPr id="2050" name="Picture 2" descr="Official stamp PNG and PSD - PSDstamps">
            <a:extLst>
              <a:ext uri="{FF2B5EF4-FFF2-40B4-BE49-F238E27FC236}">
                <a16:creationId xmlns:a16="http://schemas.microsoft.com/office/drawing/2014/main" id="{E9D4D31D-8760-BA9D-0694-6B3013590A0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18964" y="1780456"/>
            <a:ext cx="3982120" cy="2655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00437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fade">
                                      <p:cBhvr>
                                        <p:cTn id="19" dur="1000"/>
                                        <p:tgtEl>
                                          <p:spTgt spid="2">
                                            <p:txEl>
                                              <p:pRg st="2" end="2"/>
                                            </p:txEl>
                                          </p:spTgt>
                                        </p:tgtEl>
                                      </p:cBhvr>
                                    </p:animEffect>
                                    <p:anim calcmode="lin" valueType="num">
                                      <p:cBhvr>
                                        <p:cTn id="20"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
                                            <p:txEl>
                                              <p:pRg st="3" end="3"/>
                                            </p:txEl>
                                          </p:spTgt>
                                        </p:tgtEl>
                                        <p:attrNameLst>
                                          <p:attrName>style.visibility</p:attrName>
                                        </p:attrNameLst>
                                      </p:cBhvr>
                                      <p:to>
                                        <p:strVal val="visible"/>
                                      </p:to>
                                    </p:set>
                                    <p:animEffect transition="in" filter="fade">
                                      <p:cBhvr>
                                        <p:cTn id="26" dur="1000"/>
                                        <p:tgtEl>
                                          <p:spTgt spid="2">
                                            <p:txEl>
                                              <p:pRg st="3" end="3"/>
                                            </p:txEl>
                                          </p:spTgt>
                                        </p:tgtEl>
                                      </p:cBhvr>
                                    </p:animEffect>
                                    <p:anim calcmode="lin" valueType="num">
                                      <p:cBhvr>
                                        <p:cTn id="27"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EC5473-5685-2B5A-A2DB-F5416C7905F8}"/>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5ADD785-A245-E2AC-2C7A-4389C4AC8D32}"/>
              </a:ext>
            </a:extLst>
          </p:cNvPr>
          <p:cNvSpPr>
            <a:spLocks noGrp="1"/>
          </p:cNvSpPr>
          <p:nvPr>
            <p:ph idx="1"/>
          </p:nvPr>
        </p:nvSpPr>
        <p:spPr/>
        <p:txBody>
          <a:bodyPr>
            <a:normAutofit/>
          </a:bodyPr>
          <a:lstStyle/>
          <a:p>
            <a:r>
              <a:rPr lang="en-GB" sz="5400" u="sng" dirty="0"/>
              <a:t>Be link smart</a:t>
            </a:r>
          </a:p>
          <a:p>
            <a:endParaRPr lang="en-GB" sz="5400" u="sng" dirty="0"/>
          </a:p>
          <a:p>
            <a:pPr marL="742950" indent="-742950">
              <a:buAutoNum type="arabicPeriod"/>
            </a:pPr>
            <a:r>
              <a:rPr lang="en-GB" sz="4000" dirty="0"/>
              <a:t>Don’t click suspicious links on posts, comments or direct messages.</a:t>
            </a:r>
          </a:p>
          <a:p>
            <a:pPr marL="742950" indent="-742950">
              <a:buAutoNum type="arabicPeriod"/>
            </a:pPr>
            <a:r>
              <a:rPr lang="en-GB" sz="4000" dirty="0"/>
              <a:t>If in doubt, go directly to the official site/app instead.</a:t>
            </a:r>
          </a:p>
        </p:txBody>
      </p:sp>
      <p:sp>
        <p:nvSpPr>
          <p:cNvPr id="3" name="Title 2">
            <a:extLst>
              <a:ext uri="{FF2B5EF4-FFF2-40B4-BE49-F238E27FC236}">
                <a16:creationId xmlns:a16="http://schemas.microsoft.com/office/drawing/2014/main" id="{707AF2B5-74F2-FAA5-0E33-3E6D0B36CA28}"/>
              </a:ext>
            </a:extLst>
          </p:cNvPr>
          <p:cNvSpPr>
            <a:spLocks noGrp="1"/>
          </p:cNvSpPr>
          <p:nvPr>
            <p:ph type="title"/>
          </p:nvPr>
        </p:nvSpPr>
        <p:spPr/>
        <p:txBody>
          <a:bodyPr/>
          <a:lstStyle/>
          <a:p>
            <a:r>
              <a:rPr lang="en-GB" dirty="0"/>
              <a:t>How to protect yourself</a:t>
            </a:r>
          </a:p>
        </p:txBody>
      </p:sp>
      <p:pic>
        <p:nvPicPr>
          <p:cNvPr id="3074" name="Picture 2" descr="Don't click here">
            <a:extLst>
              <a:ext uri="{FF2B5EF4-FFF2-40B4-BE49-F238E27FC236}">
                <a16:creationId xmlns:a16="http://schemas.microsoft.com/office/drawing/2014/main" id="{8CAB6938-E0E5-DA52-DA9A-040D69C286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50273" y="2445127"/>
            <a:ext cx="1916992" cy="1809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28341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074"/>
                                        </p:tgtEl>
                                        <p:attrNameLst>
                                          <p:attrName>style.visibility</p:attrName>
                                        </p:attrNameLst>
                                      </p:cBhvr>
                                      <p:to>
                                        <p:strVal val="visible"/>
                                      </p:to>
                                    </p:set>
                                    <p:animEffect transition="in" filter="fade">
                                      <p:cBhvr>
                                        <p:cTn id="14" dur="1000"/>
                                        <p:tgtEl>
                                          <p:spTgt spid="3074"/>
                                        </p:tgtEl>
                                      </p:cBhvr>
                                    </p:animEffect>
                                    <p:anim calcmode="lin" valueType="num">
                                      <p:cBhvr>
                                        <p:cTn id="15" dur="1000" fill="hold"/>
                                        <p:tgtEl>
                                          <p:spTgt spid="3074"/>
                                        </p:tgtEl>
                                        <p:attrNameLst>
                                          <p:attrName>ppt_x</p:attrName>
                                        </p:attrNameLst>
                                      </p:cBhvr>
                                      <p:tavLst>
                                        <p:tav tm="0">
                                          <p:val>
                                            <p:strVal val="#ppt_x"/>
                                          </p:val>
                                        </p:tav>
                                        <p:tav tm="100000">
                                          <p:val>
                                            <p:strVal val="#ppt_x"/>
                                          </p:val>
                                        </p:tav>
                                      </p:tavLst>
                                    </p:anim>
                                    <p:anim calcmode="lin" valueType="num">
                                      <p:cBhvr>
                                        <p:cTn id="16"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DBE0AC-1942-6293-A404-A29B2DBF712D}"/>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2017312-7A47-7EBC-0BC6-0A11AC684440}"/>
              </a:ext>
            </a:extLst>
          </p:cNvPr>
          <p:cNvSpPr>
            <a:spLocks noGrp="1"/>
          </p:cNvSpPr>
          <p:nvPr>
            <p:ph idx="1"/>
          </p:nvPr>
        </p:nvSpPr>
        <p:spPr/>
        <p:txBody>
          <a:bodyPr>
            <a:normAutofit/>
          </a:bodyPr>
          <a:lstStyle/>
          <a:p>
            <a:r>
              <a:rPr lang="en-GB" sz="5400" u="sng" dirty="0"/>
              <a:t>Think before you share</a:t>
            </a:r>
          </a:p>
          <a:p>
            <a:endParaRPr lang="en-GB" sz="5400" u="sng" dirty="0"/>
          </a:p>
          <a:p>
            <a:pPr marL="742950" indent="-742950">
              <a:buAutoNum type="arabicPeriod"/>
            </a:pPr>
            <a:r>
              <a:rPr lang="en-GB" sz="4000" dirty="0"/>
              <a:t>Never share your password, not even with friends.</a:t>
            </a:r>
          </a:p>
          <a:p>
            <a:pPr marL="742950" indent="-742950">
              <a:buAutoNum type="arabicPeriod"/>
            </a:pPr>
            <a:r>
              <a:rPr lang="en-GB" sz="4000" dirty="0"/>
              <a:t>Don’t give out personal information online (real name, address, school).</a:t>
            </a:r>
          </a:p>
        </p:txBody>
      </p:sp>
      <p:sp>
        <p:nvSpPr>
          <p:cNvPr id="3" name="Title 2">
            <a:extLst>
              <a:ext uri="{FF2B5EF4-FFF2-40B4-BE49-F238E27FC236}">
                <a16:creationId xmlns:a16="http://schemas.microsoft.com/office/drawing/2014/main" id="{2FCF3850-D2A2-E2AD-E9C2-6DFDC7BF7977}"/>
              </a:ext>
            </a:extLst>
          </p:cNvPr>
          <p:cNvSpPr>
            <a:spLocks noGrp="1"/>
          </p:cNvSpPr>
          <p:nvPr>
            <p:ph type="title"/>
          </p:nvPr>
        </p:nvSpPr>
        <p:spPr/>
        <p:txBody>
          <a:bodyPr/>
          <a:lstStyle/>
          <a:p>
            <a:r>
              <a:rPr lang="en-GB" dirty="0"/>
              <a:t>How to protect yourself</a:t>
            </a:r>
          </a:p>
        </p:txBody>
      </p:sp>
      <p:pic>
        <p:nvPicPr>
          <p:cNvPr id="4098" name="Picture 2" descr="Thinking Emoji [Download Thinking Emoji in PNG] | Emoji Island">
            <a:extLst>
              <a:ext uri="{FF2B5EF4-FFF2-40B4-BE49-F238E27FC236}">
                <a16:creationId xmlns:a16="http://schemas.microsoft.com/office/drawing/2014/main" id="{B95FBE99-7520-163E-CBC4-16C6F7091AF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7039" y="2419619"/>
            <a:ext cx="1709936" cy="1709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69611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1000"/>
                                        <p:tgtEl>
                                          <p:spTgt spid="4098"/>
                                        </p:tgtEl>
                                      </p:cBhvr>
                                    </p:animEffect>
                                    <p:anim calcmode="lin" valueType="num">
                                      <p:cBhvr>
                                        <p:cTn id="13" dur="1000" fill="hold"/>
                                        <p:tgtEl>
                                          <p:spTgt spid="4098"/>
                                        </p:tgtEl>
                                        <p:attrNameLst>
                                          <p:attrName>ppt_x</p:attrName>
                                        </p:attrNameLst>
                                      </p:cBhvr>
                                      <p:tavLst>
                                        <p:tav tm="0">
                                          <p:val>
                                            <p:strVal val="#ppt_x"/>
                                          </p:val>
                                        </p:tav>
                                        <p:tav tm="100000">
                                          <p:val>
                                            <p:strVal val="#ppt_x"/>
                                          </p:val>
                                        </p:tav>
                                      </p:tavLst>
                                    </p:anim>
                                    <p:anim calcmode="lin" valueType="num">
                                      <p:cBhvr>
                                        <p:cTn id="14"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fade">
                                      <p:cBhvr>
                                        <p:cTn id="19" dur="1000"/>
                                        <p:tgtEl>
                                          <p:spTgt spid="2">
                                            <p:txEl>
                                              <p:pRg st="2" end="2"/>
                                            </p:txEl>
                                          </p:spTgt>
                                        </p:tgtEl>
                                      </p:cBhvr>
                                    </p:animEffect>
                                    <p:anim calcmode="lin" valueType="num">
                                      <p:cBhvr>
                                        <p:cTn id="20"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
                                            <p:txEl>
                                              <p:pRg st="3" end="3"/>
                                            </p:txEl>
                                          </p:spTgt>
                                        </p:tgtEl>
                                        <p:attrNameLst>
                                          <p:attrName>style.visibility</p:attrName>
                                        </p:attrNameLst>
                                      </p:cBhvr>
                                      <p:to>
                                        <p:strVal val="visible"/>
                                      </p:to>
                                    </p:set>
                                    <p:animEffect transition="in" filter="fade">
                                      <p:cBhvr>
                                        <p:cTn id="26" dur="1000"/>
                                        <p:tgtEl>
                                          <p:spTgt spid="2">
                                            <p:txEl>
                                              <p:pRg st="3" end="3"/>
                                            </p:txEl>
                                          </p:spTgt>
                                        </p:tgtEl>
                                      </p:cBhvr>
                                    </p:animEffect>
                                    <p:anim calcmode="lin" valueType="num">
                                      <p:cBhvr>
                                        <p:cTn id="27"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980F4F-AEDD-D3E3-C882-1C07914E15D0}"/>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D143DE1-CC5A-B4EE-1711-D526A985973C}"/>
              </a:ext>
            </a:extLst>
          </p:cNvPr>
          <p:cNvSpPr>
            <a:spLocks noGrp="1"/>
          </p:cNvSpPr>
          <p:nvPr>
            <p:ph idx="1"/>
          </p:nvPr>
        </p:nvSpPr>
        <p:spPr/>
        <p:txBody>
          <a:bodyPr>
            <a:normAutofit/>
          </a:bodyPr>
          <a:lstStyle/>
          <a:p>
            <a:r>
              <a:rPr lang="en-GB" sz="5400" u="sng" dirty="0"/>
              <a:t>Report and block</a:t>
            </a:r>
          </a:p>
          <a:p>
            <a:endParaRPr lang="en-GB" sz="5400" u="sng" dirty="0"/>
          </a:p>
          <a:p>
            <a:pPr marL="742950" indent="-742950">
              <a:buAutoNum type="arabicPeriod"/>
            </a:pPr>
            <a:r>
              <a:rPr lang="en-GB" sz="4000" dirty="0"/>
              <a:t>Use the social media apps tools to report the scam.</a:t>
            </a:r>
          </a:p>
          <a:p>
            <a:pPr marL="742950" indent="-742950">
              <a:buAutoNum type="arabicPeriod"/>
            </a:pPr>
            <a:r>
              <a:rPr lang="en-GB" sz="4000" dirty="0"/>
              <a:t>Block anyone who sends dodgy links that you don’t know.</a:t>
            </a:r>
          </a:p>
          <a:p>
            <a:pPr marL="742950" indent="-742950">
              <a:buAutoNum type="arabicPeriod"/>
            </a:pPr>
            <a:r>
              <a:rPr lang="en-GB" sz="4000" dirty="0"/>
              <a:t>Tell a trusted adult straight away if something feels wrong.</a:t>
            </a:r>
          </a:p>
        </p:txBody>
      </p:sp>
      <p:sp>
        <p:nvSpPr>
          <p:cNvPr id="3" name="Title 2">
            <a:extLst>
              <a:ext uri="{FF2B5EF4-FFF2-40B4-BE49-F238E27FC236}">
                <a16:creationId xmlns:a16="http://schemas.microsoft.com/office/drawing/2014/main" id="{6369A164-BA68-F9DB-CF68-631A89E80867}"/>
              </a:ext>
            </a:extLst>
          </p:cNvPr>
          <p:cNvSpPr>
            <a:spLocks noGrp="1"/>
          </p:cNvSpPr>
          <p:nvPr>
            <p:ph type="title"/>
          </p:nvPr>
        </p:nvSpPr>
        <p:spPr/>
        <p:txBody>
          <a:bodyPr/>
          <a:lstStyle/>
          <a:p>
            <a:r>
              <a:rPr lang="en-GB" dirty="0"/>
              <a:t>How to protect yourself</a:t>
            </a:r>
          </a:p>
        </p:txBody>
      </p:sp>
      <p:pic>
        <p:nvPicPr>
          <p:cNvPr id="5122" name="Picture 2" descr="Block - Free user icons">
            <a:extLst>
              <a:ext uri="{FF2B5EF4-FFF2-40B4-BE49-F238E27FC236}">
                <a16:creationId xmlns:a16="http://schemas.microsoft.com/office/drawing/2014/main" id="{C3B75D6D-9D18-F6DE-355D-41D34F792A8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871" y="2419619"/>
            <a:ext cx="1816103" cy="1816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68299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1000"/>
                                        <p:tgtEl>
                                          <p:spTgt spid="5122"/>
                                        </p:tgtEl>
                                      </p:cBhvr>
                                    </p:animEffect>
                                    <p:anim calcmode="lin" valueType="num">
                                      <p:cBhvr>
                                        <p:cTn id="13" dur="1000" fill="hold"/>
                                        <p:tgtEl>
                                          <p:spTgt spid="5122"/>
                                        </p:tgtEl>
                                        <p:attrNameLst>
                                          <p:attrName>ppt_x</p:attrName>
                                        </p:attrNameLst>
                                      </p:cBhvr>
                                      <p:tavLst>
                                        <p:tav tm="0">
                                          <p:val>
                                            <p:strVal val="#ppt_x"/>
                                          </p:val>
                                        </p:tav>
                                        <p:tav tm="100000">
                                          <p:val>
                                            <p:strVal val="#ppt_x"/>
                                          </p:val>
                                        </p:tav>
                                      </p:tavLst>
                                    </p:anim>
                                    <p:anim calcmode="lin" valueType="num">
                                      <p:cBhvr>
                                        <p:cTn id="14"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fade">
                                      <p:cBhvr>
                                        <p:cTn id="19" dur="1000"/>
                                        <p:tgtEl>
                                          <p:spTgt spid="2">
                                            <p:txEl>
                                              <p:pRg st="2" end="2"/>
                                            </p:txEl>
                                          </p:spTgt>
                                        </p:tgtEl>
                                      </p:cBhvr>
                                    </p:animEffect>
                                    <p:anim calcmode="lin" valueType="num">
                                      <p:cBhvr>
                                        <p:cTn id="20"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
                                            <p:txEl>
                                              <p:pRg st="3" end="3"/>
                                            </p:txEl>
                                          </p:spTgt>
                                        </p:tgtEl>
                                        <p:attrNameLst>
                                          <p:attrName>style.visibility</p:attrName>
                                        </p:attrNameLst>
                                      </p:cBhvr>
                                      <p:to>
                                        <p:strVal val="visible"/>
                                      </p:to>
                                    </p:set>
                                    <p:animEffect transition="in" filter="fade">
                                      <p:cBhvr>
                                        <p:cTn id="26" dur="1000"/>
                                        <p:tgtEl>
                                          <p:spTgt spid="2">
                                            <p:txEl>
                                              <p:pRg st="3" end="3"/>
                                            </p:txEl>
                                          </p:spTgt>
                                        </p:tgtEl>
                                      </p:cBhvr>
                                    </p:animEffect>
                                    <p:anim calcmode="lin" valueType="num">
                                      <p:cBhvr>
                                        <p:cTn id="27"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
                                            <p:txEl>
                                              <p:pRg st="4" end="4"/>
                                            </p:txEl>
                                          </p:spTgt>
                                        </p:tgtEl>
                                        <p:attrNameLst>
                                          <p:attrName>style.visibility</p:attrName>
                                        </p:attrNameLst>
                                      </p:cBhvr>
                                      <p:to>
                                        <p:strVal val="visible"/>
                                      </p:to>
                                    </p:set>
                                    <p:animEffect transition="in" filter="fade">
                                      <p:cBhvr>
                                        <p:cTn id="33" dur="1000"/>
                                        <p:tgtEl>
                                          <p:spTgt spid="2">
                                            <p:txEl>
                                              <p:pRg st="4" end="4"/>
                                            </p:txEl>
                                          </p:spTgt>
                                        </p:tgtEl>
                                      </p:cBhvr>
                                    </p:animEffect>
                                    <p:anim calcmode="lin" valueType="num">
                                      <p:cBhvr>
                                        <p:cTn id="34"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hat do you…">
            <a:extLst>
              <a:ext uri="{FF2B5EF4-FFF2-40B4-BE49-F238E27FC236}">
                <a16:creationId xmlns:a16="http://schemas.microsoft.com/office/drawing/2014/main" id="{CB06BA3D-4EF6-734D-4AD8-63665E7E3B1B}"/>
              </a:ext>
            </a:extLst>
          </p:cNvPr>
          <p:cNvSpPr txBox="1">
            <a:spLocks/>
          </p:cNvSpPr>
          <p:nvPr/>
        </p:nvSpPr>
        <p:spPr>
          <a:xfrm>
            <a:off x="406400" y="292380"/>
            <a:ext cx="12192000" cy="4396851"/>
          </a:xfrm>
          <a:prstGeom prst="rect">
            <a:avLst/>
          </a:prstGeom>
        </p:spPr>
        <p:txBody>
          <a:bodyPr vert="horz" lIns="91440" tIns="45720" rIns="91440" bIns="45720" rtlCol="0" anchor="ctr">
            <a:noAutofit/>
          </a:bodyPr>
          <a:lstStyle>
            <a:lvl1pPr algn="l" defTabSz="1300460" rtl="0" eaLnBrk="1" latinLnBrk="0" hangingPunct="1">
              <a:spcBef>
                <a:spcPct val="0"/>
              </a:spcBef>
              <a:buNone/>
              <a:defRPr sz="5689" b="1" kern="1200">
                <a:solidFill>
                  <a:schemeClr val="tx1"/>
                </a:solidFill>
                <a:latin typeface="+mj-lt"/>
                <a:ea typeface="+mj-ea"/>
                <a:cs typeface="+mj-cs"/>
              </a:defRPr>
            </a:lvl1pPr>
          </a:lstStyle>
          <a:p>
            <a:pPr defTabSz="560658">
              <a:defRPr sz="16800">
                <a:solidFill>
                  <a:srgbClr val="006680"/>
                </a:solidFill>
              </a:defRPr>
            </a:pPr>
            <a:r>
              <a:rPr lang="en-GB" sz="7200" spc="0" dirty="0">
                <a:solidFill>
                  <a:srgbClr val="006680"/>
                </a:solidFill>
                <a:effectLst>
                  <a:outerShdw blurRad="38100" dist="38100" dir="2700000" algn="tl">
                    <a:srgbClr val="000000">
                      <a:alpha val="43137"/>
                    </a:srgbClr>
                  </a:outerShdw>
                </a:effectLst>
                <a:uFillTx/>
                <a:latin typeface="+mn-lt"/>
                <a:cs typeface="Arial" panose="020B0604020202020204" pitchFamily="34" charset="0"/>
              </a:rPr>
              <a:t>Hands up if…</a:t>
            </a:r>
          </a:p>
        </p:txBody>
      </p:sp>
      <p:sp>
        <p:nvSpPr>
          <p:cNvPr id="7" name="TextBox 6">
            <a:extLst>
              <a:ext uri="{FF2B5EF4-FFF2-40B4-BE49-F238E27FC236}">
                <a16:creationId xmlns:a16="http://schemas.microsoft.com/office/drawing/2014/main" id="{56E816F3-5D5D-E2FC-398B-FBC0E738A771}"/>
              </a:ext>
            </a:extLst>
          </p:cNvPr>
          <p:cNvSpPr txBox="1"/>
          <p:nvPr/>
        </p:nvSpPr>
        <p:spPr>
          <a:xfrm>
            <a:off x="309712" y="3899768"/>
            <a:ext cx="12457384" cy="707886"/>
          </a:xfrm>
          <a:prstGeom prst="rect">
            <a:avLst/>
          </a:prstGeom>
          <a:noFill/>
        </p:spPr>
        <p:txBody>
          <a:bodyPr wrap="square">
            <a:spAutoFit/>
          </a:bodyPr>
          <a:lstStyle/>
          <a:p>
            <a:pPr defTabSz="560658">
              <a:defRPr sz="16800">
                <a:solidFill>
                  <a:srgbClr val="006680"/>
                </a:solidFill>
              </a:defRPr>
            </a:pPr>
            <a:r>
              <a:rPr lang="en-GB" sz="4000" spc="0" dirty="0">
                <a:solidFill>
                  <a:srgbClr val="006680"/>
                </a:solidFill>
                <a:effectLst>
                  <a:outerShdw blurRad="38100" dist="38100" dir="2700000" algn="tl">
                    <a:srgbClr val="000000">
                      <a:alpha val="43137"/>
                    </a:srgbClr>
                  </a:outerShdw>
                </a:effectLst>
                <a:uFillTx/>
                <a:latin typeface="+mn-lt"/>
                <a:cs typeface="Arial" panose="020B0604020202020204" pitchFamily="34" charset="0"/>
              </a:rPr>
              <a:t>You have at least one social media account.</a:t>
            </a:r>
          </a:p>
        </p:txBody>
      </p:sp>
      <p:pic>
        <p:nvPicPr>
          <p:cNvPr id="8" name="Picture 7">
            <a:extLst>
              <a:ext uri="{FF2B5EF4-FFF2-40B4-BE49-F238E27FC236}">
                <a16:creationId xmlns:a16="http://schemas.microsoft.com/office/drawing/2014/main" id="{692A0877-A49A-6B57-8BC1-2627F58E25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5163" y="8142815"/>
            <a:ext cx="1506717" cy="1342497"/>
          </a:xfrm>
          <a:prstGeom prst="rect">
            <a:avLst/>
          </a:prstGeom>
        </p:spPr>
      </p:pic>
      <p:sp>
        <p:nvSpPr>
          <p:cNvPr id="3" name="TextBox 2">
            <a:extLst>
              <a:ext uri="{FF2B5EF4-FFF2-40B4-BE49-F238E27FC236}">
                <a16:creationId xmlns:a16="http://schemas.microsoft.com/office/drawing/2014/main" id="{701B35AE-37C9-0C54-5284-A1A1B688B94D}"/>
              </a:ext>
            </a:extLst>
          </p:cNvPr>
          <p:cNvSpPr txBox="1"/>
          <p:nvPr/>
        </p:nvSpPr>
        <p:spPr>
          <a:xfrm>
            <a:off x="309712" y="4883803"/>
            <a:ext cx="12457384" cy="1323439"/>
          </a:xfrm>
          <a:prstGeom prst="rect">
            <a:avLst/>
          </a:prstGeom>
          <a:noFill/>
        </p:spPr>
        <p:txBody>
          <a:bodyPr wrap="square">
            <a:spAutoFit/>
          </a:bodyPr>
          <a:lstStyle/>
          <a:p>
            <a:pPr defTabSz="560658">
              <a:defRPr sz="16800">
                <a:solidFill>
                  <a:srgbClr val="006680"/>
                </a:solidFill>
              </a:defRPr>
            </a:pPr>
            <a:r>
              <a:rPr lang="en-GB" sz="4000" spc="0" dirty="0">
                <a:solidFill>
                  <a:srgbClr val="006680"/>
                </a:solidFill>
                <a:effectLst>
                  <a:outerShdw blurRad="38100" dist="38100" dir="2700000" algn="tl">
                    <a:srgbClr val="000000">
                      <a:alpha val="43137"/>
                    </a:srgbClr>
                  </a:outerShdw>
                </a:effectLst>
                <a:uFillTx/>
                <a:latin typeface="+mn-lt"/>
                <a:cs typeface="Arial" panose="020B0604020202020204" pitchFamily="34" charset="0"/>
              </a:rPr>
              <a:t>You have ever received a message from someone you don’t know.</a:t>
            </a:r>
          </a:p>
        </p:txBody>
      </p:sp>
      <p:sp>
        <p:nvSpPr>
          <p:cNvPr id="4" name="TextBox 3">
            <a:extLst>
              <a:ext uri="{FF2B5EF4-FFF2-40B4-BE49-F238E27FC236}">
                <a16:creationId xmlns:a16="http://schemas.microsoft.com/office/drawing/2014/main" id="{1F3D81D4-CE15-5366-3C67-BB38F599B03F}"/>
              </a:ext>
            </a:extLst>
          </p:cNvPr>
          <p:cNvSpPr txBox="1"/>
          <p:nvPr/>
        </p:nvSpPr>
        <p:spPr>
          <a:xfrm>
            <a:off x="309712" y="6373357"/>
            <a:ext cx="12457384" cy="707886"/>
          </a:xfrm>
          <a:prstGeom prst="rect">
            <a:avLst/>
          </a:prstGeom>
          <a:noFill/>
        </p:spPr>
        <p:txBody>
          <a:bodyPr wrap="square">
            <a:spAutoFit/>
          </a:bodyPr>
          <a:lstStyle/>
          <a:p>
            <a:pPr defTabSz="560658">
              <a:defRPr sz="16800">
                <a:solidFill>
                  <a:srgbClr val="006680"/>
                </a:solidFill>
              </a:defRPr>
            </a:pPr>
            <a:r>
              <a:rPr lang="en-GB" sz="4000" spc="0" dirty="0">
                <a:solidFill>
                  <a:srgbClr val="006680"/>
                </a:solidFill>
                <a:effectLst>
                  <a:outerShdw blurRad="38100" dist="38100" dir="2700000" algn="tl">
                    <a:srgbClr val="000000">
                      <a:alpha val="43137"/>
                    </a:srgbClr>
                  </a:outerShdw>
                </a:effectLst>
                <a:uFillTx/>
                <a:latin typeface="+mn-lt"/>
                <a:cs typeface="Arial" panose="020B0604020202020204" pitchFamily="34" charset="0"/>
              </a:rPr>
              <a:t>You think it might have been a scam.</a:t>
            </a:r>
          </a:p>
        </p:txBody>
      </p:sp>
    </p:spTree>
    <p:extLst>
      <p:ext uri="{BB962C8B-B14F-4D97-AF65-F5344CB8AC3E}">
        <p14:creationId xmlns:p14="http://schemas.microsoft.com/office/powerpoint/2010/main" val="41091514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60069-70B2-33E0-22F5-7C108CC630B1}"/>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3298127B-0261-AFDE-36B6-16B70C02BCFD}"/>
              </a:ext>
            </a:extLst>
          </p:cNvPr>
          <p:cNvSpPr>
            <a:spLocks noGrp="1"/>
          </p:cNvSpPr>
          <p:nvPr>
            <p:ph type="title"/>
          </p:nvPr>
        </p:nvSpPr>
        <p:spPr>
          <a:xfrm>
            <a:off x="325121" y="325120"/>
            <a:ext cx="12250520" cy="1625600"/>
          </a:xfrm>
        </p:spPr>
        <p:txBody>
          <a:bodyPr>
            <a:normAutofit/>
          </a:bodyPr>
          <a:lstStyle/>
          <a:p>
            <a:r>
              <a:rPr lang="en-GB" sz="5120" dirty="0">
                <a:latin typeface="Arial" panose="020B0604020202020204" pitchFamily="34" charset="0"/>
                <a:cs typeface="Arial" panose="020B0604020202020204" pitchFamily="34" charset="0"/>
              </a:rPr>
              <a:t>How to report</a:t>
            </a:r>
          </a:p>
        </p:txBody>
      </p:sp>
      <p:sp>
        <p:nvSpPr>
          <p:cNvPr id="12" name="Content Placeholder 2">
            <a:extLst>
              <a:ext uri="{FF2B5EF4-FFF2-40B4-BE49-F238E27FC236}">
                <a16:creationId xmlns:a16="http://schemas.microsoft.com/office/drawing/2014/main" id="{9E050D48-4EDC-BEB8-9EB5-DAD555BC29BE}"/>
              </a:ext>
            </a:extLst>
          </p:cNvPr>
          <p:cNvSpPr txBox="1">
            <a:spLocks/>
          </p:cNvSpPr>
          <p:nvPr/>
        </p:nvSpPr>
        <p:spPr>
          <a:xfrm>
            <a:off x="325120" y="2600962"/>
            <a:ext cx="12029440" cy="6827519"/>
          </a:xfrm>
          <a:prstGeom prst="rect">
            <a:avLst/>
          </a:prstGeom>
        </p:spPr>
        <p:txBody>
          <a:bodyPr vert="horz" lIns="130048" tIns="65024" rIns="130048" bIns="65024" rtlCol="0">
            <a:normAutofit/>
          </a:bodyPr>
          <a:lstStyle>
            <a:lvl1pPr marL="0" indent="0" algn="l" defTabSz="914400" rtl="0" eaLnBrk="1" latinLnBrk="0" hangingPunct="1">
              <a:spcBef>
                <a:spcPct val="20000"/>
              </a:spcBef>
              <a:buFont typeface="Arial" panose="020B0604020202020204" pitchFamily="34" charset="0"/>
              <a:buNone/>
              <a:defRPr sz="3200" b="1"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GB" sz="3600" dirty="0">
              <a:latin typeface="Arial" panose="020B0604020202020204" pitchFamily="34" charset="0"/>
              <a:cs typeface="Arial" panose="020B0604020202020204" pitchFamily="34" charset="0"/>
            </a:endParaRPr>
          </a:p>
        </p:txBody>
      </p:sp>
      <p:sp>
        <p:nvSpPr>
          <p:cNvPr id="5" name="Content Placeholder 2">
            <a:extLst>
              <a:ext uri="{FF2B5EF4-FFF2-40B4-BE49-F238E27FC236}">
                <a16:creationId xmlns:a16="http://schemas.microsoft.com/office/drawing/2014/main" id="{D93934D1-9D04-4FDE-09FC-965B91EE9EA9}"/>
              </a:ext>
            </a:extLst>
          </p:cNvPr>
          <p:cNvSpPr txBox="1">
            <a:spLocks/>
          </p:cNvSpPr>
          <p:nvPr/>
        </p:nvSpPr>
        <p:spPr>
          <a:xfrm>
            <a:off x="453728" y="3076600"/>
            <a:ext cx="8229600" cy="4525963"/>
          </a:xfrm>
          <a:prstGeom prst="rect">
            <a:avLst/>
          </a:prstGeom>
        </p:spPr>
        <p:txBody>
          <a:bodyPr vert="horz" lIns="91440" tIns="45720" rIns="91440" bIns="45720" rtlCol="0">
            <a:normAutofit fontScale="2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14350" indent="-514350">
              <a:buAutoNum type="arabicPeriod"/>
            </a:pPr>
            <a:r>
              <a:rPr kumimoji="0" lang="en-GB" sz="12800" b="1" i="0" u="none" strike="noStrike" kern="1200" cap="none" spc="0" normalizeH="0" baseline="0" noProof="0" dirty="0">
                <a:ln>
                  <a:noFill/>
                </a:ln>
                <a:solidFill>
                  <a:sysClr val="windowText" lastClr="000000"/>
                </a:solidFill>
                <a:effectLst/>
                <a:uLnTx/>
                <a:uFillTx/>
                <a:latin typeface="Calibri"/>
                <a:ea typeface="+mn-ea"/>
                <a:cs typeface="+mn-cs"/>
              </a:rPr>
              <a:t>Use the social media app’s built‑in reporting tools, look for the three dots.</a:t>
            </a:r>
          </a:p>
          <a:p>
            <a:pPr marL="514350" indent="-514350">
              <a:buAutoNum type="arabicPeriod"/>
            </a:pPr>
            <a:endParaRPr kumimoji="0" lang="en-GB" sz="12800" b="1" i="0" u="none" strike="noStrike" kern="1200" cap="none" spc="0" normalizeH="0" baseline="0" noProof="0" dirty="0">
              <a:ln>
                <a:noFill/>
              </a:ln>
              <a:solidFill>
                <a:sysClr val="windowText" lastClr="000000"/>
              </a:solidFill>
              <a:effectLst/>
              <a:uLnTx/>
              <a:uFillTx/>
              <a:latin typeface="Calibri"/>
              <a:ea typeface="+mn-ea"/>
              <a:cs typeface="+mn-cs"/>
            </a:endParaRPr>
          </a:p>
          <a:p>
            <a:pPr marL="514350" indent="-514350">
              <a:buAutoNum type="arabicPeriod"/>
            </a:pPr>
            <a:r>
              <a:rPr kumimoji="0" lang="en-GB" sz="12800" b="1" i="0" u="none" strike="noStrike" kern="1200" cap="none" spc="0" normalizeH="0" baseline="0" noProof="0" dirty="0">
                <a:ln>
                  <a:noFill/>
                </a:ln>
                <a:solidFill>
                  <a:sysClr val="windowText" lastClr="000000"/>
                </a:solidFill>
                <a:effectLst/>
                <a:uLnTx/>
                <a:uFillTx/>
                <a:latin typeface="Calibri"/>
                <a:ea typeface="+mn-ea"/>
                <a:cs typeface="+mn-cs"/>
              </a:rPr>
              <a:t>Block the criminal’s account to prevent further contact.</a:t>
            </a:r>
          </a:p>
          <a:p>
            <a:pPr marL="514350" indent="-514350">
              <a:buAutoNum type="arabicPeriod"/>
            </a:pPr>
            <a:endParaRPr kumimoji="0" lang="en-GB" sz="12800" b="1" i="0" u="none" strike="noStrike" kern="1200" cap="none" spc="0" normalizeH="0" baseline="0" noProof="0" dirty="0">
              <a:ln>
                <a:noFill/>
              </a:ln>
              <a:solidFill>
                <a:sysClr val="windowText" lastClr="000000"/>
              </a:solidFill>
              <a:effectLst/>
              <a:uLnTx/>
              <a:uFillTx/>
              <a:latin typeface="Calibri"/>
              <a:ea typeface="+mn-ea"/>
              <a:cs typeface="+mn-cs"/>
            </a:endParaRPr>
          </a:p>
          <a:p>
            <a:pPr marL="514350" indent="-514350">
              <a:buAutoNum type="arabicPeriod"/>
            </a:pPr>
            <a:r>
              <a:rPr lang="en-GB" sz="12800" b="1" spc="0" dirty="0">
                <a:solidFill>
                  <a:sysClr val="windowText" lastClr="000000"/>
                </a:solidFill>
                <a:uFillTx/>
                <a:latin typeface="Calibri"/>
              </a:rPr>
              <a:t>Report the scam to Report </a:t>
            </a:r>
            <a:r>
              <a:rPr lang="en-GB" sz="12800" b="1" spc="0" dirty="0">
                <a:solidFill>
                  <a:sysClr val="windowText" lastClr="000000"/>
                </a:solidFill>
                <a:uFillTx/>
              </a:rPr>
              <a:t>Fraud at www.reportfraud.police.uk</a:t>
            </a:r>
            <a:endParaRPr lang="en-GB" sz="12800" b="1" spc="0" dirty="0">
              <a:solidFill>
                <a:sysClr val="windowText" lastClr="000000"/>
              </a:solidFill>
              <a:uFillTx/>
              <a:latin typeface="Calibri"/>
            </a:endParaRPr>
          </a:p>
          <a:p>
            <a:pPr marL="514350" indent="-514350">
              <a:buAutoNum type="arabicPeriod"/>
            </a:pPr>
            <a:endParaRPr kumimoji="0" lang="en-GB" sz="12800" b="1" i="0" u="none" strike="noStrike" kern="1200" cap="none" spc="0" normalizeH="0" baseline="0" noProof="0" dirty="0">
              <a:ln>
                <a:noFill/>
              </a:ln>
              <a:solidFill>
                <a:sysClr val="windowText" lastClr="000000"/>
              </a:solidFill>
              <a:effectLst/>
              <a:uLnTx/>
              <a:uFillTx/>
              <a:latin typeface="Calibri"/>
              <a:ea typeface="+mn-ea"/>
              <a:cs typeface="+mn-cs"/>
            </a:endParaRPr>
          </a:p>
          <a:p>
            <a:pPr marL="514350" indent="-514350">
              <a:buAutoNum type="arabicPeriod"/>
            </a:pPr>
            <a:r>
              <a:rPr lang="en-GB" sz="12800" b="1" spc="0" dirty="0">
                <a:solidFill>
                  <a:sysClr val="windowText" lastClr="000000"/>
                </a:solidFill>
                <a:uFillTx/>
                <a:latin typeface="Calibri"/>
              </a:rPr>
              <a:t>Tell a trusted adult.</a:t>
            </a:r>
            <a:endParaRPr kumimoji="0" lang="en-GB" sz="12800" b="1"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457200" rtl="0" eaLnBrk="1" fontAlgn="auto" latinLnBrk="0" hangingPunct="1">
              <a:lnSpc>
                <a:spcPct val="100000"/>
              </a:lnSpc>
              <a:spcBef>
                <a:spcPct val="20000"/>
              </a:spcBef>
              <a:spcAft>
                <a:spcPts val="0"/>
              </a:spcAft>
              <a:buClrTx/>
              <a:buSzTx/>
              <a:buNone/>
              <a:tabLst/>
              <a:defRPr/>
            </a:pPr>
            <a:endParaRPr kumimoji="0" lang="en-GB" sz="3200" b="0" i="0" u="none" strike="noStrike" kern="1200" cap="none" spc="0" normalizeH="0" baseline="0" noProof="0" dirty="0">
              <a:ln>
                <a:noFill/>
              </a:ln>
              <a:solidFill>
                <a:sysClr val="windowText" lastClr="000000"/>
              </a:solidFill>
              <a:effectLst/>
              <a:uLnTx/>
              <a:uFillTx/>
              <a:latin typeface="Calibri"/>
              <a:ea typeface="+mn-ea"/>
              <a:cs typeface="+mn-cs"/>
            </a:endParaRPr>
          </a:p>
          <a:p>
            <a:pPr marL="0" marR="0" lvl="0" indent="0" algn="l" defTabSz="457200" rtl="0" eaLnBrk="1" fontAlgn="auto" latinLnBrk="0" hangingPunct="1">
              <a:lnSpc>
                <a:spcPct val="100000"/>
              </a:lnSpc>
              <a:spcBef>
                <a:spcPct val="20000"/>
              </a:spcBef>
              <a:spcAft>
                <a:spcPts val="0"/>
              </a:spcAft>
              <a:buClrTx/>
              <a:buSzTx/>
              <a:buNone/>
              <a:tabLst/>
              <a:defRPr/>
            </a:pPr>
            <a:endParaRPr kumimoji="0" lang="en-GB" sz="3200" b="0" i="0" u="none" strike="noStrike" kern="1200" cap="none" spc="0" normalizeH="0" baseline="0" noProof="0" dirty="0">
              <a:ln>
                <a:noFill/>
              </a:ln>
              <a:solidFill>
                <a:sysClr val="windowText" lastClr="000000"/>
              </a:solidFill>
              <a:effectLst/>
              <a:uLnTx/>
              <a:uFillTx/>
              <a:latin typeface="Calibri"/>
              <a:ea typeface="+mn-ea"/>
              <a:cs typeface="+mn-cs"/>
            </a:endParaRPr>
          </a:p>
        </p:txBody>
      </p:sp>
      <p:pic>
        <p:nvPicPr>
          <p:cNvPr id="1026" name="Picture 2" descr="How to Report a Post on Facebook (with Pictures) - wikiHow Tech">
            <a:extLst>
              <a:ext uri="{FF2B5EF4-FFF2-40B4-BE49-F238E27FC236}">
                <a16:creationId xmlns:a16="http://schemas.microsoft.com/office/drawing/2014/main" id="{F6FAB888-83E6-9888-C053-BA4CC44F35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4651" y="2535391"/>
            <a:ext cx="2484062" cy="186304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black and red sign with a red circle and black text&#10;&#10;AI-generated content may be incorrect.">
            <a:extLst>
              <a:ext uri="{FF2B5EF4-FFF2-40B4-BE49-F238E27FC236}">
                <a16:creationId xmlns:a16="http://schemas.microsoft.com/office/drawing/2014/main" id="{5FC4C59C-8D9E-CC6E-16BD-331041FD62B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60227" y="4630937"/>
            <a:ext cx="2072910" cy="1416643"/>
          </a:xfrm>
          <a:prstGeom prst="rect">
            <a:avLst/>
          </a:prstGeom>
        </p:spPr>
      </p:pic>
      <p:pic>
        <p:nvPicPr>
          <p:cNvPr id="1032" name="Picture 8" descr="28,400+ Speaking And Listening Stock Illustrations, Royalty-Free Vector  Graphics &amp; Clip Art - iStock | Speaking and listening icon">
            <a:extLst>
              <a:ext uri="{FF2B5EF4-FFF2-40B4-BE49-F238E27FC236}">
                <a16:creationId xmlns:a16="http://schemas.microsoft.com/office/drawing/2014/main" id="{EB1D5121-6FFE-44FC-5069-9D4810CEB14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12357" y="6179787"/>
            <a:ext cx="2341941" cy="175645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8D9464C-0001-F25C-2F82-52703F596ACB}"/>
              </a:ext>
            </a:extLst>
          </p:cNvPr>
          <p:cNvPicPr>
            <a:picLocks noChangeAspect="1"/>
          </p:cNvPicPr>
          <p:nvPr/>
        </p:nvPicPr>
        <p:blipFill>
          <a:blip r:embed="rId6"/>
          <a:stretch>
            <a:fillRect/>
          </a:stretch>
        </p:blipFill>
        <p:spPr>
          <a:xfrm>
            <a:off x="237704" y="1996480"/>
            <a:ext cx="12529392" cy="297406"/>
          </a:xfrm>
          <a:prstGeom prst="rect">
            <a:avLst/>
          </a:prstGeom>
        </p:spPr>
      </p:pic>
    </p:spTree>
    <p:extLst>
      <p:ext uri="{BB962C8B-B14F-4D97-AF65-F5344CB8AC3E}">
        <p14:creationId xmlns:p14="http://schemas.microsoft.com/office/powerpoint/2010/main" val="38767283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xEl>
                                              <p:pRg st="4" end="4"/>
                                            </p:txEl>
                                          </p:spTgt>
                                        </p:tgtEl>
                                        <p:attrNameLst>
                                          <p:attrName>style.visibility</p:attrName>
                                        </p:attrNameLst>
                                      </p:cBhvr>
                                      <p:to>
                                        <p:strVal val="visible"/>
                                      </p:to>
                                    </p:set>
                                    <p:animEffect transition="in" filter="fade">
                                      <p:cBhvr>
                                        <p:cTn id="20" dur="500"/>
                                        <p:tgtEl>
                                          <p:spTgt spid="5">
                                            <p:txEl>
                                              <p:pRg st="4" end="4"/>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
                                            <p:txEl>
                                              <p:pRg st="6" end="6"/>
                                            </p:txEl>
                                          </p:spTgt>
                                        </p:tgtEl>
                                        <p:attrNameLst>
                                          <p:attrName>style.visibility</p:attrName>
                                        </p:attrNameLst>
                                      </p:cBhvr>
                                      <p:to>
                                        <p:strVal val="visible"/>
                                      </p:to>
                                    </p:set>
                                    <p:animEffect transition="in" filter="fade">
                                      <p:cBhvr>
                                        <p:cTn id="28" dur="500"/>
                                        <p:tgtEl>
                                          <p:spTgt spid="5">
                                            <p:txEl>
                                              <p:pRg st="6" end="6"/>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1032"/>
                                        </p:tgtEl>
                                        <p:attrNameLst>
                                          <p:attrName>style.visibility</p:attrName>
                                        </p:attrNameLst>
                                      </p:cBhvr>
                                      <p:to>
                                        <p:strVal val="visible"/>
                                      </p:to>
                                    </p:set>
                                    <p:animEffect transition="in" filter="fade">
                                      <p:cBhvr>
                                        <p:cTn id="31"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a:xfrm>
            <a:off x="325121" y="325120"/>
            <a:ext cx="12250520" cy="1625600"/>
          </a:xfrm>
        </p:spPr>
        <p:txBody>
          <a:bodyPr>
            <a:normAutofit/>
          </a:bodyPr>
          <a:lstStyle/>
          <a:p>
            <a:r>
              <a:rPr lang="en-GB" sz="5120" dirty="0">
                <a:latin typeface="Arial" panose="020B0604020202020204" pitchFamily="34" charset="0"/>
                <a:cs typeface="Arial" panose="020B0604020202020204" pitchFamily="34" charset="0"/>
              </a:rPr>
              <a:t>Thank you for attending.</a:t>
            </a:r>
          </a:p>
        </p:txBody>
      </p:sp>
      <p:sp>
        <p:nvSpPr>
          <p:cNvPr id="12" name="Content Placeholder 2"/>
          <p:cNvSpPr txBox="1">
            <a:spLocks/>
          </p:cNvSpPr>
          <p:nvPr/>
        </p:nvSpPr>
        <p:spPr>
          <a:xfrm>
            <a:off x="325120" y="2600962"/>
            <a:ext cx="12029440" cy="6827519"/>
          </a:xfrm>
          <a:prstGeom prst="rect">
            <a:avLst/>
          </a:prstGeom>
        </p:spPr>
        <p:txBody>
          <a:bodyPr vert="horz" lIns="130048" tIns="65024" rIns="130048" bIns="65024" rtlCol="0">
            <a:normAutofit/>
          </a:bodyPr>
          <a:lstStyle>
            <a:lvl1pPr marL="0" indent="0" algn="l" defTabSz="914400" rtl="0" eaLnBrk="1" latinLnBrk="0" hangingPunct="1">
              <a:spcBef>
                <a:spcPct val="20000"/>
              </a:spcBef>
              <a:buFont typeface="Arial" panose="020B0604020202020204" pitchFamily="34" charset="0"/>
              <a:buNone/>
              <a:defRPr sz="3200" b="1" kern="1200">
                <a:solidFill>
                  <a:schemeClr val="tx1"/>
                </a:solidFill>
                <a:latin typeface="+mn-lt"/>
                <a:ea typeface="+mn-ea"/>
                <a:cs typeface="+mn-cs"/>
              </a:defRPr>
            </a:lvl1pPr>
            <a:lvl2pPr marL="742950" indent="-285750" algn="l" defTabSz="914400" rtl="0" eaLnBrk="1" latinLnBrk="0" hangingPunct="1">
              <a:spcBef>
                <a:spcPct val="20000"/>
              </a:spcBef>
              <a:buFont typeface="Wingdings" panose="05000000000000000000" pitchFamily="2" charset="2"/>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4551" dirty="0">
                <a:latin typeface="Arial" panose="020B0604020202020204" pitchFamily="34" charset="0"/>
                <a:cs typeface="Arial" panose="020B0604020202020204" pitchFamily="34" charset="0"/>
              </a:rPr>
              <a:t>Please remember:</a:t>
            </a:r>
          </a:p>
          <a:p>
            <a:endParaRPr lang="en-GB" sz="4551" dirty="0">
              <a:latin typeface="Arial" panose="020B0604020202020204" pitchFamily="34" charset="0"/>
              <a:cs typeface="Arial" panose="020B0604020202020204" pitchFamily="34" charset="0"/>
            </a:endParaRPr>
          </a:p>
          <a:p>
            <a:pPr marL="914400" indent="-914400">
              <a:buAutoNum type="arabicPeriod"/>
            </a:pPr>
            <a:r>
              <a:rPr lang="en-GB" sz="3600" dirty="0">
                <a:latin typeface="Arial" panose="020B0604020202020204" pitchFamily="34" charset="0"/>
                <a:cs typeface="Arial" panose="020B0604020202020204" pitchFamily="34" charset="0"/>
              </a:rPr>
              <a:t>If you have responded to a scam, it isn’t your fault.</a:t>
            </a:r>
          </a:p>
          <a:p>
            <a:pPr marL="914400" indent="-914400">
              <a:buAutoNum type="arabicPeriod"/>
            </a:pPr>
            <a:r>
              <a:rPr lang="en-GB" sz="3600" dirty="0">
                <a:latin typeface="Arial" panose="020B0604020202020204" pitchFamily="34" charset="0"/>
                <a:cs typeface="Arial" panose="020B0604020202020204" pitchFamily="34" charset="0"/>
              </a:rPr>
              <a:t>Anyone can be a scam victim.</a:t>
            </a:r>
          </a:p>
          <a:p>
            <a:pPr marL="914400" indent="-914400">
              <a:buAutoNum type="arabicPeriod"/>
            </a:pPr>
            <a:r>
              <a:rPr lang="en-GB" sz="3600" dirty="0">
                <a:latin typeface="Arial" panose="020B0604020202020204" pitchFamily="34" charset="0"/>
                <a:cs typeface="Arial" panose="020B0604020202020204" pitchFamily="34" charset="0"/>
              </a:rPr>
              <a:t>Support your friends if they have responded.</a:t>
            </a:r>
          </a:p>
        </p:txBody>
      </p:sp>
      <p:pic>
        <p:nvPicPr>
          <p:cNvPr id="2" name="Picture 1">
            <a:extLst>
              <a:ext uri="{FF2B5EF4-FFF2-40B4-BE49-F238E27FC236}">
                <a16:creationId xmlns:a16="http://schemas.microsoft.com/office/drawing/2014/main" id="{AD8DA948-8BC6-A033-0BD0-450675FC350C}"/>
              </a:ext>
            </a:extLst>
          </p:cNvPr>
          <p:cNvPicPr>
            <a:picLocks noChangeAspect="1"/>
          </p:cNvPicPr>
          <p:nvPr/>
        </p:nvPicPr>
        <p:blipFill>
          <a:blip r:embed="rId3"/>
          <a:stretch>
            <a:fillRect/>
          </a:stretch>
        </p:blipFill>
        <p:spPr>
          <a:xfrm>
            <a:off x="237704" y="1996480"/>
            <a:ext cx="12529392" cy="297406"/>
          </a:xfrm>
          <a:prstGeom prst="rect">
            <a:avLst/>
          </a:prstGeom>
        </p:spPr>
      </p:pic>
    </p:spTree>
    <p:extLst>
      <p:ext uri="{BB962C8B-B14F-4D97-AF65-F5344CB8AC3E}">
        <p14:creationId xmlns:p14="http://schemas.microsoft.com/office/powerpoint/2010/main" val="1276579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4000">
        <p159:morph option="byObject"/>
      </p:transition>
    </mc:Choice>
    <mc:Fallback xmlns="">
      <p:transition spd="slow" advTm="4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E263B9C-BD9B-65F7-9196-4485D56D6FA4}"/>
              </a:ext>
            </a:extLst>
          </p:cNvPr>
          <p:cNvSpPr>
            <a:spLocks noGrp="1"/>
          </p:cNvSpPr>
          <p:nvPr>
            <p:ph idx="1"/>
          </p:nvPr>
        </p:nvSpPr>
        <p:spPr>
          <a:xfrm>
            <a:off x="523229" y="2535485"/>
            <a:ext cx="12029440" cy="6827519"/>
          </a:xfrm>
        </p:spPr>
        <p:txBody>
          <a:bodyPr/>
          <a:lstStyle/>
          <a:p>
            <a:r>
              <a:rPr lang="en-GB" sz="4400" dirty="0"/>
              <a:t>A scam is something that has been set up to coerce and manipulate people into giving them the following:</a:t>
            </a:r>
          </a:p>
          <a:p>
            <a:endParaRPr lang="en-GB" sz="4000" dirty="0"/>
          </a:p>
          <a:p>
            <a:pPr marL="914400" indent="-914400">
              <a:spcBef>
                <a:spcPts val="0"/>
              </a:spcBef>
              <a:buFont typeface="+mj-lt"/>
              <a:buAutoNum type="arabicPeriod"/>
            </a:pPr>
            <a:r>
              <a:rPr lang="en-GB" sz="3600" dirty="0"/>
              <a:t>Personal information</a:t>
            </a:r>
          </a:p>
          <a:p>
            <a:pPr marL="914400" indent="-914400">
              <a:spcBef>
                <a:spcPts val="0"/>
              </a:spcBef>
              <a:buFont typeface="+mj-lt"/>
              <a:buAutoNum type="arabicPeriod"/>
            </a:pPr>
            <a:r>
              <a:rPr lang="en-GB" sz="3600" dirty="0"/>
              <a:t>Money</a:t>
            </a:r>
          </a:p>
          <a:p>
            <a:pPr marL="914400" indent="-914400">
              <a:spcBef>
                <a:spcPts val="0"/>
              </a:spcBef>
              <a:buFont typeface="+mj-lt"/>
              <a:buAutoNum type="arabicPeriod"/>
            </a:pPr>
            <a:r>
              <a:rPr lang="en-GB" sz="3600" dirty="0"/>
              <a:t>Bank details</a:t>
            </a:r>
          </a:p>
          <a:p>
            <a:pPr marL="914400" indent="-914400">
              <a:spcBef>
                <a:spcPts val="0"/>
              </a:spcBef>
              <a:buFont typeface="+mj-lt"/>
              <a:buAutoNum type="arabicPeriod"/>
            </a:pPr>
            <a:r>
              <a:rPr lang="en-GB" sz="3600" dirty="0"/>
              <a:t>Passwords</a:t>
            </a:r>
          </a:p>
        </p:txBody>
      </p:sp>
      <p:sp>
        <p:nvSpPr>
          <p:cNvPr id="3" name="Title 2">
            <a:extLst>
              <a:ext uri="{FF2B5EF4-FFF2-40B4-BE49-F238E27FC236}">
                <a16:creationId xmlns:a16="http://schemas.microsoft.com/office/drawing/2014/main" id="{9C0C4C2C-430B-DCD0-AC11-CD8FD08BAD6D}"/>
              </a:ext>
            </a:extLst>
          </p:cNvPr>
          <p:cNvSpPr>
            <a:spLocks noGrp="1"/>
          </p:cNvSpPr>
          <p:nvPr>
            <p:ph type="title"/>
          </p:nvPr>
        </p:nvSpPr>
        <p:spPr/>
        <p:txBody>
          <a:bodyPr/>
          <a:lstStyle/>
          <a:p>
            <a:r>
              <a:rPr lang="en-GB" dirty="0"/>
              <a:t>What are scams?</a:t>
            </a:r>
          </a:p>
        </p:txBody>
      </p:sp>
    </p:spTree>
    <p:extLst>
      <p:ext uri="{BB962C8B-B14F-4D97-AF65-F5344CB8AC3E}">
        <p14:creationId xmlns:p14="http://schemas.microsoft.com/office/powerpoint/2010/main" val="15862831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barn(inVertical)">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barn(inVertical)">
                                      <p:cBhvr>
                                        <p:cTn id="3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48BEF4-BA15-4D72-5256-3361598230C8}"/>
            </a:ext>
          </a:extLst>
        </p:cNvPr>
        <p:cNvGrpSpPr/>
        <p:nvPr/>
      </p:nvGrpSpPr>
      <p:grpSpPr>
        <a:xfrm>
          <a:off x="0" y="0"/>
          <a:ext cx="0" cy="0"/>
          <a:chOff x="0" y="0"/>
          <a:chExt cx="0" cy="0"/>
        </a:xfrm>
      </p:grpSpPr>
      <p:sp>
        <p:nvSpPr>
          <p:cNvPr id="2" name="What do you…">
            <a:extLst>
              <a:ext uri="{FF2B5EF4-FFF2-40B4-BE49-F238E27FC236}">
                <a16:creationId xmlns:a16="http://schemas.microsoft.com/office/drawing/2014/main" id="{D3BBA66C-549F-A10E-AA4D-5D06C66BBC14}"/>
              </a:ext>
            </a:extLst>
          </p:cNvPr>
          <p:cNvSpPr txBox="1">
            <a:spLocks/>
          </p:cNvSpPr>
          <p:nvPr/>
        </p:nvSpPr>
        <p:spPr>
          <a:xfrm>
            <a:off x="406400" y="1924472"/>
            <a:ext cx="12192000" cy="4396851"/>
          </a:xfrm>
          <a:prstGeom prst="rect">
            <a:avLst/>
          </a:prstGeom>
        </p:spPr>
        <p:txBody>
          <a:bodyPr vert="horz" lIns="91440" tIns="45720" rIns="91440" bIns="45720" rtlCol="0" anchor="ctr">
            <a:noAutofit/>
          </a:bodyPr>
          <a:lstStyle>
            <a:lvl1pPr algn="l" defTabSz="1300460" rtl="0" eaLnBrk="1" latinLnBrk="0" hangingPunct="1">
              <a:spcBef>
                <a:spcPct val="0"/>
              </a:spcBef>
              <a:buNone/>
              <a:defRPr sz="5689" b="1" kern="1200">
                <a:solidFill>
                  <a:schemeClr val="tx1"/>
                </a:solidFill>
                <a:latin typeface="+mj-lt"/>
                <a:ea typeface="+mj-ea"/>
                <a:cs typeface="+mj-cs"/>
              </a:defRPr>
            </a:lvl1pPr>
          </a:lstStyle>
          <a:p>
            <a:pPr defTabSz="560658">
              <a:defRPr sz="16800">
                <a:solidFill>
                  <a:srgbClr val="006680"/>
                </a:solidFill>
              </a:defRPr>
            </a:pPr>
            <a:r>
              <a:rPr lang="en-GB" sz="6000" spc="0" dirty="0">
                <a:solidFill>
                  <a:srgbClr val="006680"/>
                </a:solidFill>
                <a:effectLst>
                  <a:outerShdw blurRad="38100" dist="38100" dir="2700000" algn="tl">
                    <a:srgbClr val="000000">
                      <a:alpha val="43137"/>
                    </a:srgbClr>
                  </a:outerShdw>
                </a:effectLst>
                <a:uFillTx/>
                <a:latin typeface="+mn-lt"/>
                <a:cs typeface="Arial" panose="020B0604020202020204" pitchFamily="34" charset="0"/>
              </a:rPr>
              <a:t>What we mean by “personal information”…</a:t>
            </a:r>
          </a:p>
        </p:txBody>
      </p:sp>
      <p:pic>
        <p:nvPicPr>
          <p:cNvPr id="3" name="Picture 2">
            <a:extLst>
              <a:ext uri="{FF2B5EF4-FFF2-40B4-BE49-F238E27FC236}">
                <a16:creationId xmlns:a16="http://schemas.microsoft.com/office/drawing/2014/main" id="{9FFFC6AF-3D32-67A8-FF8D-14AD5A881D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5163" y="8142815"/>
            <a:ext cx="1506717" cy="1342497"/>
          </a:xfrm>
          <a:prstGeom prst="rect">
            <a:avLst/>
          </a:prstGeom>
        </p:spPr>
      </p:pic>
    </p:spTree>
    <p:extLst>
      <p:ext uri="{BB962C8B-B14F-4D97-AF65-F5344CB8AC3E}">
        <p14:creationId xmlns:p14="http://schemas.microsoft.com/office/powerpoint/2010/main" val="12606244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FC95E5-6245-2954-E742-936E6A7940AB}"/>
            </a:ext>
          </a:extLst>
        </p:cNvPr>
        <p:cNvGrpSpPr/>
        <p:nvPr/>
      </p:nvGrpSpPr>
      <p:grpSpPr>
        <a:xfrm>
          <a:off x="0" y="0"/>
          <a:ext cx="0" cy="0"/>
          <a:chOff x="0" y="0"/>
          <a:chExt cx="0" cy="0"/>
        </a:xfrm>
      </p:grpSpPr>
      <p:sp>
        <p:nvSpPr>
          <p:cNvPr id="2" name="What do you…">
            <a:extLst>
              <a:ext uri="{FF2B5EF4-FFF2-40B4-BE49-F238E27FC236}">
                <a16:creationId xmlns:a16="http://schemas.microsoft.com/office/drawing/2014/main" id="{6CDBC58E-A46F-24AD-1E8E-DF725545154F}"/>
              </a:ext>
            </a:extLst>
          </p:cNvPr>
          <p:cNvSpPr txBox="1">
            <a:spLocks/>
          </p:cNvSpPr>
          <p:nvPr/>
        </p:nvSpPr>
        <p:spPr>
          <a:xfrm>
            <a:off x="525736" y="-739824"/>
            <a:ext cx="12192000" cy="4396851"/>
          </a:xfrm>
          <a:prstGeom prst="rect">
            <a:avLst/>
          </a:prstGeom>
        </p:spPr>
        <p:txBody>
          <a:bodyPr vert="horz" lIns="91440" tIns="45720" rIns="91440" bIns="45720" rtlCol="0" anchor="ctr">
            <a:noAutofit/>
          </a:bodyPr>
          <a:lstStyle>
            <a:lvl1pPr algn="l" defTabSz="1300460" rtl="0" eaLnBrk="1" latinLnBrk="0" hangingPunct="1">
              <a:spcBef>
                <a:spcPct val="0"/>
              </a:spcBef>
              <a:buNone/>
              <a:defRPr sz="5689" b="1" kern="1200">
                <a:solidFill>
                  <a:schemeClr val="tx1"/>
                </a:solidFill>
                <a:latin typeface="+mj-lt"/>
                <a:ea typeface="+mj-ea"/>
                <a:cs typeface="+mj-cs"/>
              </a:defRPr>
            </a:lvl1pPr>
          </a:lstStyle>
          <a:p>
            <a:pPr defTabSz="560658">
              <a:defRPr sz="16800">
                <a:solidFill>
                  <a:srgbClr val="006680"/>
                </a:solidFill>
              </a:defRPr>
            </a:pPr>
            <a:r>
              <a:rPr lang="en-GB" sz="6000" spc="0" dirty="0">
                <a:solidFill>
                  <a:srgbClr val="006680"/>
                </a:solidFill>
                <a:effectLst>
                  <a:outerShdw blurRad="38100" dist="38100" dir="2700000" algn="tl">
                    <a:srgbClr val="000000">
                      <a:alpha val="43137"/>
                    </a:srgbClr>
                  </a:outerShdw>
                </a:effectLst>
                <a:uFillTx/>
                <a:latin typeface="+mn-lt"/>
                <a:cs typeface="Arial" panose="020B0604020202020204" pitchFamily="34" charset="0"/>
              </a:rPr>
              <a:t>What we mean by “personal information”…</a:t>
            </a:r>
          </a:p>
        </p:txBody>
      </p:sp>
      <p:pic>
        <p:nvPicPr>
          <p:cNvPr id="3" name="Picture 2">
            <a:extLst>
              <a:ext uri="{FF2B5EF4-FFF2-40B4-BE49-F238E27FC236}">
                <a16:creationId xmlns:a16="http://schemas.microsoft.com/office/drawing/2014/main" id="{5762A3BE-E683-77E8-4B08-5192E24180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5163" y="8142815"/>
            <a:ext cx="1506717" cy="1342497"/>
          </a:xfrm>
          <a:prstGeom prst="rect">
            <a:avLst/>
          </a:prstGeom>
        </p:spPr>
      </p:pic>
      <p:sp>
        <p:nvSpPr>
          <p:cNvPr id="4" name="TextBox 3">
            <a:extLst>
              <a:ext uri="{FF2B5EF4-FFF2-40B4-BE49-F238E27FC236}">
                <a16:creationId xmlns:a16="http://schemas.microsoft.com/office/drawing/2014/main" id="{A6424A28-F830-841D-6492-FB97ABA080E5}"/>
              </a:ext>
            </a:extLst>
          </p:cNvPr>
          <p:cNvSpPr txBox="1"/>
          <p:nvPr/>
        </p:nvSpPr>
        <p:spPr>
          <a:xfrm>
            <a:off x="547416" y="2818280"/>
            <a:ext cx="12457384" cy="5324535"/>
          </a:xfrm>
          <a:prstGeom prst="rect">
            <a:avLst/>
          </a:prstGeom>
          <a:noFill/>
        </p:spPr>
        <p:txBody>
          <a:bodyPr wrap="square">
            <a:spAutoFit/>
          </a:bodyPr>
          <a:lstStyle/>
          <a:p>
            <a:pPr defTabSz="560658">
              <a:lnSpc>
                <a:spcPct val="150000"/>
              </a:lnSpc>
              <a:defRPr sz="16800">
                <a:solidFill>
                  <a:srgbClr val="006680"/>
                </a:solidFill>
              </a:defRPr>
            </a:pPr>
            <a:r>
              <a:rPr lang="en-GB" sz="4000" spc="0" dirty="0">
                <a:solidFill>
                  <a:srgbClr val="006680"/>
                </a:solidFill>
                <a:effectLst>
                  <a:outerShdw blurRad="38100" dist="38100" dir="2700000" algn="tl">
                    <a:srgbClr val="000000">
                      <a:alpha val="43137"/>
                    </a:srgbClr>
                  </a:outerShdw>
                </a:effectLst>
                <a:uFillTx/>
                <a:latin typeface="+mn-lt"/>
                <a:cs typeface="Arial" panose="020B0604020202020204" pitchFamily="34" charset="0"/>
              </a:rPr>
              <a:t>Full name</a:t>
            </a:r>
          </a:p>
          <a:p>
            <a:pPr defTabSz="560658">
              <a:lnSpc>
                <a:spcPct val="150000"/>
              </a:lnSpc>
              <a:defRPr sz="16800">
                <a:solidFill>
                  <a:srgbClr val="006680"/>
                </a:solidFill>
              </a:defRPr>
            </a:pPr>
            <a:r>
              <a:rPr lang="en-GB" sz="4000" spc="0" dirty="0">
                <a:solidFill>
                  <a:srgbClr val="006680"/>
                </a:solidFill>
                <a:effectLst>
                  <a:outerShdw blurRad="38100" dist="38100" dir="2700000" algn="tl">
                    <a:srgbClr val="000000">
                      <a:alpha val="43137"/>
                    </a:srgbClr>
                  </a:outerShdw>
                </a:effectLst>
                <a:uFillTx/>
                <a:latin typeface="+mn-lt"/>
                <a:cs typeface="Arial" panose="020B0604020202020204" pitchFamily="34" charset="0"/>
              </a:rPr>
              <a:t>Home address</a:t>
            </a:r>
          </a:p>
          <a:p>
            <a:pPr defTabSz="560658">
              <a:lnSpc>
                <a:spcPct val="150000"/>
              </a:lnSpc>
              <a:defRPr sz="16800">
                <a:solidFill>
                  <a:srgbClr val="006680"/>
                </a:solidFill>
              </a:defRPr>
            </a:pPr>
            <a:r>
              <a:rPr lang="en-GB" sz="4000" spc="0" dirty="0">
                <a:solidFill>
                  <a:srgbClr val="006680"/>
                </a:solidFill>
                <a:effectLst>
                  <a:outerShdw blurRad="38100" dist="38100" dir="2700000" algn="tl">
                    <a:srgbClr val="000000">
                      <a:alpha val="43137"/>
                    </a:srgbClr>
                  </a:outerShdw>
                </a:effectLst>
                <a:uFillTx/>
                <a:latin typeface="+mn-lt"/>
                <a:cs typeface="Arial" panose="020B0604020202020204" pitchFamily="34" charset="0"/>
              </a:rPr>
              <a:t>Age</a:t>
            </a:r>
          </a:p>
          <a:p>
            <a:pPr defTabSz="560658">
              <a:lnSpc>
                <a:spcPct val="150000"/>
              </a:lnSpc>
              <a:defRPr sz="16800">
                <a:solidFill>
                  <a:srgbClr val="006680"/>
                </a:solidFill>
              </a:defRPr>
            </a:pPr>
            <a:r>
              <a:rPr lang="en-GB" sz="4000" spc="0" dirty="0">
                <a:solidFill>
                  <a:srgbClr val="006680"/>
                </a:solidFill>
                <a:effectLst>
                  <a:outerShdw blurRad="38100" dist="38100" dir="2700000" algn="tl">
                    <a:srgbClr val="000000">
                      <a:alpha val="43137"/>
                    </a:srgbClr>
                  </a:outerShdw>
                </a:effectLst>
                <a:uFillTx/>
                <a:latin typeface="+mn-lt"/>
                <a:cs typeface="Arial" panose="020B0604020202020204" pitchFamily="34" charset="0"/>
              </a:rPr>
              <a:t>Date of birth</a:t>
            </a:r>
          </a:p>
          <a:p>
            <a:pPr defTabSz="560658">
              <a:lnSpc>
                <a:spcPct val="150000"/>
              </a:lnSpc>
              <a:defRPr sz="16800">
                <a:solidFill>
                  <a:srgbClr val="006680"/>
                </a:solidFill>
              </a:defRPr>
            </a:pPr>
            <a:r>
              <a:rPr lang="en-GB" sz="4000" spc="0" dirty="0">
                <a:solidFill>
                  <a:srgbClr val="006680"/>
                </a:solidFill>
                <a:effectLst>
                  <a:outerShdw blurRad="38100" dist="38100" dir="2700000" algn="tl">
                    <a:srgbClr val="000000">
                      <a:alpha val="43137"/>
                    </a:srgbClr>
                  </a:outerShdw>
                </a:effectLst>
                <a:uFillTx/>
                <a:latin typeface="+mn-lt"/>
                <a:cs typeface="Arial" panose="020B0604020202020204" pitchFamily="34" charset="0"/>
              </a:rPr>
              <a:t>Phone number / email address</a:t>
            </a:r>
          </a:p>
          <a:p>
            <a:pPr defTabSz="560658">
              <a:defRPr sz="16800">
                <a:solidFill>
                  <a:srgbClr val="006680"/>
                </a:solidFill>
              </a:defRPr>
            </a:pPr>
            <a:endParaRPr lang="en-GB" sz="4000" spc="0" dirty="0">
              <a:solidFill>
                <a:srgbClr val="006680"/>
              </a:solidFill>
              <a:effectLst>
                <a:outerShdw blurRad="38100" dist="38100" dir="2700000" algn="tl">
                  <a:srgbClr val="000000">
                    <a:alpha val="43137"/>
                  </a:srgbClr>
                </a:outerShdw>
              </a:effectLst>
              <a:uFillTx/>
              <a:latin typeface="+mn-lt"/>
              <a:cs typeface="Arial" panose="020B0604020202020204" pitchFamily="34" charset="0"/>
            </a:endParaRPr>
          </a:p>
        </p:txBody>
      </p:sp>
      <p:pic>
        <p:nvPicPr>
          <p:cNvPr id="6" name="Picture 5" descr="A red stamp with text&#10;&#10;AI-generated content may be incorrect.">
            <a:extLst>
              <a:ext uri="{FF2B5EF4-FFF2-40B4-BE49-F238E27FC236}">
                <a16:creationId xmlns:a16="http://schemas.microsoft.com/office/drawing/2014/main" id="{75A6F1F9-7EBD-7CE4-545F-3BFD52571A04}"/>
              </a:ext>
            </a:extLst>
          </p:cNvPr>
          <p:cNvPicPr>
            <a:picLocks noChangeAspect="1"/>
          </p:cNvPicPr>
          <p:nvPr/>
        </p:nvPicPr>
        <p:blipFill>
          <a:blip r:embed="rId4"/>
          <a:stretch>
            <a:fillRect/>
          </a:stretch>
        </p:blipFill>
        <p:spPr>
          <a:xfrm>
            <a:off x="7222480" y="3466143"/>
            <a:ext cx="4296375" cy="1724266"/>
          </a:xfrm>
          <a:prstGeom prst="rect">
            <a:avLst/>
          </a:prstGeom>
        </p:spPr>
      </p:pic>
    </p:spTree>
    <p:extLst>
      <p:ext uri="{BB962C8B-B14F-4D97-AF65-F5344CB8AC3E}">
        <p14:creationId xmlns:p14="http://schemas.microsoft.com/office/powerpoint/2010/main" val="24632152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fade">
                                      <p:cBhvr>
                                        <p:cTn id="19" dur="500"/>
                                        <p:tgtEl>
                                          <p:spTgt spid="4">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fade">
                                      <p:cBhvr>
                                        <p:cTn id="24" dur="500"/>
                                        <p:tgtEl>
                                          <p:spTgt spid="4">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Effect transition="in" filter="fade">
                                      <p:cBhvr>
                                        <p:cTn id="29" dur="500"/>
                                        <p:tgtEl>
                                          <p:spTgt spid="4">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4">
                                            <p:txEl>
                                              <p:pRg st="4" end="4"/>
                                            </p:txEl>
                                          </p:spTgt>
                                        </p:tgtEl>
                                        <p:attrNameLst>
                                          <p:attrName>style.visibility</p:attrName>
                                        </p:attrNameLst>
                                      </p:cBhvr>
                                      <p:to>
                                        <p:strVal val="visible"/>
                                      </p:to>
                                    </p:set>
                                    <p:animEffect transition="in" filter="fade">
                                      <p:cBhvr>
                                        <p:cTn id="34" dur="500"/>
                                        <p:tgtEl>
                                          <p:spTgt spid="4">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F243FB-34D3-02AD-B5DC-D8AA07C6712F}"/>
            </a:ext>
          </a:extLst>
        </p:cNvPr>
        <p:cNvGrpSpPr/>
        <p:nvPr/>
      </p:nvGrpSpPr>
      <p:grpSpPr>
        <a:xfrm>
          <a:off x="0" y="0"/>
          <a:ext cx="0" cy="0"/>
          <a:chOff x="0" y="0"/>
          <a:chExt cx="0" cy="0"/>
        </a:xfrm>
      </p:grpSpPr>
      <p:sp>
        <p:nvSpPr>
          <p:cNvPr id="2" name="What do you…">
            <a:extLst>
              <a:ext uri="{FF2B5EF4-FFF2-40B4-BE49-F238E27FC236}">
                <a16:creationId xmlns:a16="http://schemas.microsoft.com/office/drawing/2014/main" id="{B8A683EF-6C3F-855E-C8C3-F445F4C8F309}"/>
              </a:ext>
            </a:extLst>
          </p:cNvPr>
          <p:cNvSpPr txBox="1">
            <a:spLocks/>
          </p:cNvSpPr>
          <p:nvPr/>
        </p:nvSpPr>
        <p:spPr>
          <a:xfrm>
            <a:off x="406400" y="1924472"/>
            <a:ext cx="12192000" cy="4396851"/>
          </a:xfrm>
          <a:prstGeom prst="rect">
            <a:avLst/>
          </a:prstGeom>
        </p:spPr>
        <p:txBody>
          <a:bodyPr vert="horz" lIns="91440" tIns="45720" rIns="91440" bIns="45720" rtlCol="0" anchor="ctr">
            <a:noAutofit/>
          </a:bodyPr>
          <a:lstStyle>
            <a:lvl1pPr algn="l" defTabSz="1300460" rtl="0" eaLnBrk="1" latinLnBrk="0" hangingPunct="1">
              <a:spcBef>
                <a:spcPct val="0"/>
              </a:spcBef>
              <a:buNone/>
              <a:defRPr sz="5689" b="1" kern="1200">
                <a:solidFill>
                  <a:schemeClr val="tx1"/>
                </a:solidFill>
                <a:latin typeface="+mj-lt"/>
                <a:ea typeface="+mj-ea"/>
                <a:cs typeface="+mj-cs"/>
              </a:defRPr>
            </a:lvl1pPr>
          </a:lstStyle>
          <a:p>
            <a:pPr defTabSz="560658">
              <a:defRPr sz="16800">
                <a:solidFill>
                  <a:srgbClr val="006680"/>
                </a:solidFill>
              </a:defRPr>
            </a:pPr>
            <a:r>
              <a:rPr lang="en-GB" sz="6000" spc="0" dirty="0">
                <a:solidFill>
                  <a:srgbClr val="006680"/>
                </a:solidFill>
                <a:effectLst>
                  <a:outerShdw blurRad="38100" dist="38100" dir="2700000" algn="tl">
                    <a:srgbClr val="000000">
                      <a:alpha val="43137"/>
                    </a:srgbClr>
                  </a:outerShdw>
                </a:effectLst>
                <a:uFillTx/>
                <a:latin typeface="+mn-lt"/>
                <a:cs typeface="Arial" panose="020B0604020202020204" pitchFamily="34" charset="0"/>
              </a:rPr>
              <a:t>Criminals set up fake profiles pretending to be…</a:t>
            </a:r>
          </a:p>
        </p:txBody>
      </p:sp>
      <p:pic>
        <p:nvPicPr>
          <p:cNvPr id="3" name="Picture 2">
            <a:extLst>
              <a:ext uri="{FF2B5EF4-FFF2-40B4-BE49-F238E27FC236}">
                <a16:creationId xmlns:a16="http://schemas.microsoft.com/office/drawing/2014/main" id="{2A13E789-F038-DC2C-28E3-ADD0F7B8F2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5163" y="8142815"/>
            <a:ext cx="1506717" cy="1342497"/>
          </a:xfrm>
          <a:prstGeom prst="rect">
            <a:avLst/>
          </a:prstGeom>
        </p:spPr>
      </p:pic>
    </p:spTree>
    <p:extLst>
      <p:ext uri="{BB962C8B-B14F-4D97-AF65-F5344CB8AC3E}">
        <p14:creationId xmlns:p14="http://schemas.microsoft.com/office/powerpoint/2010/main" val="8434459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5578FC-3757-1225-B184-239FC502E19C}"/>
            </a:ext>
          </a:extLst>
        </p:cNvPr>
        <p:cNvGrpSpPr/>
        <p:nvPr/>
      </p:nvGrpSpPr>
      <p:grpSpPr>
        <a:xfrm>
          <a:off x="0" y="0"/>
          <a:ext cx="0" cy="0"/>
          <a:chOff x="0" y="0"/>
          <a:chExt cx="0" cy="0"/>
        </a:xfrm>
      </p:grpSpPr>
      <p:sp>
        <p:nvSpPr>
          <p:cNvPr id="2" name="What do you…">
            <a:extLst>
              <a:ext uri="{FF2B5EF4-FFF2-40B4-BE49-F238E27FC236}">
                <a16:creationId xmlns:a16="http://schemas.microsoft.com/office/drawing/2014/main" id="{C47A73AC-F98A-6917-FC03-9C64255D7BD6}"/>
              </a:ext>
            </a:extLst>
          </p:cNvPr>
          <p:cNvSpPr txBox="1">
            <a:spLocks/>
          </p:cNvSpPr>
          <p:nvPr/>
        </p:nvSpPr>
        <p:spPr>
          <a:xfrm>
            <a:off x="406400" y="-600171"/>
            <a:ext cx="12192000" cy="4396851"/>
          </a:xfrm>
          <a:prstGeom prst="rect">
            <a:avLst/>
          </a:prstGeom>
        </p:spPr>
        <p:txBody>
          <a:bodyPr vert="horz" lIns="91440" tIns="45720" rIns="91440" bIns="45720" rtlCol="0" anchor="ctr">
            <a:noAutofit/>
          </a:bodyPr>
          <a:lstStyle>
            <a:lvl1pPr algn="l" defTabSz="1300460" rtl="0" eaLnBrk="1" latinLnBrk="0" hangingPunct="1">
              <a:spcBef>
                <a:spcPct val="0"/>
              </a:spcBef>
              <a:buNone/>
              <a:defRPr sz="5689" b="1" kern="1200">
                <a:solidFill>
                  <a:schemeClr val="tx1"/>
                </a:solidFill>
                <a:latin typeface="+mj-lt"/>
                <a:ea typeface="+mj-ea"/>
                <a:cs typeface="+mj-cs"/>
              </a:defRPr>
            </a:lvl1pPr>
          </a:lstStyle>
          <a:p>
            <a:pPr defTabSz="560658">
              <a:defRPr sz="16800">
                <a:solidFill>
                  <a:srgbClr val="006680"/>
                </a:solidFill>
              </a:defRPr>
            </a:pPr>
            <a:r>
              <a:rPr lang="en-GB" sz="6000" spc="0" dirty="0">
                <a:solidFill>
                  <a:srgbClr val="006680"/>
                </a:solidFill>
                <a:effectLst>
                  <a:outerShdw blurRad="38100" dist="38100" dir="2700000" algn="tl">
                    <a:srgbClr val="000000">
                      <a:alpha val="43137"/>
                    </a:srgbClr>
                  </a:outerShdw>
                </a:effectLst>
                <a:uFillTx/>
                <a:latin typeface="+mn-lt"/>
                <a:cs typeface="Arial" panose="020B0604020202020204" pitchFamily="34" charset="0"/>
              </a:rPr>
              <a:t>Criminals set up fake profiles pretending to be…</a:t>
            </a:r>
          </a:p>
        </p:txBody>
      </p:sp>
      <p:pic>
        <p:nvPicPr>
          <p:cNvPr id="3" name="Picture 2">
            <a:extLst>
              <a:ext uri="{FF2B5EF4-FFF2-40B4-BE49-F238E27FC236}">
                <a16:creationId xmlns:a16="http://schemas.microsoft.com/office/drawing/2014/main" id="{61F9EE47-89AE-BE2E-6BD8-655AA88038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5163" y="8142815"/>
            <a:ext cx="1506717" cy="1342497"/>
          </a:xfrm>
          <a:prstGeom prst="rect">
            <a:avLst/>
          </a:prstGeom>
        </p:spPr>
      </p:pic>
      <p:sp>
        <p:nvSpPr>
          <p:cNvPr id="4" name="TextBox 3">
            <a:extLst>
              <a:ext uri="{FF2B5EF4-FFF2-40B4-BE49-F238E27FC236}">
                <a16:creationId xmlns:a16="http://schemas.microsoft.com/office/drawing/2014/main" id="{F92B496E-CDA8-FB54-E15F-3590FB577986}"/>
              </a:ext>
            </a:extLst>
          </p:cNvPr>
          <p:cNvSpPr txBox="1"/>
          <p:nvPr/>
        </p:nvSpPr>
        <p:spPr>
          <a:xfrm>
            <a:off x="547416" y="2818280"/>
            <a:ext cx="12457384" cy="5324535"/>
          </a:xfrm>
          <a:prstGeom prst="rect">
            <a:avLst/>
          </a:prstGeom>
          <a:noFill/>
        </p:spPr>
        <p:txBody>
          <a:bodyPr wrap="square">
            <a:spAutoFit/>
          </a:bodyPr>
          <a:lstStyle/>
          <a:p>
            <a:pPr defTabSz="560658">
              <a:lnSpc>
                <a:spcPct val="150000"/>
              </a:lnSpc>
              <a:defRPr sz="16800">
                <a:solidFill>
                  <a:srgbClr val="006680"/>
                </a:solidFill>
              </a:defRPr>
            </a:pPr>
            <a:r>
              <a:rPr lang="en-GB" sz="4000" spc="0" dirty="0">
                <a:solidFill>
                  <a:srgbClr val="006680"/>
                </a:solidFill>
                <a:effectLst>
                  <a:outerShdw blurRad="38100" dist="38100" dir="2700000" algn="tl">
                    <a:srgbClr val="000000">
                      <a:alpha val="43137"/>
                    </a:srgbClr>
                  </a:outerShdw>
                </a:effectLst>
                <a:uFillTx/>
                <a:latin typeface="+mn-lt"/>
                <a:cs typeface="Arial" panose="020B0604020202020204" pitchFamily="34" charset="0"/>
              </a:rPr>
              <a:t>Friends</a:t>
            </a:r>
          </a:p>
          <a:p>
            <a:pPr defTabSz="560658">
              <a:lnSpc>
                <a:spcPct val="150000"/>
              </a:lnSpc>
              <a:defRPr sz="16800">
                <a:solidFill>
                  <a:srgbClr val="006680"/>
                </a:solidFill>
              </a:defRPr>
            </a:pPr>
            <a:r>
              <a:rPr lang="en-GB" sz="4000" spc="0" dirty="0">
                <a:solidFill>
                  <a:srgbClr val="006680"/>
                </a:solidFill>
                <a:effectLst>
                  <a:outerShdw blurRad="38100" dist="38100" dir="2700000" algn="tl">
                    <a:srgbClr val="000000">
                      <a:alpha val="43137"/>
                    </a:srgbClr>
                  </a:outerShdw>
                </a:effectLst>
                <a:uFillTx/>
                <a:latin typeface="+mn-lt"/>
                <a:cs typeface="Arial" panose="020B0604020202020204" pitchFamily="34" charset="0"/>
              </a:rPr>
              <a:t>Family members</a:t>
            </a:r>
          </a:p>
          <a:p>
            <a:pPr defTabSz="560658">
              <a:lnSpc>
                <a:spcPct val="150000"/>
              </a:lnSpc>
              <a:defRPr sz="16800">
                <a:solidFill>
                  <a:srgbClr val="006680"/>
                </a:solidFill>
              </a:defRPr>
            </a:pPr>
            <a:r>
              <a:rPr lang="en-GB" sz="4000" spc="0" dirty="0">
                <a:solidFill>
                  <a:srgbClr val="006680"/>
                </a:solidFill>
                <a:effectLst>
                  <a:outerShdw blurRad="38100" dist="38100" dir="2700000" algn="tl">
                    <a:srgbClr val="000000">
                      <a:alpha val="43137"/>
                    </a:srgbClr>
                  </a:outerShdw>
                </a:effectLst>
                <a:uFillTx/>
                <a:latin typeface="+mn-lt"/>
                <a:cs typeface="Arial" panose="020B0604020202020204" pitchFamily="34" charset="0"/>
              </a:rPr>
              <a:t>Celebrities</a:t>
            </a:r>
          </a:p>
          <a:p>
            <a:pPr defTabSz="560658">
              <a:lnSpc>
                <a:spcPct val="150000"/>
              </a:lnSpc>
              <a:defRPr sz="16800">
                <a:solidFill>
                  <a:srgbClr val="006680"/>
                </a:solidFill>
              </a:defRPr>
            </a:pPr>
            <a:r>
              <a:rPr lang="en-GB" sz="4000" spc="0" dirty="0">
                <a:solidFill>
                  <a:srgbClr val="006680"/>
                </a:solidFill>
                <a:effectLst>
                  <a:outerShdw blurRad="38100" dist="38100" dir="2700000" algn="tl">
                    <a:srgbClr val="000000">
                      <a:alpha val="43137"/>
                    </a:srgbClr>
                  </a:outerShdw>
                </a:effectLst>
                <a:uFillTx/>
                <a:latin typeface="+mn-lt"/>
                <a:cs typeface="Arial" panose="020B0604020202020204" pitchFamily="34" charset="0"/>
              </a:rPr>
              <a:t>Real companies</a:t>
            </a:r>
          </a:p>
          <a:p>
            <a:pPr defTabSz="560658">
              <a:lnSpc>
                <a:spcPct val="150000"/>
              </a:lnSpc>
              <a:defRPr sz="16800">
                <a:solidFill>
                  <a:srgbClr val="006680"/>
                </a:solidFill>
              </a:defRPr>
            </a:pPr>
            <a:r>
              <a:rPr lang="en-GB" sz="4000" spc="0" dirty="0">
                <a:solidFill>
                  <a:srgbClr val="006680"/>
                </a:solidFill>
                <a:effectLst>
                  <a:outerShdw blurRad="38100" dist="38100" dir="2700000" algn="tl">
                    <a:srgbClr val="000000">
                      <a:alpha val="43137"/>
                    </a:srgbClr>
                  </a:outerShdw>
                </a:effectLst>
                <a:uFillTx/>
                <a:latin typeface="+mn-lt"/>
                <a:cs typeface="Arial" panose="020B0604020202020204" pitchFamily="34" charset="0"/>
              </a:rPr>
              <a:t>The Government</a:t>
            </a:r>
          </a:p>
          <a:p>
            <a:pPr defTabSz="560658">
              <a:defRPr sz="16800">
                <a:solidFill>
                  <a:srgbClr val="006680"/>
                </a:solidFill>
              </a:defRPr>
            </a:pPr>
            <a:endParaRPr lang="en-GB" sz="4000" spc="0" dirty="0">
              <a:solidFill>
                <a:srgbClr val="006680"/>
              </a:solidFill>
              <a:effectLst>
                <a:outerShdw blurRad="38100" dist="38100" dir="2700000" algn="tl">
                  <a:srgbClr val="000000">
                    <a:alpha val="43137"/>
                  </a:srgbClr>
                </a:outerShdw>
              </a:effectLst>
              <a:uFillTx/>
              <a:latin typeface="+mn-lt"/>
              <a:cs typeface="Arial" panose="020B0604020202020204" pitchFamily="34" charset="0"/>
            </a:endParaRPr>
          </a:p>
        </p:txBody>
      </p:sp>
      <p:pic>
        <p:nvPicPr>
          <p:cNvPr id="1026" name="Picture 2" descr="960+ Fist Bump Stock Illustrations, Royalty-Free Vector Graphics &amp; Clip Art  - iStock | Fist bump icon, Fist bump office, Business fist bump">
            <a:extLst>
              <a:ext uri="{FF2B5EF4-FFF2-40B4-BE49-F238E27FC236}">
                <a16:creationId xmlns:a16="http://schemas.microsoft.com/office/drawing/2014/main" id="{6D6D65DD-BF0F-0A56-3B49-4F7D848CF8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5514" y="1870150"/>
            <a:ext cx="2774312" cy="187220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amily Silhouette Clip Art Image - ClipSafari">
            <a:extLst>
              <a:ext uri="{FF2B5EF4-FFF2-40B4-BE49-F238E27FC236}">
                <a16:creationId xmlns:a16="http://schemas.microsoft.com/office/drawing/2014/main" id="{982D8AA2-D0CD-2BE1-1ED7-DAF9B8C9AC8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18039" y="2991287"/>
            <a:ext cx="1973107" cy="161078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MrBeast, the most subscribed YouTuber, bringing world's 'biggest' reality  show on TV. Where to watch - The Economic Times">
            <a:extLst>
              <a:ext uri="{FF2B5EF4-FFF2-40B4-BE49-F238E27FC236}">
                <a16:creationId xmlns:a16="http://schemas.microsoft.com/office/drawing/2014/main" id="{A92FD268-1134-097D-B607-C8002883901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2299" y="4302005"/>
            <a:ext cx="1983905" cy="1487929"/>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Apple Inc.: A Journey of Innovation, Design, and Cultural Impact">
            <a:extLst>
              <a:ext uri="{FF2B5EF4-FFF2-40B4-BE49-F238E27FC236}">
                <a16:creationId xmlns:a16="http://schemas.microsoft.com/office/drawing/2014/main" id="{B2883C35-D506-661D-7D01-DA5188CCFB2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926989" y="5189056"/>
            <a:ext cx="2401825" cy="1351027"/>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British flag Images - Free Download on Freepik">
            <a:extLst>
              <a:ext uri="{FF2B5EF4-FFF2-40B4-BE49-F238E27FC236}">
                <a16:creationId xmlns:a16="http://schemas.microsoft.com/office/drawing/2014/main" id="{79E14631-CDFC-B7D3-B7E3-A19212726AA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06512" y="6105947"/>
            <a:ext cx="1983905" cy="1404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38355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500"/>
                                        <p:tgtEl>
                                          <p:spTgt spid="4">
                                            <p:txEl>
                                              <p:pRg st="0" end="0"/>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fade">
                                      <p:cBhvr>
                                        <p:cTn id="22" dur="500"/>
                                        <p:tgtEl>
                                          <p:spTgt spid="4">
                                            <p:txEl>
                                              <p:pRg st="1" end="1"/>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032"/>
                                        </p:tgtEl>
                                        <p:attrNameLst>
                                          <p:attrName>style.visibility</p:attrName>
                                        </p:attrNameLst>
                                      </p:cBhvr>
                                      <p:to>
                                        <p:strVal val="visible"/>
                                      </p:to>
                                    </p:set>
                                    <p:animEffect transition="in" filter="fade">
                                      <p:cBhvr>
                                        <p:cTn id="25" dur="500"/>
                                        <p:tgtEl>
                                          <p:spTgt spid="103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
                                            <p:txEl>
                                              <p:pRg st="2" end="2"/>
                                            </p:txEl>
                                          </p:spTgt>
                                        </p:tgtEl>
                                        <p:attrNameLst>
                                          <p:attrName>style.visibility</p:attrName>
                                        </p:attrNameLst>
                                      </p:cBhvr>
                                      <p:to>
                                        <p:strVal val="visible"/>
                                      </p:to>
                                    </p:set>
                                    <p:animEffect transition="in" filter="fade">
                                      <p:cBhvr>
                                        <p:cTn id="30" dur="500"/>
                                        <p:tgtEl>
                                          <p:spTgt spid="4">
                                            <p:txEl>
                                              <p:pRg st="2" end="2"/>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1034"/>
                                        </p:tgtEl>
                                        <p:attrNameLst>
                                          <p:attrName>style.visibility</p:attrName>
                                        </p:attrNameLst>
                                      </p:cBhvr>
                                      <p:to>
                                        <p:strVal val="visible"/>
                                      </p:to>
                                    </p:set>
                                    <p:animEffect transition="in" filter="fade">
                                      <p:cBhvr>
                                        <p:cTn id="33" dur="500"/>
                                        <p:tgtEl>
                                          <p:spTgt spid="103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4">
                                            <p:txEl>
                                              <p:pRg st="3" end="3"/>
                                            </p:txEl>
                                          </p:spTgt>
                                        </p:tgtEl>
                                        <p:attrNameLst>
                                          <p:attrName>style.visibility</p:attrName>
                                        </p:attrNameLst>
                                      </p:cBhvr>
                                      <p:to>
                                        <p:strVal val="visible"/>
                                      </p:to>
                                    </p:set>
                                    <p:animEffect transition="in" filter="fade">
                                      <p:cBhvr>
                                        <p:cTn id="38" dur="500"/>
                                        <p:tgtEl>
                                          <p:spTgt spid="4">
                                            <p:txEl>
                                              <p:pRg st="3" end="3"/>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1040"/>
                                        </p:tgtEl>
                                        <p:attrNameLst>
                                          <p:attrName>style.visibility</p:attrName>
                                        </p:attrNameLst>
                                      </p:cBhvr>
                                      <p:to>
                                        <p:strVal val="visible"/>
                                      </p:to>
                                    </p:set>
                                    <p:animEffect transition="in" filter="fade">
                                      <p:cBhvr>
                                        <p:cTn id="41" dur="500"/>
                                        <p:tgtEl>
                                          <p:spTgt spid="1040"/>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4">
                                            <p:txEl>
                                              <p:pRg st="4" end="4"/>
                                            </p:txEl>
                                          </p:spTgt>
                                        </p:tgtEl>
                                        <p:attrNameLst>
                                          <p:attrName>style.visibility</p:attrName>
                                        </p:attrNameLst>
                                      </p:cBhvr>
                                      <p:to>
                                        <p:strVal val="visible"/>
                                      </p:to>
                                    </p:set>
                                    <p:animEffect transition="in" filter="fade">
                                      <p:cBhvr>
                                        <p:cTn id="46" dur="500"/>
                                        <p:tgtEl>
                                          <p:spTgt spid="4">
                                            <p:txEl>
                                              <p:pRg st="4" end="4"/>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1046"/>
                                        </p:tgtEl>
                                        <p:attrNameLst>
                                          <p:attrName>style.visibility</p:attrName>
                                        </p:attrNameLst>
                                      </p:cBhvr>
                                      <p:to>
                                        <p:strVal val="visible"/>
                                      </p:to>
                                    </p:set>
                                    <p:animEffect transition="in" filter="fade">
                                      <p:cBhvr>
                                        <p:cTn id="49" dur="500"/>
                                        <p:tgtEl>
                                          <p:spTgt spid="10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D35410D-136B-52E4-13AF-43E88AC34EB7}"/>
              </a:ext>
            </a:extLst>
          </p:cNvPr>
          <p:cNvSpPr txBox="1"/>
          <p:nvPr/>
        </p:nvSpPr>
        <p:spPr>
          <a:xfrm>
            <a:off x="2936698" y="342618"/>
            <a:ext cx="6518030" cy="861774"/>
          </a:xfrm>
          <a:prstGeom prst="rect">
            <a:avLst/>
          </a:prstGeom>
          <a:noFill/>
        </p:spPr>
        <p:txBody>
          <a:bodyPr wrap="square">
            <a:spAutoFit/>
          </a:bodyPr>
          <a:lstStyle/>
          <a:p>
            <a:pPr algn="ctr"/>
            <a:r>
              <a:rPr lang="en-GB" b="1" dirty="0">
                <a:solidFill>
                  <a:schemeClr val="tx1"/>
                </a:solidFill>
              </a:rPr>
              <a:t>Examples</a:t>
            </a:r>
          </a:p>
        </p:txBody>
      </p:sp>
      <p:pic>
        <p:nvPicPr>
          <p:cNvPr id="2" name="Social Media Scams on This Morning">
            <a:hlinkClick r:id="" action="ppaction://media"/>
            <a:extLst>
              <a:ext uri="{FF2B5EF4-FFF2-40B4-BE49-F238E27FC236}">
                <a16:creationId xmlns:a16="http://schemas.microsoft.com/office/drawing/2014/main" id="{9E647D9D-03A2-B3A0-2E4B-D4ADC0EB2D2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56309" y="1420416"/>
            <a:ext cx="11292181" cy="6336704"/>
          </a:xfrm>
          <a:prstGeom prst="rect">
            <a:avLst/>
          </a:prstGeom>
        </p:spPr>
      </p:pic>
    </p:spTree>
    <p:extLst>
      <p:ext uri="{BB962C8B-B14F-4D97-AF65-F5344CB8AC3E}">
        <p14:creationId xmlns:p14="http://schemas.microsoft.com/office/powerpoint/2010/main" val="17107254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White">
  <a:themeElements>
    <a:clrScheme name="White">
      <a:dk1>
        <a:srgbClr val="000000"/>
      </a:dk1>
      <a:lt1>
        <a:srgbClr val="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a:ea typeface="Helvetica"/>
        <a:cs typeface="Helvetica"/>
      </a:majorFont>
      <a:minorFont>
        <a:latin typeface="Lucida Grande"/>
        <a:ea typeface="Lucida Grande"/>
        <a:cs typeface="Lucida Grand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4185" tIns="54185" rIns="54185" bIns="54185" numCol="1" spcCol="38100" rtlCol="0" anchor="t">
        <a:spAutoFit/>
      </a:bodyPr>
      <a:lstStyle>
        <a:defPPr marL="0" marR="0" indent="0" algn="l" defTabSz="1088232" rtl="0" fontAlgn="auto" latinLnBrk="0" hangingPunct="0">
          <a:lnSpc>
            <a:spcPct val="100000"/>
          </a:lnSpc>
          <a:spcBef>
            <a:spcPts val="0"/>
          </a:spcBef>
          <a:spcAft>
            <a:spcPts val="0"/>
          </a:spcAft>
          <a:buClrTx/>
          <a:buSzTx/>
          <a:buFontTx/>
          <a:buNone/>
          <a:tabLst/>
          <a:defRPr kumimoji="0" sz="5000" b="0" i="0" u="none" strike="noStrike" cap="none" spc="-208" normalizeH="0" baseline="0">
            <a:ln>
              <a:noFill/>
            </a:ln>
            <a:solidFill>
              <a:srgbClr val="6C6C6C"/>
            </a:solidFill>
            <a:effectLst/>
            <a:uFill>
              <a:solidFill>
                <a:srgbClr val="6C6C6C"/>
              </a:solidFill>
            </a:uFill>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1088232" rtl="0" fontAlgn="auto" latinLnBrk="0" hangingPunct="0">
          <a:lnSpc>
            <a:spcPct val="100000"/>
          </a:lnSpc>
          <a:spcBef>
            <a:spcPts val="0"/>
          </a:spcBef>
          <a:spcAft>
            <a:spcPts val="0"/>
          </a:spcAft>
          <a:buClrTx/>
          <a:buSzTx/>
          <a:buFontTx/>
          <a:buNone/>
          <a:tabLst/>
          <a:defRPr kumimoji="0" sz="5000" b="0" i="0" u="none" strike="noStrike" cap="none" spc="-208" normalizeH="0" baseline="0">
            <a:ln>
              <a:noFill/>
            </a:ln>
            <a:solidFill>
              <a:srgbClr val="6C6C6C"/>
            </a:solidFill>
            <a:effectLst/>
            <a:uFill>
              <a:solidFill>
                <a:srgbClr val="6C6C6C"/>
              </a:solidFill>
            </a:uFill>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&#65279;<?xml version="1.0" encoding="utf-8"?><Relationships xmlns="http://schemas.openxmlformats.org/package/2006/relationships"><Relationship Type="http://schemas.openxmlformats.org/officeDocument/2006/relationships/customXmlProps" Target="/customXml/itemProps1.xml" Id="rId1" /></Relationships>
</file>

<file path=customXml/_rels/item2.xml.rels>&#65279;<?xml version="1.0" encoding="utf-8"?><Relationships xmlns="http://schemas.openxmlformats.org/package/2006/relationships"><Relationship Type="http://schemas.openxmlformats.org/officeDocument/2006/relationships/customXmlProps" Target="/customXml/itemProps2.xml" Id="rId1" /></Relationships>
</file>

<file path=customXml/_rels/item3.xml.rels>&#65279;<?xml version="1.0" encoding="utf-8"?><Relationships xmlns="http://schemas.openxmlformats.org/package/2006/relationships"><Relationship Type="http://schemas.openxmlformats.org/officeDocument/2006/relationships/customXmlProps" Target="/customXml/itemProps3.xml" Id="rId1" /></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ubjectArea xmlns="d60175c0-53ee-4324-b6e5-de10e7b8f721">Friends Against Scams Standards Documents</SubjectArea>
    <DCMS_x0020_2019 xmlns="d60175c0-53ee-4324-b6e5-de10e7b8f721"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2FF520909460546BCEDB276EC10713A" ma:contentTypeVersion="15" ma:contentTypeDescription="Create a new document." ma:contentTypeScope="" ma:versionID="bdf53a2c10dadaf9e7c57c151dd00c67">
  <xsd:schema xmlns:xsd="http://www.w3.org/2001/XMLSchema" xmlns:xs="http://www.w3.org/2001/XMLSchema" xmlns:p="http://schemas.microsoft.com/office/2006/metadata/properties" xmlns:ns2="d60175c0-53ee-4324-b6e5-de10e7b8f721" xmlns:ns3="c442a625-5a73-44c6-8933-19cd7dcde328" targetNamespace="http://schemas.microsoft.com/office/2006/metadata/properties" ma:root="true" ma:fieldsID="9f4d952c1372a29d983b2f87335e0e20" ns2:_="" ns3:_="">
    <xsd:import namespace="d60175c0-53ee-4324-b6e5-de10e7b8f721"/>
    <xsd:import namespace="c442a625-5a73-44c6-8933-19cd7dcde328"/>
    <xsd:element name="properties">
      <xsd:complexType>
        <xsd:sequence>
          <xsd:element name="documentManagement">
            <xsd:complexType>
              <xsd:all>
                <xsd:element ref="ns2:SubjectArea"/>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EventHashCode" minOccurs="0"/>
                <xsd:element ref="ns2:MediaServiceGenerationTime" minOccurs="0"/>
                <xsd:element ref="ns2:DCMS_x0020_2019"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60175c0-53ee-4324-b6e5-de10e7b8f721" elementFormDefault="qualified">
    <xsd:import namespace="http://schemas.microsoft.com/office/2006/documentManagement/types"/>
    <xsd:import namespace="http://schemas.microsoft.com/office/infopath/2007/PartnerControls"/>
    <xsd:element name="SubjectArea" ma:index="8" ma:displayName="Subject Area" ma:format="Dropdown" ma:internalName="SubjectArea">
      <xsd:simpleType>
        <xsd:restriction base="dms:Choice">
          <xsd:enumeration value="Case Studies"/>
          <xsd:enumeration value="Compass"/>
          <xsd:enumeration value="Conferences"/>
          <xsd:enumeration value="Consumer Detriment Project"/>
          <xsd:enumeration value="Contact Lists"/>
          <xsd:enumeration value="DCMS"/>
          <xsd:enumeration value="DS Crime"/>
          <xsd:enumeration value="ESASP"/>
          <xsd:enumeration value="Flare"/>
          <xsd:enumeration value="Friends Against Scams"/>
          <xsd:enumeration value="Friends Against Scams Standards Documents"/>
          <xsd:enumeration value="Friends Against Scams Archived"/>
          <xsd:enumeration value="GDPR and Policies"/>
          <xsd:enumeration value="General"/>
          <xsd:enumeration value="JFT hub"/>
          <xsd:enumeration value="Scam Marshal"/>
          <xsd:enumeration value="Newsletters"/>
          <xsd:enumeration value="Partners"/>
          <xsd:enumeration value="Presentations"/>
          <xsd:enumeration value="RMWTLL"/>
          <xsd:enumeration value="Toolkit and Guidance"/>
          <xsd:enumeration value="Updated"/>
          <xsd:enumeration value="Wellbeing Project"/>
        </xsd:restriction>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DateTaken" ma:index="11" nillable="true" ma:displayName="MediaServiceDateTaken" ma:hidden="true" ma:internalName="MediaServiceDateTaken" ma:readOnly="true">
      <xsd:simpleType>
        <xsd:restriction base="dms:Text"/>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DCMS_x0020_2019" ma:index="18" nillable="true" ma:displayName="DCMS 2019" ma:internalName="DCMS_x0020_2019">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442a625-5a73-44c6-8933-19cd7dcde328"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4816324-0072-46EF-9ADE-094C6D117517}">
  <ds:schemaRefs>
    <ds:schemaRef ds:uri="http://schemas.microsoft.com/sharepoint/v3/contenttype/forms"/>
  </ds:schemaRefs>
</ds:datastoreItem>
</file>

<file path=customXml/itemProps2.xml><?xml version="1.0" encoding="utf-8"?>
<ds:datastoreItem xmlns:ds="http://schemas.openxmlformats.org/officeDocument/2006/customXml" ds:itemID="{8A8A41FF-8002-4FE3-B0D2-58979A2B8322}">
  <ds:schemaRefs>
    <ds:schemaRef ds:uri="http://www.w3.org/XML/1998/namespace"/>
    <ds:schemaRef ds:uri="d60175c0-53ee-4324-b6e5-de10e7b8f721"/>
    <ds:schemaRef ds:uri="http://schemas.microsoft.com/office/infopath/2007/PartnerControls"/>
    <ds:schemaRef ds:uri="c442a625-5a73-44c6-8933-19cd7dcde328"/>
    <ds:schemaRef ds:uri="http://schemas.microsoft.com/office/2006/documentManagement/types"/>
    <ds:schemaRef ds:uri="http://purl.org/dc/terms/"/>
    <ds:schemaRef ds:uri="http://schemas.openxmlformats.org/package/2006/metadata/core-properties"/>
    <ds:schemaRef ds:uri="http://schemas.microsoft.com/office/2006/metadata/properties"/>
    <ds:schemaRef ds:uri="http://purl.org/dc/dcmitype/"/>
    <ds:schemaRef ds:uri="http://purl.org/dc/elements/1.1/"/>
  </ds:schemaRefs>
</ds:datastoreItem>
</file>

<file path=customXml/itemProps3.xml><?xml version="1.0" encoding="utf-8"?>
<ds:datastoreItem xmlns:ds="http://schemas.openxmlformats.org/officeDocument/2006/customXml" ds:itemID="{8FB4B75A-E057-40F0-9169-323A31AB99A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60175c0-53ee-4324-b6e5-de10e7b8f721"/>
    <ds:schemaRef ds:uri="c442a625-5a73-44c6-8933-19cd7dcde32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11387</TotalTime>
  <Words>2674</Words>
  <Application>Microsoft Office PowerPoint</Application>
  <PresentationFormat>Custom</PresentationFormat>
  <Paragraphs>345</Paragraphs>
  <Slides>31</Slides>
  <Notes>31</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31</vt:i4>
      </vt:variant>
    </vt:vector>
  </HeadingPairs>
  <TitlesOfParts>
    <vt:vector size="43" baseType="lpstr">
      <vt:lpstr>Arial</vt:lpstr>
      <vt:lpstr>Calibri</vt:lpstr>
      <vt:lpstr>Calibri Light</vt:lpstr>
      <vt:lpstr>Helvetica Light</vt:lpstr>
      <vt:lpstr>Helvetica Neue</vt:lpstr>
      <vt:lpstr>Helvetica Neue Light</vt:lpstr>
      <vt:lpstr>Helvetica Neue Medium</vt:lpstr>
      <vt:lpstr>Lucida Grande</vt:lpstr>
      <vt:lpstr>ReithSans</vt:lpstr>
      <vt:lpstr>Wingdings</vt:lpstr>
      <vt:lpstr>White</vt:lpstr>
      <vt:lpstr>1_Office Theme</vt:lpstr>
      <vt:lpstr>Young Friends Against Scams Year 8 - Assembly Session Scams on social media</vt:lpstr>
      <vt:lpstr>Learning Objectives:</vt:lpstr>
      <vt:lpstr>PowerPoint Presentation</vt:lpstr>
      <vt:lpstr>What are scams?</vt:lpstr>
      <vt:lpstr>PowerPoint Presentation</vt:lpstr>
      <vt:lpstr>PowerPoint Presentation</vt:lpstr>
      <vt:lpstr>PowerPoint Presentation</vt:lpstr>
      <vt:lpstr>PowerPoint Presentation</vt:lpstr>
      <vt:lpstr>PowerPoint Presentation</vt:lpstr>
      <vt:lpstr>PowerPoint Presentation</vt:lpstr>
      <vt:lpstr>Fake Offers</vt:lpstr>
      <vt:lpstr>Fake Offers</vt:lpstr>
      <vt:lpstr>Fake Giveaways</vt:lpstr>
      <vt:lpstr>Fake Giveaways</vt:lpstr>
      <vt:lpstr>Fake Celebrities</vt:lpstr>
      <vt:lpstr>Fake Celebrities</vt:lpstr>
      <vt:lpstr>Hacked accounts</vt:lpstr>
      <vt:lpstr>Hacked accounts</vt:lpstr>
      <vt:lpstr>PowerPoint Presentation</vt:lpstr>
      <vt:lpstr>Scenarios</vt:lpstr>
      <vt:lpstr>Scenarios</vt:lpstr>
      <vt:lpstr>Scenarios</vt:lpstr>
      <vt:lpstr>How to spot scams</vt:lpstr>
      <vt:lpstr>PowerPoint Presentation</vt:lpstr>
      <vt:lpstr>How to protect yourself</vt:lpstr>
      <vt:lpstr>How to protect yourself</vt:lpstr>
      <vt:lpstr>How to protect yourself</vt:lpstr>
      <vt:lpstr>How to protect yourself</vt:lpstr>
      <vt:lpstr>How to protect yourself</vt:lpstr>
      <vt:lpstr>How to report</vt:lpstr>
      <vt:lpstr>Thank you for attending.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Young Friends PowerPoint Presentation</dc:title>
  <dc:creator>Oliver Brooks Stephenson</dc:creator>
  <cp:lastModifiedBy>Oliver Brooks Stephenson</cp:lastModifiedBy>
  <cp:revision>246</cp:revision>
  <dcterms:modified xsi:type="dcterms:W3CDTF">2026-02-05T15:35:29Z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0x01010082FF520909460546BCEDB276EC10713A</vt:lpwstr>
  </property>
</Properties>
</file>