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706" r:id="rId3"/>
    <p:sldId id="740" r:id="rId4"/>
    <p:sldId id="725" r:id="rId5"/>
    <p:sldId id="262" r:id="rId6"/>
    <p:sldId id="741" r:id="rId7"/>
    <p:sldId id="746" r:id="rId8"/>
    <p:sldId id="747" r:id="rId9"/>
    <p:sldId id="744" r:id="rId10"/>
    <p:sldId id="743" r:id="rId11"/>
    <p:sldId id="742" r:id="rId12"/>
    <p:sldId id="745" r:id="rId13"/>
    <p:sldId id="748" r:id="rId14"/>
    <p:sldId id="761" r:id="rId15"/>
    <p:sldId id="750" r:id="rId16"/>
    <p:sldId id="751" r:id="rId17"/>
    <p:sldId id="752" r:id="rId18"/>
    <p:sldId id="753" r:id="rId19"/>
    <p:sldId id="754" r:id="rId20"/>
    <p:sldId id="763" r:id="rId21"/>
    <p:sldId id="738" r:id="rId22"/>
    <p:sldId id="749" r:id="rId23"/>
    <p:sldId id="755" r:id="rId24"/>
    <p:sldId id="757" r:id="rId25"/>
    <p:sldId id="762" r:id="rId26"/>
    <p:sldId id="7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13" autoAdjust="0"/>
  </p:normalViewPr>
  <p:slideViewPr>
    <p:cSldViewPr snapToGrid="0">
      <p:cViewPr varScale="1">
        <p:scale>
          <a:sx n="79" d="100"/>
          <a:sy n="79" d="100"/>
        </p:scale>
        <p:origin x="183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C2130F-76EF-4D43-ACB0-61916CBEBBAF}">
      <dgm:prSet/>
      <dgm:spPr>
        <a:solidFill>
          <a:srgbClr val="067090"/>
        </a:solidFill>
      </dgm:spPr>
      <dgm:t>
        <a:bodyPr/>
        <a:lstStyle/>
        <a:p>
          <a:r>
            <a:rPr lang="en-GB" dirty="0">
              <a:latin typeface="Arial" panose="020B0604020202020204" pitchFamily="34" charset="0"/>
              <a:cs typeface="Arial" panose="020B0604020202020204" pitchFamily="34" charset="0"/>
            </a:rPr>
            <a:t>Fake images/catfishing</a:t>
          </a:r>
          <a:endParaRPr lang="en-US" dirty="0">
            <a:latin typeface="Arial" panose="020B0604020202020204" pitchFamily="34" charset="0"/>
            <a:cs typeface="Arial" panose="020B0604020202020204" pitchFamily="34" charset="0"/>
          </a:endParaRPr>
        </a:p>
      </dgm:t>
    </dgm:pt>
    <dgm:pt modelId="{D2B4E62D-94E7-4563-BBFD-DE8BC8D212D1}" type="parTrans" cxnId="{CB69B38C-EC5F-444C-82D8-E01D62ABDC23}">
      <dgm:prSet/>
      <dgm:spPr/>
      <dgm:t>
        <a:bodyPr/>
        <a:lstStyle/>
        <a:p>
          <a:endParaRPr lang="en-US"/>
        </a:p>
      </dgm:t>
    </dgm:pt>
    <dgm:pt modelId="{F30A6B6E-8DB6-4479-BD15-CFF114FB9E13}" type="sibTrans" cxnId="{CB69B38C-EC5F-444C-82D8-E01D62ABDC23}">
      <dgm:prSet/>
      <dgm:spPr/>
      <dgm:t>
        <a:bodyPr/>
        <a:lstStyle/>
        <a:p>
          <a:endParaRPr lang="en-US"/>
        </a:p>
      </dgm:t>
    </dgm:pt>
    <dgm:pt modelId="{626A7405-5003-4463-8CFE-5650AB19ACE9}">
      <dgm:prSet/>
      <dgm:spPr>
        <a:solidFill>
          <a:srgbClr val="067090"/>
        </a:solidFill>
      </dgm:spPr>
      <dgm:t>
        <a:bodyPr/>
        <a:lstStyle/>
        <a:p>
          <a:r>
            <a:rPr lang="en-US" dirty="0">
              <a:latin typeface="Arial" panose="020B0604020202020204" pitchFamily="34" charset="0"/>
              <a:cs typeface="Arial" panose="020B0604020202020204" pitchFamily="34" charset="0"/>
            </a:rPr>
            <a:t>‘Sob story’</a:t>
          </a:r>
        </a:p>
      </dgm:t>
    </dgm:pt>
    <dgm:pt modelId="{BFDB1B56-1F12-4124-9C9B-C0CBBB344249}" type="parTrans" cxnId="{C2C79BB9-2A8C-4768-A7EB-EBE5BCD1185B}">
      <dgm:prSet/>
      <dgm:spPr/>
      <dgm:t>
        <a:bodyPr/>
        <a:lstStyle/>
        <a:p>
          <a:endParaRPr lang="en-US"/>
        </a:p>
      </dgm:t>
    </dgm:pt>
    <dgm:pt modelId="{D85B2775-83CB-4D32-A72F-FBF956C4AE5B}" type="sibTrans" cxnId="{C2C79BB9-2A8C-4768-A7EB-EBE5BCD1185B}">
      <dgm:prSet/>
      <dgm:spPr/>
      <dgm:t>
        <a:bodyPr/>
        <a:lstStyle/>
        <a:p>
          <a:endParaRPr lang="en-US"/>
        </a:p>
      </dgm:t>
    </dgm:pt>
    <dgm:pt modelId="{2E6F3278-C0E6-4399-B5E4-14E3E3DF91C8}">
      <dgm:prSet/>
      <dgm:spPr>
        <a:solidFill>
          <a:srgbClr val="C00000"/>
        </a:solidFill>
      </dgm:spPr>
      <dgm:t>
        <a:bodyPr/>
        <a:lstStyle/>
        <a:p>
          <a:r>
            <a:rPr lang="en-US" dirty="0">
              <a:latin typeface="Arial" panose="020B0604020202020204" pitchFamily="34" charset="0"/>
              <a:cs typeface="Arial" panose="020B0604020202020204" pitchFamily="34" charset="0"/>
            </a:rPr>
            <a:t>Isolating victims</a:t>
          </a:r>
        </a:p>
      </dgm:t>
    </dgm:pt>
    <dgm:pt modelId="{2FF009D1-7FBF-43EE-B931-D67548804EB6}" type="parTrans" cxnId="{4BE7A98D-1ED0-4755-9303-F8FD9BEA0383}">
      <dgm:prSet/>
      <dgm:spPr/>
      <dgm:t>
        <a:bodyPr/>
        <a:lstStyle/>
        <a:p>
          <a:endParaRPr lang="en-US"/>
        </a:p>
      </dgm:t>
    </dgm:pt>
    <dgm:pt modelId="{E7875279-5C14-43D7-A8ED-74DF97516DA9}" type="sibTrans" cxnId="{4BE7A98D-1ED0-4755-9303-F8FD9BEA0383}">
      <dgm:prSet/>
      <dgm:spPr/>
      <dgm:t>
        <a:bodyPr/>
        <a:lstStyle/>
        <a:p>
          <a:endParaRPr lang="en-US"/>
        </a:p>
      </dgm:t>
    </dgm:pt>
    <dgm:pt modelId="{862808AE-AB2C-497C-87A9-B93C4404564B}">
      <dgm:prSet/>
      <dgm:spPr>
        <a:solidFill>
          <a:srgbClr val="067090"/>
        </a:solidFill>
      </dgm:spPr>
      <dgm:t>
        <a:bodyPr/>
        <a:lstStyle/>
        <a:p>
          <a:r>
            <a:rPr lang="en-US" dirty="0">
              <a:latin typeface="Arial" panose="020B0604020202020204" pitchFamily="34" charset="0"/>
              <a:cs typeface="Arial" panose="020B0604020202020204" pitchFamily="34" charset="0"/>
            </a:rPr>
            <a:t>Love bombing </a:t>
          </a:r>
        </a:p>
      </dgm:t>
    </dgm:pt>
    <dgm:pt modelId="{FFF5A8AF-3D33-44F7-8359-D68C911604DA}" type="parTrans" cxnId="{5DC64480-CC2C-4A48-95B6-79BDC4301224}">
      <dgm:prSet/>
      <dgm:spPr/>
      <dgm:t>
        <a:bodyPr/>
        <a:lstStyle/>
        <a:p>
          <a:endParaRPr lang="en-US"/>
        </a:p>
      </dgm:t>
    </dgm:pt>
    <dgm:pt modelId="{05F56C3D-1ADB-4747-A371-014B2B7F9E08}" type="sibTrans" cxnId="{5DC64480-CC2C-4A48-95B6-79BDC4301224}">
      <dgm:prSet/>
      <dgm:spPr/>
      <dgm:t>
        <a:bodyPr/>
        <a:lstStyle/>
        <a:p>
          <a:endParaRPr lang="en-US"/>
        </a:p>
      </dgm:t>
    </dgm:pt>
    <dgm:pt modelId="{863B4C28-8DD3-4E04-A611-D18A4B41C477}">
      <dgm:prSet/>
      <dgm:spPr>
        <a:solidFill>
          <a:srgbClr val="C00000"/>
        </a:solidFill>
      </dgm:spPr>
      <dgm:t>
        <a:bodyPr/>
        <a:lstStyle/>
        <a:p>
          <a:r>
            <a:rPr lang="en-US" dirty="0">
              <a:latin typeface="Arial" panose="020B0604020202020204" pitchFamily="34" charset="0"/>
              <a:cs typeface="Arial" panose="020B0604020202020204" pitchFamily="34" charset="0"/>
            </a:rPr>
            <a:t>Unusual payment methods</a:t>
          </a:r>
        </a:p>
      </dgm:t>
    </dgm:pt>
    <dgm:pt modelId="{34629F7D-A08D-4F5D-BA28-076601D35B2B}" type="parTrans" cxnId="{2F83A05F-3E8D-4650-96BC-AA901CD131C1}">
      <dgm:prSet/>
      <dgm:spPr/>
      <dgm:t>
        <a:bodyPr/>
        <a:lstStyle/>
        <a:p>
          <a:endParaRPr lang="en-GB"/>
        </a:p>
      </dgm:t>
    </dgm:pt>
    <dgm:pt modelId="{1D6A9A90-5731-43F0-A4EB-0AD2EFBE2FEC}" type="sibTrans" cxnId="{2F83A05F-3E8D-4650-96BC-AA901CD131C1}">
      <dgm:prSet/>
      <dgm:spPr/>
      <dgm:t>
        <a:bodyPr/>
        <a:lstStyle/>
        <a:p>
          <a:endParaRPr lang="en-GB"/>
        </a:p>
      </dgm:t>
    </dgm:pt>
    <dgm:pt modelId="{E5F11996-8EDB-4674-ADC9-80912D623B4C}">
      <dgm:prSet/>
      <dgm:spPr>
        <a:solidFill>
          <a:srgbClr val="C00000"/>
        </a:solidFill>
      </dgm:spPr>
      <dgm:t>
        <a:bodyPr/>
        <a:lstStyle/>
        <a:p>
          <a:r>
            <a:rPr lang="en-US" dirty="0">
              <a:latin typeface="Arial" panose="020B0604020202020204" pitchFamily="34" charset="0"/>
              <a:cs typeface="Arial" panose="020B0604020202020204" pitchFamily="34" charset="0"/>
            </a:rPr>
            <a:t>Creating long-distance scenarios</a:t>
          </a:r>
        </a:p>
      </dgm:t>
    </dgm:pt>
    <dgm:pt modelId="{F8CC33DC-D9CE-4116-96A4-F25D9BA83CA7}" type="sibTrans" cxnId="{57BC447C-59F0-493D-AA1A-0D032618535F}">
      <dgm:prSet/>
      <dgm:spPr/>
      <dgm:t>
        <a:bodyPr/>
        <a:lstStyle/>
        <a:p>
          <a:endParaRPr lang="en-US"/>
        </a:p>
      </dgm:t>
    </dgm:pt>
    <dgm:pt modelId="{790F8533-E8D7-476C-A3D3-A5C8DE62A24F}" type="parTrans" cxnId="{57BC447C-59F0-493D-AA1A-0D032618535F}">
      <dgm:prSet/>
      <dgm:spPr/>
      <dgm:t>
        <a:bodyPr/>
        <a:lstStyle/>
        <a:p>
          <a:endParaRPr lang="en-US"/>
        </a:p>
      </dgm:t>
    </dgm:pt>
    <dgm:pt modelId="{748A58E8-B0F0-4F37-B170-DCA20A02DD88}" type="pres">
      <dgm:prSet presAssocID="{B7964772-2136-4F71-8DCB-93E4F500DA7B}" presName="diagram" presStyleCnt="0">
        <dgm:presLayoutVars>
          <dgm:dir/>
          <dgm:resizeHandles val="exact"/>
        </dgm:presLayoutVars>
      </dgm:prSet>
      <dgm:spPr/>
    </dgm:pt>
    <dgm:pt modelId="{B113695C-5DB4-4EBE-B849-D47B638F887C}" type="pres">
      <dgm:prSet presAssocID="{30C2130F-76EF-4D43-ACB0-61916CBEBBAF}" presName="node" presStyleLbl="node1" presStyleIdx="0" presStyleCnt="6">
        <dgm:presLayoutVars>
          <dgm:bulletEnabled val="1"/>
        </dgm:presLayoutVars>
      </dgm:prSet>
      <dgm:spPr/>
    </dgm:pt>
    <dgm:pt modelId="{AEE83932-A04D-48F4-B462-663D1183269F}" type="pres">
      <dgm:prSet presAssocID="{F30A6B6E-8DB6-4479-BD15-CFF114FB9E13}" presName="sibTrans" presStyleCnt="0"/>
      <dgm:spPr/>
    </dgm:pt>
    <dgm:pt modelId="{6491FFCB-2652-453A-BC0F-71457056F99B}" type="pres">
      <dgm:prSet presAssocID="{E5F11996-8EDB-4674-ADC9-80912D623B4C}" presName="node" presStyleLbl="node1" presStyleIdx="1" presStyleCnt="6">
        <dgm:presLayoutVars>
          <dgm:bulletEnabled val="1"/>
        </dgm:presLayoutVars>
      </dgm:prSet>
      <dgm:spPr/>
    </dgm:pt>
    <dgm:pt modelId="{E3610152-9F35-432F-8D9F-41E837F47559}" type="pres">
      <dgm:prSet presAssocID="{F8CC33DC-D9CE-4116-96A4-F25D9BA83CA7}" presName="sibTrans" presStyleCnt="0"/>
      <dgm:spPr/>
    </dgm:pt>
    <dgm:pt modelId="{634A4697-CB52-4E2D-97A8-35DD43D9346C}" type="pres">
      <dgm:prSet presAssocID="{626A7405-5003-4463-8CFE-5650AB19ACE9}" presName="node" presStyleLbl="node1" presStyleIdx="2" presStyleCnt="6">
        <dgm:presLayoutVars>
          <dgm:bulletEnabled val="1"/>
        </dgm:presLayoutVars>
      </dgm:prSet>
      <dgm:spPr/>
    </dgm:pt>
    <dgm:pt modelId="{0B059B24-7D16-431D-A306-A68049D5D88C}" type="pres">
      <dgm:prSet presAssocID="{D85B2775-83CB-4D32-A72F-FBF956C4AE5B}" presName="sibTrans" presStyleCnt="0"/>
      <dgm:spPr/>
    </dgm:pt>
    <dgm:pt modelId="{BABB2ED6-FDEF-4BA5-BE2B-A2F251E2190F}" type="pres">
      <dgm:prSet presAssocID="{2E6F3278-C0E6-4399-B5E4-14E3E3DF91C8}" presName="node" presStyleLbl="node1" presStyleIdx="3" presStyleCnt="6" custLinFactNeighborX="-399" custLinFactNeighborY="-665">
        <dgm:presLayoutVars>
          <dgm:bulletEnabled val="1"/>
        </dgm:presLayoutVars>
      </dgm:prSet>
      <dgm:spPr/>
    </dgm:pt>
    <dgm:pt modelId="{4B028CE0-4C7A-4BA7-80F3-9C31781FF0AC}" type="pres">
      <dgm:prSet presAssocID="{E7875279-5C14-43D7-A8ED-74DF97516DA9}" presName="sibTrans" presStyleCnt="0"/>
      <dgm:spPr/>
    </dgm:pt>
    <dgm:pt modelId="{189A5126-4F94-4967-9ADE-2EBE9DBA41F8}" type="pres">
      <dgm:prSet presAssocID="{862808AE-AB2C-497C-87A9-B93C4404564B}" presName="node" presStyleLbl="node1" presStyleIdx="4" presStyleCnt="6">
        <dgm:presLayoutVars>
          <dgm:bulletEnabled val="1"/>
        </dgm:presLayoutVars>
      </dgm:prSet>
      <dgm:spPr/>
    </dgm:pt>
    <dgm:pt modelId="{4467AD3C-0C83-46C9-8667-CD2542A55F2C}" type="pres">
      <dgm:prSet presAssocID="{05F56C3D-1ADB-4747-A371-014B2B7F9E08}" presName="sibTrans" presStyleCnt="0"/>
      <dgm:spPr/>
    </dgm:pt>
    <dgm:pt modelId="{675DC802-3371-4175-A38B-4534B3617092}" type="pres">
      <dgm:prSet presAssocID="{863B4C28-8DD3-4E04-A611-D18A4B41C477}" presName="node" presStyleLbl="node1" presStyleIdx="5" presStyleCnt="6" custLinFactNeighborX="-399" custLinFactNeighborY="-665">
        <dgm:presLayoutVars>
          <dgm:bulletEnabled val="1"/>
        </dgm:presLayoutVars>
      </dgm:prSet>
      <dgm:spPr/>
    </dgm:pt>
  </dgm:ptLst>
  <dgm:cxnLst>
    <dgm:cxn modelId="{7037C10A-F2F7-4672-BB0C-8500A8DC6C30}" type="presOf" srcId="{2E6F3278-C0E6-4399-B5E4-14E3E3DF91C8}" destId="{BABB2ED6-FDEF-4BA5-BE2B-A2F251E2190F}" srcOrd="0" destOrd="0" presId="urn:microsoft.com/office/officeart/2005/8/layout/default"/>
    <dgm:cxn modelId="{58CE390F-372A-43EC-8938-86DB568F8A85}" type="presOf" srcId="{626A7405-5003-4463-8CFE-5650AB19ACE9}" destId="{634A4697-CB52-4E2D-97A8-35DD43D9346C}" srcOrd="0" destOrd="0" presId="urn:microsoft.com/office/officeart/2005/8/layout/default"/>
    <dgm:cxn modelId="{9F73713B-027A-48AF-A146-CE0DED01B1DF}" type="presOf" srcId="{E5F11996-8EDB-4674-ADC9-80912D623B4C}" destId="{6491FFCB-2652-453A-BC0F-71457056F99B}" srcOrd="0" destOrd="0" presId="urn:microsoft.com/office/officeart/2005/8/layout/default"/>
    <dgm:cxn modelId="{2F83A05F-3E8D-4650-96BC-AA901CD131C1}" srcId="{B7964772-2136-4F71-8DCB-93E4F500DA7B}" destId="{863B4C28-8DD3-4E04-A611-D18A4B41C477}" srcOrd="5" destOrd="0" parTransId="{34629F7D-A08D-4F5D-BA28-076601D35B2B}" sibTransId="{1D6A9A90-5731-43F0-A4EB-0AD2EFBE2FEC}"/>
    <dgm:cxn modelId="{F599F166-6295-4E0A-881D-B8383B30D3C1}" type="presOf" srcId="{30C2130F-76EF-4D43-ACB0-61916CBEBBAF}" destId="{B113695C-5DB4-4EBE-B849-D47B638F887C}" srcOrd="0" destOrd="0" presId="urn:microsoft.com/office/officeart/2005/8/layout/default"/>
    <dgm:cxn modelId="{B82BE66E-DE55-48FD-8F47-5C2E76B2F498}" type="presOf" srcId="{863B4C28-8DD3-4E04-A611-D18A4B41C477}" destId="{675DC802-3371-4175-A38B-4534B3617092}" srcOrd="0" destOrd="0" presId="urn:microsoft.com/office/officeart/2005/8/layout/default"/>
    <dgm:cxn modelId="{57BC447C-59F0-493D-AA1A-0D032618535F}" srcId="{B7964772-2136-4F71-8DCB-93E4F500DA7B}" destId="{E5F11996-8EDB-4674-ADC9-80912D623B4C}" srcOrd="1" destOrd="0" parTransId="{790F8533-E8D7-476C-A3D3-A5C8DE62A24F}" sibTransId="{F8CC33DC-D9CE-4116-96A4-F25D9BA83CA7}"/>
    <dgm:cxn modelId="{5DC64480-CC2C-4A48-95B6-79BDC4301224}" srcId="{B7964772-2136-4F71-8DCB-93E4F500DA7B}" destId="{862808AE-AB2C-497C-87A9-B93C4404564B}" srcOrd="4" destOrd="0" parTransId="{FFF5A8AF-3D33-44F7-8359-D68C911604DA}" sibTransId="{05F56C3D-1ADB-4747-A371-014B2B7F9E08}"/>
    <dgm:cxn modelId="{CB69B38C-EC5F-444C-82D8-E01D62ABDC23}" srcId="{B7964772-2136-4F71-8DCB-93E4F500DA7B}" destId="{30C2130F-76EF-4D43-ACB0-61916CBEBBAF}" srcOrd="0" destOrd="0" parTransId="{D2B4E62D-94E7-4563-BBFD-DE8BC8D212D1}" sibTransId="{F30A6B6E-8DB6-4479-BD15-CFF114FB9E13}"/>
    <dgm:cxn modelId="{4BE7A98D-1ED0-4755-9303-F8FD9BEA0383}" srcId="{B7964772-2136-4F71-8DCB-93E4F500DA7B}" destId="{2E6F3278-C0E6-4399-B5E4-14E3E3DF91C8}" srcOrd="3" destOrd="0" parTransId="{2FF009D1-7FBF-43EE-B931-D67548804EB6}" sibTransId="{E7875279-5C14-43D7-A8ED-74DF97516DA9}"/>
    <dgm:cxn modelId="{C2C79BB9-2A8C-4768-A7EB-EBE5BCD1185B}" srcId="{B7964772-2136-4F71-8DCB-93E4F500DA7B}" destId="{626A7405-5003-4463-8CFE-5650AB19ACE9}" srcOrd="2" destOrd="0" parTransId="{BFDB1B56-1F12-4124-9C9B-C0CBBB344249}" sibTransId="{D85B2775-83CB-4D32-A72F-FBF956C4AE5B}"/>
    <dgm:cxn modelId="{36EFE6E0-8715-4AD7-94CC-933C3D37FDE1}" type="presOf" srcId="{862808AE-AB2C-497C-87A9-B93C4404564B}" destId="{189A5126-4F94-4967-9ADE-2EBE9DBA41F8}"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EB0B90EF-51F5-4D68-A869-E085E62667EC}" type="presParOf" srcId="{748A58E8-B0F0-4F37-B170-DCA20A02DD88}" destId="{B113695C-5DB4-4EBE-B849-D47B638F887C}" srcOrd="0" destOrd="0" presId="urn:microsoft.com/office/officeart/2005/8/layout/default"/>
    <dgm:cxn modelId="{0023370F-30DE-4E87-B1B6-140EFBE26228}" type="presParOf" srcId="{748A58E8-B0F0-4F37-B170-DCA20A02DD88}" destId="{AEE83932-A04D-48F4-B462-663D1183269F}" srcOrd="1" destOrd="0" presId="urn:microsoft.com/office/officeart/2005/8/layout/default"/>
    <dgm:cxn modelId="{D1A57828-2FB4-4AC2-9860-17A9B0D9BFD8}" type="presParOf" srcId="{748A58E8-B0F0-4F37-B170-DCA20A02DD88}" destId="{6491FFCB-2652-453A-BC0F-71457056F99B}" srcOrd="2" destOrd="0" presId="urn:microsoft.com/office/officeart/2005/8/layout/default"/>
    <dgm:cxn modelId="{BFC1E89F-502A-46D6-88F0-92860ECBD42B}" type="presParOf" srcId="{748A58E8-B0F0-4F37-B170-DCA20A02DD88}" destId="{E3610152-9F35-432F-8D9F-41E837F47559}" srcOrd="3" destOrd="0" presId="urn:microsoft.com/office/officeart/2005/8/layout/default"/>
    <dgm:cxn modelId="{FEF1DC0A-2AA1-4FA2-A552-677EFB202391}" type="presParOf" srcId="{748A58E8-B0F0-4F37-B170-DCA20A02DD88}" destId="{634A4697-CB52-4E2D-97A8-35DD43D9346C}" srcOrd="4" destOrd="0" presId="urn:microsoft.com/office/officeart/2005/8/layout/default"/>
    <dgm:cxn modelId="{F7C38776-6E37-417B-B405-045351E7691C}" type="presParOf" srcId="{748A58E8-B0F0-4F37-B170-DCA20A02DD88}" destId="{0B059B24-7D16-431D-A306-A68049D5D88C}" srcOrd="5" destOrd="0" presId="urn:microsoft.com/office/officeart/2005/8/layout/default"/>
    <dgm:cxn modelId="{DE8945D4-4E2B-4E81-B7F7-B1A51BBA78E5}" type="presParOf" srcId="{748A58E8-B0F0-4F37-B170-DCA20A02DD88}" destId="{BABB2ED6-FDEF-4BA5-BE2B-A2F251E2190F}" srcOrd="6" destOrd="0" presId="urn:microsoft.com/office/officeart/2005/8/layout/default"/>
    <dgm:cxn modelId="{B657E733-7B63-4104-BBA6-45A9EF9F4E27}" type="presParOf" srcId="{748A58E8-B0F0-4F37-B170-DCA20A02DD88}" destId="{4B028CE0-4C7A-4BA7-80F3-9C31781FF0AC}" srcOrd="7" destOrd="0" presId="urn:microsoft.com/office/officeart/2005/8/layout/default"/>
    <dgm:cxn modelId="{2F6DD2A2-07A8-4E78-B85A-3ACFA0DE5B72}" type="presParOf" srcId="{748A58E8-B0F0-4F37-B170-DCA20A02DD88}" destId="{189A5126-4F94-4967-9ADE-2EBE9DBA41F8}" srcOrd="8" destOrd="0" presId="urn:microsoft.com/office/officeart/2005/8/layout/default"/>
    <dgm:cxn modelId="{5D3B22C9-B736-4969-B916-7D2A70FA2D00}" type="presParOf" srcId="{748A58E8-B0F0-4F37-B170-DCA20A02DD88}" destId="{4467AD3C-0C83-46C9-8667-CD2542A55F2C}" srcOrd="9" destOrd="0" presId="urn:microsoft.com/office/officeart/2005/8/layout/default"/>
    <dgm:cxn modelId="{E772D5C1-3098-4C9A-A62D-D254B6CE753D}" type="presParOf" srcId="{748A58E8-B0F0-4F37-B170-DCA20A02DD88}" destId="{675DC802-3371-4175-A38B-4534B361709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3695C-5DB4-4EBE-B849-D47B638F887C}">
      <dsp:nvSpPr>
        <dsp:cNvPr id="0" name=""/>
        <dsp:cNvSpPr/>
      </dsp:nvSpPr>
      <dsp:spPr>
        <a:xfrm>
          <a:off x="0" y="320976"/>
          <a:ext cx="2835281" cy="1701169"/>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Fake images/catfishing</a:t>
          </a:r>
          <a:endParaRPr lang="en-US" sz="2600" kern="1200" dirty="0">
            <a:latin typeface="Arial" panose="020B0604020202020204" pitchFamily="34" charset="0"/>
            <a:cs typeface="Arial" panose="020B0604020202020204" pitchFamily="34" charset="0"/>
          </a:endParaRPr>
        </a:p>
      </dsp:txBody>
      <dsp:txXfrm>
        <a:off x="0" y="320976"/>
        <a:ext cx="2835281" cy="1701169"/>
      </dsp:txXfrm>
    </dsp:sp>
    <dsp:sp modelId="{6491FFCB-2652-453A-BC0F-71457056F99B}">
      <dsp:nvSpPr>
        <dsp:cNvPr id="0" name=""/>
        <dsp:cNvSpPr/>
      </dsp:nvSpPr>
      <dsp:spPr>
        <a:xfrm>
          <a:off x="3118810" y="320976"/>
          <a:ext cx="2835281" cy="17011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Creating long-distance scenarios</a:t>
          </a:r>
        </a:p>
      </dsp:txBody>
      <dsp:txXfrm>
        <a:off x="3118810" y="320976"/>
        <a:ext cx="2835281" cy="1701169"/>
      </dsp:txXfrm>
    </dsp:sp>
    <dsp:sp modelId="{634A4697-CB52-4E2D-97A8-35DD43D9346C}">
      <dsp:nvSpPr>
        <dsp:cNvPr id="0" name=""/>
        <dsp:cNvSpPr/>
      </dsp:nvSpPr>
      <dsp:spPr>
        <a:xfrm>
          <a:off x="6237620" y="320976"/>
          <a:ext cx="2835281" cy="1701169"/>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‘Sob story’</a:t>
          </a:r>
        </a:p>
      </dsp:txBody>
      <dsp:txXfrm>
        <a:off x="6237620" y="320976"/>
        <a:ext cx="2835281" cy="1701169"/>
      </dsp:txXfrm>
    </dsp:sp>
    <dsp:sp modelId="{BABB2ED6-FDEF-4BA5-BE2B-A2F251E2190F}">
      <dsp:nvSpPr>
        <dsp:cNvPr id="0" name=""/>
        <dsp:cNvSpPr/>
      </dsp:nvSpPr>
      <dsp:spPr>
        <a:xfrm>
          <a:off x="0" y="2294360"/>
          <a:ext cx="2835281" cy="17011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Isolating victims</a:t>
          </a:r>
        </a:p>
      </dsp:txBody>
      <dsp:txXfrm>
        <a:off x="0" y="2294360"/>
        <a:ext cx="2835281" cy="1701169"/>
      </dsp:txXfrm>
    </dsp:sp>
    <dsp:sp modelId="{189A5126-4F94-4967-9ADE-2EBE9DBA41F8}">
      <dsp:nvSpPr>
        <dsp:cNvPr id="0" name=""/>
        <dsp:cNvSpPr/>
      </dsp:nvSpPr>
      <dsp:spPr>
        <a:xfrm>
          <a:off x="3118810" y="2305673"/>
          <a:ext cx="2835281" cy="1701169"/>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Love bombing </a:t>
          </a:r>
        </a:p>
      </dsp:txBody>
      <dsp:txXfrm>
        <a:off x="3118810" y="2305673"/>
        <a:ext cx="2835281" cy="1701169"/>
      </dsp:txXfrm>
    </dsp:sp>
    <dsp:sp modelId="{675DC802-3371-4175-A38B-4534B3617092}">
      <dsp:nvSpPr>
        <dsp:cNvPr id="0" name=""/>
        <dsp:cNvSpPr/>
      </dsp:nvSpPr>
      <dsp:spPr>
        <a:xfrm>
          <a:off x="6226307" y="2294360"/>
          <a:ext cx="2835281" cy="17011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Unusual payment methods</a:t>
          </a:r>
        </a:p>
      </dsp:txBody>
      <dsp:txXfrm>
        <a:off x="6226307" y="2294360"/>
        <a:ext cx="2835281" cy="17011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76A1B-CBCF-48E3-BE3B-1D61ED556C52}" type="datetimeFigureOut">
              <a:rPr lang="en-GB" smtClean="0"/>
              <a:t>09/07/2026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48F5D-F2C7-4B85-81FF-C947AC190277}" type="slidenum">
              <a:rPr lang="en-GB" smtClean="0"/>
              <a:t>‹#›</a:t>
            </a:fld>
            <a:endParaRPr lang="en-GB"/>
          </a:p>
        </p:txBody>
      </p:sp>
    </p:spTree>
    <p:extLst>
      <p:ext uri="{BB962C8B-B14F-4D97-AF65-F5344CB8AC3E}">
        <p14:creationId xmlns:p14="http://schemas.microsoft.com/office/powerpoint/2010/main" val="237728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a:r>
              <a:rPr lang="en-US" b="0" dirty="0"/>
              <a:t>Introduce yourself. </a:t>
            </a:r>
          </a:p>
          <a:p>
            <a:pPr algn="l"/>
            <a:endParaRPr lang="en-US" b="0" dirty="0"/>
          </a:p>
          <a:p>
            <a:pPr algn="l"/>
            <a:r>
              <a:rPr lang="en-US" b="0" dirty="0"/>
              <a:t>Explain to the students that you are going to talk to them about romance fraud and how to protect themselves online</a:t>
            </a:r>
          </a:p>
          <a:p>
            <a:pPr algn="l"/>
            <a:endParaRPr lang="en-US" dirty="0">
              <a:solidFill>
                <a:srgbClr val="000000"/>
              </a:solidFill>
              <a:latin typeface="Lucida Grande"/>
            </a:endParaRPr>
          </a:p>
          <a:p>
            <a:pPr algn="l"/>
            <a:r>
              <a:rPr lang="en-US" b="1" dirty="0">
                <a:solidFill>
                  <a:srgbClr val="000000"/>
                </a:solidFill>
                <a:latin typeface="Lucida Grande"/>
              </a:rPr>
              <a:t>Let them know that this is going to be quite interactive so encourage them to please take part.</a:t>
            </a:r>
          </a:p>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88AD0-87F1-4A9F-933A-94A6A7DFB42C}"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sym typeface="Helvetica"/>
            </a:endParaRPr>
          </a:p>
        </p:txBody>
      </p:sp>
    </p:spTree>
    <p:extLst>
      <p:ext uri="{BB962C8B-B14F-4D97-AF65-F5344CB8AC3E}">
        <p14:creationId xmlns:p14="http://schemas.microsoft.com/office/powerpoint/2010/main" val="49206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Criminals will often use a tactic called ‘love-bombing’, which means they overwhelm their victim with affection and a lot of attention very early 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examples of this are:</a:t>
            </a:r>
          </a:p>
          <a:p>
            <a:pPr lvl="1"/>
            <a:r>
              <a:rPr lang="en-GB" dirty="0">
                <a:latin typeface="Arial" panose="020B0604020202020204" pitchFamily="34" charset="0"/>
                <a:cs typeface="Arial" panose="020B0604020202020204" pitchFamily="34" charset="0"/>
              </a:rPr>
              <a:t>Constant contact – then making the other person feel guilty for not answering quickly</a:t>
            </a:r>
          </a:p>
          <a:p>
            <a:pPr lvl="1"/>
            <a:r>
              <a:rPr lang="en-GB" dirty="0">
                <a:latin typeface="Arial" panose="020B0604020202020204" pitchFamily="34" charset="0"/>
                <a:cs typeface="Arial" panose="020B0604020202020204" pitchFamily="34" charset="0"/>
              </a:rPr>
              <a:t>Disregard for boundaries – disguising this by claiming they are in love</a:t>
            </a:r>
          </a:p>
          <a:p>
            <a:pPr lvl="1"/>
            <a:r>
              <a:rPr lang="en-GB" dirty="0">
                <a:latin typeface="Arial" panose="020B0604020202020204" pitchFamily="34" charset="0"/>
                <a:cs typeface="Arial" panose="020B0604020202020204" pitchFamily="34" charset="0"/>
              </a:rPr>
              <a:t>Intense emotional neediness – making the victim feel like they are responsible for the criminals emotions to keep them talking</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10</a:t>
            </a:fld>
            <a:endParaRPr lang="en-GB"/>
          </a:p>
        </p:txBody>
      </p:sp>
    </p:spTree>
    <p:extLst>
      <p:ext uri="{BB962C8B-B14F-4D97-AF65-F5344CB8AC3E}">
        <p14:creationId xmlns:p14="http://schemas.microsoft.com/office/powerpoint/2010/main" val="389107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B32C8-6870-4CC0-D578-D31F03FF3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B4CE5-8FAD-59A5-8806-62A11939C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053B8-865E-10C8-0443-88FF66E6B463}"/>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Criminals will often ask for payments in forms that are less traceable, like gift cards/cryptocurrency etc rather than bank transfers</a:t>
            </a:r>
          </a:p>
          <a:p>
            <a:r>
              <a:rPr lang="en-GB" dirty="0">
                <a:latin typeface="Arial" panose="020B0604020202020204" pitchFamily="34" charset="0"/>
                <a:cs typeface="Arial" panose="020B0604020202020204" pitchFamily="34" charset="0"/>
              </a:rPr>
              <a:t>To stay safe, never give or lend money to someone you do not know in real life, as you do not know who is on the other end of the message</a:t>
            </a:r>
          </a:p>
          <a:p>
            <a:endParaRPr lang="en-GB" dirty="0"/>
          </a:p>
        </p:txBody>
      </p:sp>
      <p:sp>
        <p:nvSpPr>
          <p:cNvPr id="4" name="Slide Number Placeholder 3">
            <a:extLst>
              <a:ext uri="{FF2B5EF4-FFF2-40B4-BE49-F238E27FC236}">
                <a16:creationId xmlns:a16="http://schemas.microsoft.com/office/drawing/2014/main" id="{0C75422C-1343-70DD-7234-BF59623BA2B1}"/>
              </a:ext>
            </a:extLst>
          </p:cNvPr>
          <p:cNvSpPr>
            <a:spLocks noGrp="1"/>
          </p:cNvSpPr>
          <p:nvPr>
            <p:ph type="sldNum" sz="quarter" idx="5"/>
          </p:nvPr>
        </p:nvSpPr>
        <p:spPr/>
        <p:txBody>
          <a:bodyPr/>
          <a:lstStyle/>
          <a:p>
            <a:fld id="{0B248F5D-F2C7-4B85-81FF-C947AC190277}" type="slidenum">
              <a:rPr lang="en-GB" smtClean="0"/>
              <a:t>11</a:t>
            </a:fld>
            <a:endParaRPr lang="en-GB"/>
          </a:p>
        </p:txBody>
      </p:sp>
    </p:spTree>
    <p:extLst>
      <p:ext uri="{BB962C8B-B14F-4D97-AF65-F5344CB8AC3E}">
        <p14:creationId xmlns:p14="http://schemas.microsoft.com/office/powerpoint/2010/main" val="319292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romance fraud:</a:t>
            </a:r>
          </a:p>
          <a:p>
            <a:pPr marL="171450" indent="-171450">
              <a:buFont typeface="Arial" panose="020B0604020202020204" pitchFamily="34" charset="0"/>
              <a:buChar char="•"/>
            </a:pPr>
            <a:r>
              <a:rPr lang="en-GB" dirty="0"/>
              <a:t>People lose thousands: evidence of the sheer amount of money a victim can have stolen</a:t>
            </a:r>
          </a:p>
          <a:p>
            <a:pPr marL="171450" indent="-171450">
              <a:buFont typeface="Arial" panose="020B0604020202020204" pitchFamily="34" charset="0"/>
              <a:buChar char="•"/>
            </a:pPr>
            <a:r>
              <a:rPr lang="en-GB" dirty="0"/>
              <a:t>The Tinder Swindler: A Netflix documentary about a group of women who were victims of romance fraud, the criminal at fault had stolen over $10 million (£7.5 million)</a:t>
            </a:r>
          </a:p>
          <a:p>
            <a:pPr marL="171450" indent="-171450">
              <a:buFont typeface="Arial" panose="020B0604020202020204" pitchFamily="34" charset="0"/>
              <a:buChar char="•"/>
            </a:pPr>
            <a:r>
              <a:rPr lang="en-GB" dirty="0"/>
              <a:t>Text image 1: Example of a sob story to steal money (pension delayed)</a:t>
            </a:r>
          </a:p>
          <a:p>
            <a:pPr marL="171450" indent="-171450">
              <a:buFont typeface="Arial" panose="020B0604020202020204" pitchFamily="34" charset="0"/>
              <a:buChar char="•"/>
            </a:pPr>
            <a:r>
              <a:rPr lang="en-GB" dirty="0"/>
              <a:t>Text image 2: Example of love bombing</a:t>
            </a:r>
          </a:p>
          <a:p>
            <a:pPr marL="171450" indent="-171450">
              <a:buFont typeface="Arial" panose="020B0604020202020204" pitchFamily="34" charset="0"/>
              <a:buChar char="•"/>
            </a:pPr>
            <a:r>
              <a:rPr lang="en-GB" dirty="0"/>
              <a:t>Text image 3: Example of long distance + sob story</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12</a:t>
            </a:fld>
            <a:endParaRPr lang="en-GB"/>
          </a:p>
        </p:txBody>
      </p:sp>
    </p:spTree>
    <p:extLst>
      <p:ext uri="{BB962C8B-B14F-4D97-AF65-F5344CB8AC3E}">
        <p14:creationId xmlns:p14="http://schemas.microsoft.com/office/powerpoint/2010/main" val="97912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8A69C-71BC-B8B1-3D17-B7CEFD02D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43241-78A3-07C1-D7A3-DA2437A03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54A46-ED96-A2E8-B0EB-3326C825F2EB}"/>
              </a:ext>
            </a:extLst>
          </p:cNvPr>
          <p:cNvSpPr>
            <a:spLocks noGrp="1"/>
          </p:cNvSpPr>
          <p:nvPr>
            <p:ph type="body" idx="1"/>
          </p:nvPr>
        </p:nvSpPr>
        <p:spPr/>
        <p:txBody>
          <a:bodyPr/>
          <a:lstStyle/>
          <a:p>
            <a:pPr marL="0" indent="0">
              <a:buFont typeface="Arial" panose="020B0604020202020204" pitchFamily="34" charset="0"/>
              <a:buNone/>
            </a:pPr>
            <a:r>
              <a:rPr lang="en-GB" dirty="0"/>
              <a:t>Here are some stats that show how much romance fraud affects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gives an indication of the cruel, intense, sustained nature of this kind of offending.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Read the stats off the slide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15D0EFF8-ABE4-1A3D-18CE-AB4A616D0644}"/>
              </a:ext>
            </a:extLst>
          </p:cNvPr>
          <p:cNvSpPr>
            <a:spLocks noGrp="1"/>
          </p:cNvSpPr>
          <p:nvPr>
            <p:ph type="sldNum" sz="quarter" idx="5"/>
          </p:nvPr>
        </p:nvSpPr>
        <p:spPr/>
        <p:txBody>
          <a:bodyPr/>
          <a:lstStyle/>
          <a:p>
            <a:fld id="{0B248F5D-F2C7-4B85-81FF-C947AC190277}" type="slidenum">
              <a:rPr lang="en-GB" smtClean="0"/>
              <a:t>13</a:t>
            </a:fld>
            <a:endParaRPr lang="en-GB"/>
          </a:p>
        </p:txBody>
      </p:sp>
    </p:spTree>
    <p:extLst>
      <p:ext uri="{BB962C8B-B14F-4D97-AF65-F5344CB8AC3E}">
        <p14:creationId xmlns:p14="http://schemas.microsoft.com/office/powerpoint/2010/main" val="65780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BC02-E6C5-900E-3C16-B4545C66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7C912-7850-9673-8F75-04D91D7FA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DBD0B-DC0B-0F70-B048-998CB225217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55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scenario and ask for a show of hands for each answer</a:t>
            </a:r>
          </a:p>
          <a:p>
            <a:r>
              <a:rPr lang="en-GB" dirty="0"/>
              <a:t>Correct answer is 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314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9C3C-F96B-A1ED-7383-047E0B380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89E6F-EC66-3171-ECE9-24DA22869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26430-3C89-1184-1A32-1DF678980E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BDC4F6-4CB2-5BBD-D638-1C8A59B7C4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274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664A-733E-795B-6500-2BB722435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426DB-FF16-D56C-AADD-68CA1F45B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FF890-8D88-E3DA-BFE7-0B5D5E11719E}"/>
              </a:ext>
            </a:extLst>
          </p:cNvPr>
          <p:cNvSpPr>
            <a:spLocks noGrp="1"/>
          </p:cNvSpPr>
          <p:nvPr>
            <p:ph type="body" idx="1"/>
          </p:nvPr>
        </p:nvSpPr>
        <p:spPr/>
        <p:txBody>
          <a:bodyPr/>
          <a:lstStyle/>
          <a:p>
            <a:r>
              <a:rPr lang="en-GB" dirty="0"/>
              <a:t>Read out the scenario and ask for a show of hands for each answer</a:t>
            </a:r>
          </a:p>
          <a:p>
            <a:r>
              <a:rPr lang="en-GB" dirty="0"/>
              <a:t>Correct answer is B</a:t>
            </a:r>
          </a:p>
        </p:txBody>
      </p:sp>
      <p:sp>
        <p:nvSpPr>
          <p:cNvPr id="4" name="Slide Number Placeholder 3">
            <a:extLst>
              <a:ext uri="{FF2B5EF4-FFF2-40B4-BE49-F238E27FC236}">
                <a16:creationId xmlns:a16="http://schemas.microsoft.com/office/drawing/2014/main" id="{2585AE50-5094-86BA-9A58-BD3896FBAF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84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2B65-812A-A30D-4427-691B9BC94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83E2E-1DBB-54FA-362C-93AF24C8A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3F968-9827-7742-0657-4A44398537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2170B4-B27D-235F-2FCD-7C2D6148B0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563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a short video which shows the effects of romance fraud on a victim</a:t>
            </a:r>
          </a:p>
        </p:txBody>
      </p:sp>
      <p:sp>
        <p:nvSpPr>
          <p:cNvPr id="4" name="Slide Number Placeholder 3"/>
          <p:cNvSpPr>
            <a:spLocks noGrp="1"/>
          </p:cNvSpPr>
          <p:nvPr>
            <p:ph type="sldNum" sz="quarter" idx="5"/>
          </p:nvPr>
        </p:nvSpPr>
        <p:spPr/>
        <p:txBody>
          <a:bodyPr/>
          <a:lstStyle/>
          <a:p>
            <a:fld id="{0B248F5D-F2C7-4B85-81FF-C947AC190277}" type="slidenum">
              <a:rPr lang="en-GB" smtClean="0"/>
              <a:t>19</a:t>
            </a:fld>
            <a:endParaRPr lang="en-GB"/>
          </a:p>
        </p:txBody>
      </p:sp>
    </p:spTree>
    <p:extLst>
      <p:ext uri="{BB962C8B-B14F-4D97-AF65-F5344CB8AC3E}">
        <p14:creationId xmlns:p14="http://schemas.microsoft.com/office/powerpoint/2010/main" val="241763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learning objectives.</a:t>
            </a:r>
          </a:p>
        </p:txBody>
      </p:sp>
      <p:sp>
        <p:nvSpPr>
          <p:cNvPr id="4" name="Slide Number Placeholder 3"/>
          <p:cNvSpPr>
            <a:spLocks noGrp="1"/>
          </p:cNvSpPr>
          <p:nvPr>
            <p:ph type="sldNum" sz="quarter" idx="5"/>
          </p:nvPr>
        </p:nvSpPr>
        <p:spPr/>
        <p:txBody>
          <a:bodyPr/>
          <a:lstStyle/>
          <a:p>
            <a:fld id="{0B248F5D-F2C7-4B85-81FF-C947AC190277}" type="slidenum">
              <a:rPr lang="en-GB" smtClean="0"/>
              <a:t>2</a:t>
            </a:fld>
            <a:endParaRPr lang="en-GB"/>
          </a:p>
        </p:txBody>
      </p:sp>
    </p:spTree>
    <p:extLst>
      <p:ext uri="{BB962C8B-B14F-4D97-AF65-F5344CB8AC3E}">
        <p14:creationId xmlns:p14="http://schemas.microsoft.com/office/powerpoint/2010/main" val="259932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8F74-2C0F-B370-E6B2-2CD8182C6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1B363-529E-BBFF-0D55-D83B62BD8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22E2-30B2-C930-54F3-284FE74B1324}"/>
              </a:ext>
            </a:extLst>
          </p:cNvPr>
          <p:cNvSpPr>
            <a:spLocks noGrp="1"/>
          </p:cNvSpPr>
          <p:nvPr>
            <p:ph type="body" idx="1"/>
          </p:nvPr>
        </p:nvSpPr>
        <p:spPr/>
        <p:txBody>
          <a:bodyPr/>
          <a:lstStyle/>
          <a:p>
            <a:r>
              <a:rPr lang="en-GB" dirty="0"/>
              <a:t>Ask the students for any suggestions</a:t>
            </a:r>
          </a:p>
        </p:txBody>
      </p:sp>
    </p:spTree>
    <p:extLst>
      <p:ext uri="{BB962C8B-B14F-4D97-AF65-F5344CB8AC3E}">
        <p14:creationId xmlns:p14="http://schemas.microsoft.com/office/powerpoint/2010/main" val="3108485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solidFill>
                  <a:prstClr val="black"/>
                </a:solidFill>
                <a:latin typeface="Arial" panose="020B0604020202020204" pitchFamily="34" charset="0"/>
                <a:cs typeface="Arial" panose="020B0604020202020204" pitchFamily="34" charset="0"/>
              </a:rPr>
              <a:t>Below are some tips on how to stay safe in this situation:</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reverse image search – useful to stop catfishing</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communication only on the platform they messaged on first – criminals will often ask to talk on a different app very soon into your conversation and sometimes these apps allow the criminal to find out information about you, always stay on well known, trusted apps</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Always protect your personal information, keep social media accounts private – only allow people you know in real life to follow your accounts, and never reply to suspicious messages</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Never send money to someone you have not met – you never know who is actually on the other side of the messages</a:t>
            </a:r>
          </a:p>
          <a:p>
            <a:pPr marL="85723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Never send any images of yourself to someone you have not met -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never know who is actually on the other side of the messages</a:t>
            </a:r>
          </a:p>
          <a:p>
            <a:pPr marL="400030" lvl="1" indent="0">
              <a:buFont typeface="Arial" panose="020B0604020202020204" pitchFamily="34" charset="0"/>
              <a:buNone/>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877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D9F6-AACD-888A-900A-A41BB787A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1DB5B-1897-65E6-C2E0-4144252DD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E6CAF-0164-F2A5-42F3-D87E011EADD1}"/>
              </a:ext>
            </a:extLst>
          </p:cNvPr>
          <p:cNvSpPr>
            <a:spLocks noGrp="1"/>
          </p:cNvSpPr>
          <p:nvPr>
            <p:ph type="body" idx="1"/>
          </p:nvPr>
        </p:nvSpPr>
        <p:spPr/>
        <p:txBody>
          <a:bodyPr/>
          <a:lstStyle/>
          <a:p>
            <a:pPr marL="0" marR="0" lvl="0" indent="0" algn="l" defTabSz="914353"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some tips on how to support them:</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open conversation – they may be defensive or in denial about it, so make sure to approach the conversation in a considerate way</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Be calm and considerate of their feelings</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secure their financial accounts if they have sent any money – contact their banks/tell a responsible adult to contact their banks for them so the accounts can be monitored properly</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Remember to not blame the victim, use language to place the blame on the criminals instead!</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C920BD44-3AF6-EBB3-E18F-4A9710F206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980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8A069-7840-6FB3-50DC-D3426298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839BC-6C39-ABC8-990A-06AB2A694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A715A-E6B5-263F-21E4-46971BCA1D1E}"/>
              </a:ext>
            </a:extLst>
          </p:cNvPr>
          <p:cNvSpPr>
            <a:spLocks noGrp="1"/>
          </p:cNvSpPr>
          <p:nvPr>
            <p:ph type="body" idx="1"/>
          </p:nvPr>
        </p:nvSpPr>
        <p:spPr/>
        <p:txBody>
          <a:bodyPr/>
          <a:lstStyle/>
          <a:p>
            <a:r>
              <a:rPr lang="en-GB" dirty="0"/>
              <a:t>Read the slide</a:t>
            </a:r>
          </a:p>
        </p:txBody>
      </p:sp>
      <p:sp>
        <p:nvSpPr>
          <p:cNvPr id="4" name="Slide Number Placeholder 3">
            <a:extLst>
              <a:ext uri="{FF2B5EF4-FFF2-40B4-BE49-F238E27FC236}">
                <a16:creationId xmlns:a16="http://schemas.microsoft.com/office/drawing/2014/main" id="{B2111758-43F5-F694-F8CE-44E00C9E6F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894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remember, you never know for sure who you are speaking with so take the steps discussed today to stay safe online</a:t>
            </a:r>
          </a:p>
        </p:txBody>
      </p:sp>
      <p:sp>
        <p:nvSpPr>
          <p:cNvPr id="4" name="Slide Number Placeholder 3"/>
          <p:cNvSpPr>
            <a:spLocks noGrp="1"/>
          </p:cNvSpPr>
          <p:nvPr>
            <p:ph type="sldNum" sz="quarter" idx="5"/>
          </p:nvPr>
        </p:nvSpPr>
        <p:spPr/>
        <p:txBody>
          <a:bodyPr/>
          <a:lstStyle/>
          <a:p>
            <a:fld id="{0B248F5D-F2C7-4B85-81FF-C947AC190277}" type="slidenum">
              <a:rPr lang="en-GB" smtClean="0"/>
              <a:t>24</a:t>
            </a:fld>
            <a:endParaRPr lang="en-GB"/>
          </a:p>
        </p:txBody>
      </p:sp>
    </p:spTree>
    <p:extLst>
      <p:ext uri="{BB962C8B-B14F-4D97-AF65-F5344CB8AC3E}">
        <p14:creationId xmlns:p14="http://schemas.microsoft.com/office/powerpoint/2010/main" val="377144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A35C4-BEE4-44A8-5A34-B44B3C298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1F448-4712-0807-B34B-49D642B6D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40AE4-FCDC-96F7-90F8-347F1090CCA5}"/>
              </a:ext>
            </a:extLst>
          </p:cNvPr>
          <p:cNvSpPr>
            <a:spLocks noGrp="1"/>
          </p:cNvSpPr>
          <p:nvPr>
            <p:ph type="body" idx="1"/>
          </p:nvPr>
        </p:nvSpPr>
        <p:spPr/>
        <p:txBody>
          <a:bodyPr/>
          <a:lstStyle/>
          <a:p>
            <a:r>
              <a:rPr lang="en-GB" dirty="0"/>
              <a:t>Thank you for attending today’s assembly.</a:t>
            </a:r>
          </a:p>
          <a:p>
            <a:endParaRPr lang="en-GB" dirty="0"/>
          </a:p>
          <a:p>
            <a:r>
              <a:rPr lang="en-GB" dirty="0"/>
              <a:t>Some thoughts to leave on:</a:t>
            </a:r>
          </a:p>
          <a:p>
            <a:endParaRPr lang="en-GB" dirty="0"/>
          </a:p>
          <a:p>
            <a:pPr marL="457200" indent="-457200">
              <a:buAutoNum type="arabicPeriod"/>
            </a:pPr>
            <a:r>
              <a:rPr lang="en-GB" dirty="0"/>
              <a:t>Please remember that if you have responded to a scam it isn’t your fault. Criminals are sophisticated and you shouldn’t blame yourself. There is a scam out there for everyone.</a:t>
            </a:r>
          </a:p>
          <a:p>
            <a:pPr marL="457200" indent="-457200">
              <a:buAutoNum type="arabicPeriod"/>
            </a:pPr>
            <a:r>
              <a:rPr lang="en-GB" dirty="0"/>
              <a:t>Anyone can be a scam victim</a:t>
            </a:r>
          </a:p>
          <a:p>
            <a:pPr marL="457200" indent="-457200">
              <a:buAutoNum type="arabicPeriod"/>
            </a:pPr>
            <a:r>
              <a:rPr lang="en-GB" dirty="0"/>
              <a:t>Support your friends if they have become victims.</a:t>
            </a:r>
          </a:p>
          <a:p>
            <a:endParaRPr lang="en-GB" dirty="0"/>
          </a:p>
          <a:p>
            <a:r>
              <a:rPr lang="en-GB" dirty="0"/>
              <a:t>Show of hands who knows now what they are going to do different going forward. Pick a couple of volunteers.</a:t>
            </a:r>
          </a:p>
          <a:p>
            <a:endParaRPr lang="en-GB" dirty="0"/>
          </a:p>
          <a:p>
            <a:r>
              <a:rPr lang="en-GB" dirty="0"/>
              <a:t>If time at the end, ask if any of the students or teachers have any questions.</a:t>
            </a:r>
          </a:p>
          <a:p>
            <a:endParaRPr lang="en-GB" dirty="0"/>
          </a:p>
          <a:p>
            <a:r>
              <a:rPr lang="en-GB" dirty="0"/>
              <a:t>END</a:t>
            </a:r>
          </a:p>
        </p:txBody>
      </p:sp>
      <p:sp>
        <p:nvSpPr>
          <p:cNvPr id="4" name="Slide Number Placeholder 3">
            <a:extLst>
              <a:ext uri="{FF2B5EF4-FFF2-40B4-BE49-F238E27FC236}">
                <a16:creationId xmlns:a16="http://schemas.microsoft.com/office/drawing/2014/main" id="{A7DE25D9-B73E-12A5-410D-2DFAEEE68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121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them to see if they know what it is, correct answer is criminals stealing money by pretending to enter an online relationship with the victim</a:t>
            </a:r>
          </a:p>
        </p:txBody>
      </p:sp>
    </p:spTree>
    <p:extLst>
      <p:ext uri="{BB962C8B-B14F-4D97-AF65-F5344CB8AC3E}">
        <p14:creationId xmlns:p14="http://schemas.microsoft.com/office/powerpoint/2010/main" val="380135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Ask for a show of hands for whether the students think more or less than £100 million was stolen last year</a:t>
            </a:r>
          </a:p>
        </p:txBody>
      </p:sp>
    </p:spTree>
    <p:extLst>
      <p:ext uri="{BB962C8B-B14F-4D97-AF65-F5344CB8AC3E}">
        <p14:creationId xmlns:p14="http://schemas.microsoft.com/office/powerpoint/2010/main" val="319992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a few of the most common tactics these criminals might use. We will go through each one in more detail soon:</a:t>
            </a:r>
          </a:p>
          <a:p>
            <a:pPr marL="171450" indent="-171450">
              <a:buFont typeface="Arial" panose="020B0604020202020204" pitchFamily="34" charset="0"/>
              <a:buChar char="•"/>
            </a:pPr>
            <a:r>
              <a:rPr lang="en-GB" dirty="0"/>
              <a:t>Fake images/catfishing</a:t>
            </a:r>
          </a:p>
          <a:p>
            <a:pPr marL="171450" indent="-171450">
              <a:buFont typeface="Arial" panose="020B0604020202020204" pitchFamily="34" charset="0"/>
              <a:buChar char="•"/>
            </a:pPr>
            <a:r>
              <a:rPr lang="en-GB" dirty="0"/>
              <a:t>Creating long distance scenarios</a:t>
            </a:r>
          </a:p>
          <a:p>
            <a:pPr marL="171450" indent="-171450">
              <a:buFont typeface="Arial" panose="020B0604020202020204" pitchFamily="34" charset="0"/>
              <a:buChar char="•"/>
            </a:pPr>
            <a:r>
              <a:rPr lang="en-GB" dirty="0"/>
              <a:t>Creating a fake sad story about their lives</a:t>
            </a:r>
          </a:p>
          <a:p>
            <a:pPr marL="171450" indent="-171450">
              <a:buFont typeface="Arial" panose="020B0604020202020204" pitchFamily="34" charset="0"/>
              <a:buChar char="•"/>
            </a:pPr>
            <a:r>
              <a:rPr lang="en-GB" dirty="0"/>
              <a:t>Isolating their victims from loved ones</a:t>
            </a:r>
          </a:p>
          <a:p>
            <a:pPr marL="171450" indent="-171450">
              <a:buFont typeface="Arial" panose="020B0604020202020204" pitchFamily="34" charset="0"/>
              <a:buChar char="•"/>
            </a:pPr>
            <a:r>
              <a:rPr lang="en-GB" dirty="0"/>
              <a:t>Love bombing their victims</a:t>
            </a:r>
          </a:p>
          <a:p>
            <a:pPr marL="171450" indent="-171450">
              <a:buFont typeface="Arial" panose="020B0604020202020204" pitchFamily="34" charset="0"/>
              <a:buChar char="•"/>
            </a:pPr>
            <a:r>
              <a:rPr lang="en-GB" dirty="0"/>
              <a:t>Asking for payment in unusual forms, not in bank transfers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the students if they have any thoughts on why the criminals might use these tactics, or what some of them may mean</a:t>
            </a:r>
          </a:p>
        </p:txBody>
      </p:sp>
      <p:sp>
        <p:nvSpPr>
          <p:cNvPr id="4" name="Slide Number Placeholder 3"/>
          <p:cNvSpPr>
            <a:spLocks noGrp="1"/>
          </p:cNvSpPr>
          <p:nvPr>
            <p:ph type="sldNum" sz="quarter" idx="5"/>
          </p:nvPr>
        </p:nvSpPr>
        <p:spPr/>
        <p:txBody>
          <a:bodyPr/>
          <a:lstStyle/>
          <a:p>
            <a:fld id="{0B248F5D-F2C7-4B85-81FF-C947AC190277}" type="slidenum">
              <a:rPr lang="en-GB" smtClean="0"/>
              <a:t>5</a:t>
            </a:fld>
            <a:endParaRPr lang="en-GB"/>
          </a:p>
        </p:txBody>
      </p:sp>
    </p:spTree>
    <p:extLst>
      <p:ext uri="{BB962C8B-B14F-4D97-AF65-F5344CB8AC3E}">
        <p14:creationId xmlns:p14="http://schemas.microsoft.com/office/powerpoint/2010/main" val="22131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7C38F-5229-417F-4F43-ED2AE6C46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31D72-8135-AE50-21E2-72096B5E1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0CFE7-9240-4D45-BD20-C010E60271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Catfishing is when a criminal pretends to be someone they are not online, using stolen images, typically to steal money from a victim. In this case the criminals may pretend to be somebody your age to get close with you, before starting to implement some of the other tactics we will look at. </a:t>
            </a:r>
          </a:p>
          <a:p>
            <a:endParaRPr lang="en-GB" dirty="0"/>
          </a:p>
        </p:txBody>
      </p:sp>
      <p:sp>
        <p:nvSpPr>
          <p:cNvPr id="4" name="Slide Number Placeholder 3">
            <a:extLst>
              <a:ext uri="{FF2B5EF4-FFF2-40B4-BE49-F238E27FC236}">
                <a16:creationId xmlns:a16="http://schemas.microsoft.com/office/drawing/2014/main" id="{C2936CE9-2243-47FC-2A0B-4E2723CD00F0}"/>
              </a:ext>
            </a:extLst>
          </p:cNvPr>
          <p:cNvSpPr>
            <a:spLocks noGrp="1"/>
          </p:cNvSpPr>
          <p:nvPr>
            <p:ph type="sldNum" sz="quarter" idx="5"/>
          </p:nvPr>
        </p:nvSpPr>
        <p:spPr/>
        <p:txBody>
          <a:bodyPr/>
          <a:lstStyle/>
          <a:p>
            <a:fld id="{0B248F5D-F2C7-4B85-81FF-C947AC190277}" type="slidenum">
              <a:rPr lang="en-GB" smtClean="0"/>
              <a:t>6</a:t>
            </a:fld>
            <a:endParaRPr lang="en-GB"/>
          </a:p>
        </p:txBody>
      </p:sp>
    </p:spTree>
    <p:extLst>
      <p:ext uri="{BB962C8B-B14F-4D97-AF65-F5344CB8AC3E}">
        <p14:creationId xmlns:p14="http://schemas.microsoft.com/office/powerpoint/2010/main" val="158160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F0D52-60AC-412B-3A67-8ED2372D8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7FBF6-2AA3-5E2B-9228-24FB08EDB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49462-24D8-8B9F-49FA-C0B6E740B9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Criminals will often ask where their victim is from and use this information to pretend to be somewhere far away from that, to avoid the risk for them of the victim asking to meet in person. The scam only works if the communications are kept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They do this to make sure the relationship can stay online to keep up their fake persona until they gain trust (using tactics we will look at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B7BE582C-92B5-231B-7A2D-D06B348C214E}"/>
              </a:ext>
            </a:extLst>
          </p:cNvPr>
          <p:cNvSpPr>
            <a:spLocks noGrp="1"/>
          </p:cNvSpPr>
          <p:nvPr>
            <p:ph type="sldNum" sz="quarter" idx="5"/>
          </p:nvPr>
        </p:nvSpPr>
        <p:spPr/>
        <p:txBody>
          <a:bodyPr/>
          <a:lstStyle/>
          <a:p>
            <a:fld id="{0B248F5D-F2C7-4B85-81FF-C947AC190277}" type="slidenum">
              <a:rPr lang="en-GB" smtClean="0"/>
              <a:t>7</a:t>
            </a:fld>
            <a:endParaRPr lang="en-GB"/>
          </a:p>
        </p:txBody>
      </p:sp>
    </p:spTree>
    <p:extLst>
      <p:ext uri="{BB962C8B-B14F-4D97-AF65-F5344CB8AC3E}">
        <p14:creationId xmlns:p14="http://schemas.microsoft.com/office/powerpoint/2010/main" val="287901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935A-D054-B85D-D494-02950FA74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88B6B-B11D-B6DF-B331-23061E58C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A5056-0DB1-2888-1317-C95389C27C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Criminals will often create a sad story about their character’s life to guilt the victim into staying, and often use this story to steal money later down the line</a:t>
            </a:r>
          </a:p>
          <a:p>
            <a:r>
              <a:rPr lang="en-GB" dirty="0">
                <a:latin typeface="Arial" panose="020B0604020202020204" pitchFamily="34" charset="0"/>
                <a:cs typeface="Arial" panose="020B0604020202020204" pitchFamily="34" charset="0"/>
              </a:rPr>
              <a:t>A common example of this may be having an ill relative that they need to borrow money for their surgery</a:t>
            </a:r>
          </a:p>
          <a:p>
            <a:r>
              <a:rPr lang="en-GB" dirty="0">
                <a:latin typeface="Arial" panose="020B0604020202020204" pitchFamily="34" charset="0"/>
                <a:cs typeface="Arial" panose="020B0604020202020204" pitchFamily="34" charset="0"/>
              </a:rPr>
              <a:t>They pretend to be vulnerable early on to gain the victim's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D7D47F40-65B4-A1EC-C365-B09777E6CB13}"/>
              </a:ext>
            </a:extLst>
          </p:cNvPr>
          <p:cNvSpPr>
            <a:spLocks noGrp="1"/>
          </p:cNvSpPr>
          <p:nvPr>
            <p:ph type="sldNum" sz="quarter" idx="5"/>
          </p:nvPr>
        </p:nvSpPr>
        <p:spPr/>
        <p:txBody>
          <a:bodyPr/>
          <a:lstStyle/>
          <a:p>
            <a:fld id="{0B248F5D-F2C7-4B85-81FF-C947AC190277}" type="slidenum">
              <a:rPr lang="en-GB" smtClean="0"/>
              <a:t>8</a:t>
            </a:fld>
            <a:endParaRPr lang="en-GB"/>
          </a:p>
        </p:txBody>
      </p:sp>
    </p:spTree>
    <p:extLst>
      <p:ext uri="{BB962C8B-B14F-4D97-AF65-F5344CB8AC3E}">
        <p14:creationId xmlns:p14="http://schemas.microsoft.com/office/powerpoint/2010/main" val="106715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2ACD-F26C-8119-2A36-10E98864C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C6184-A699-0A89-B3F6-70E4F2124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5998A-3D95-A759-FB2E-CB3C48417A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Criminals will often try to isolate their victims from their loved ones, usually by guilt-tripping them into not ignoring the messages they are sending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latin typeface="Arial" panose="020B0604020202020204" pitchFamily="34" charset="0"/>
                <a:cs typeface="Arial" panose="020B0604020202020204" pitchFamily="34" charset="0"/>
              </a:rPr>
              <a:t>This isolation means they can steal money from their victims later, as the victims will not ask their friends/family about it</a:t>
            </a:r>
          </a:p>
          <a:p>
            <a:endParaRPr lang="en-GB" dirty="0"/>
          </a:p>
        </p:txBody>
      </p:sp>
      <p:sp>
        <p:nvSpPr>
          <p:cNvPr id="4" name="Slide Number Placeholder 3">
            <a:extLst>
              <a:ext uri="{FF2B5EF4-FFF2-40B4-BE49-F238E27FC236}">
                <a16:creationId xmlns:a16="http://schemas.microsoft.com/office/drawing/2014/main" id="{78062FE1-CDF4-49BE-84C4-B52FB5F7E93D}"/>
              </a:ext>
            </a:extLst>
          </p:cNvPr>
          <p:cNvSpPr>
            <a:spLocks noGrp="1"/>
          </p:cNvSpPr>
          <p:nvPr>
            <p:ph type="sldNum" sz="quarter" idx="5"/>
          </p:nvPr>
        </p:nvSpPr>
        <p:spPr/>
        <p:txBody>
          <a:bodyPr/>
          <a:lstStyle/>
          <a:p>
            <a:fld id="{0B248F5D-F2C7-4B85-81FF-C947AC190277}" type="slidenum">
              <a:rPr lang="en-GB" smtClean="0"/>
              <a:t>9</a:t>
            </a:fld>
            <a:endParaRPr lang="en-GB"/>
          </a:p>
        </p:txBody>
      </p:sp>
    </p:spTree>
    <p:extLst>
      <p:ext uri="{BB962C8B-B14F-4D97-AF65-F5344CB8AC3E}">
        <p14:creationId xmlns:p14="http://schemas.microsoft.com/office/powerpoint/2010/main" val="374471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2" name="Title 1"/>
          <p:cNvSpPr>
            <a:spLocks noGrp="1"/>
          </p:cNvSpPr>
          <p:nvPr>
            <p:ph type="ctrTitle"/>
          </p:nvPr>
        </p:nvSpPr>
        <p:spPr>
          <a:xfrm>
            <a:off x="914400" y="2130427"/>
            <a:ext cx="10363200" cy="1470025"/>
          </a:xfrm>
        </p:spPr>
        <p:txBody>
          <a:bodyPr>
            <a:normAutofit/>
          </a:bodyPr>
          <a:lstStyle>
            <a:lvl1pPr>
              <a:defRPr sz="4000" b="1"/>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Tree>
    <p:extLst>
      <p:ext uri="{BB962C8B-B14F-4D97-AF65-F5344CB8AC3E}">
        <p14:creationId xmlns:p14="http://schemas.microsoft.com/office/powerpoint/2010/main" val="2388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445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6545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71561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ctrTitle"/>
          </p:nvPr>
        </p:nvSpPr>
        <p:spPr>
          <a:xfrm>
            <a:off x="914400" y="2130426"/>
            <a:ext cx="10363200" cy="1470025"/>
          </a:xfrm>
        </p:spPr>
        <p:txBody>
          <a:bodyPr>
            <a:normAutofit/>
          </a:bodyPr>
          <a:lstStyle>
            <a:lvl1pPr>
              <a:defRPr sz="4008" b="1"/>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796637"/>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24539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2" name="Rectangle 11"/>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402339" y="274638"/>
            <a:ext cx="111800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6"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7"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064265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508000" y="1828808"/>
            <a:ext cx="11277600" cy="4820070"/>
          </a:xfrm>
        </p:spPr>
        <p:txBody>
          <a:bodyPr/>
          <a:lstStyle>
            <a:lvl1pPr marL="0" indent="0">
              <a:buNone/>
              <a:defRPr sz="3234" b="1"/>
            </a:lvl1pPr>
            <a:lvl2pPr marL="742684" indent="-285647">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0" name="Rectangle 9"/>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9"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Tree>
    <p:extLst>
      <p:ext uri="{BB962C8B-B14F-4D97-AF65-F5344CB8AC3E}">
        <p14:creationId xmlns:p14="http://schemas.microsoft.com/office/powerpoint/2010/main" val="37560678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0" name="Rectangle 19"/>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963084" y="4406907"/>
            <a:ext cx="10363200" cy="1362075"/>
          </a:xfrm>
        </p:spPr>
        <p:txBody>
          <a:bodyPr anchor="t"/>
          <a:lstStyle>
            <a:lvl1pPr algn="l">
              <a:defRPr sz="4008" b="1" cap="all"/>
            </a:lvl1pPr>
          </a:lstStyle>
          <a:p>
            <a:r>
              <a:rPr lang="en-US"/>
              <a:t>Click to edit Master title style</a:t>
            </a:r>
            <a:endParaRPr lang="en-GB"/>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969">
                <a:solidFill>
                  <a:schemeClr val="tx1">
                    <a:tint val="75000"/>
                  </a:schemeClr>
                </a:solidFill>
              </a:defRPr>
            </a:lvl1pPr>
            <a:lvl2pPr marL="457035" indent="0">
              <a:buNone/>
              <a:defRPr sz="1828">
                <a:solidFill>
                  <a:schemeClr val="tx1">
                    <a:tint val="75000"/>
                  </a:schemeClr>
                </a:solidFill>
              </a:defRPr>
            </a:lvl2pPr>
            <a:lvl3pPr marL="914071" indent="0">
              <a:buNone/>
              <a:defRPr sz="1617">
                <a:solidFill>
                  <a:schemeClr val="tx1">
                    <a:tint val="75000"/>
                  </a:schemeClr>
                </a:solidFill>
              </a:defRPr>
            </a:lvl3pPr>
            <a:lvl4pPr marL="1371110" indent="0">
              <a:buNone/>
              <a:defRPr sz="1406">
                <a:solidFill>
                  <a:schemeClr val="tx1">
                    <a:tint val="75000"/>
                  </a:schemeClr>
                </a:solidFill>
              </a:defRPr>
            </a:lvl4pPr>
            <a:lvl5pPr marL="1828146" indent="0">
              <a:buNone/>
              <a:defRPr sz="1406">
                <a:solidFill>
                  <a:schemeClr val="tx1">
                    <a:tint val="75000"/>
                  </a:schemeClr>
                </a:solidFill>
              </a:defRPr>
            </a:lvl5pPr>
            <a:lvl6pPr marL="2285181" indent="0">
              <a:buNone/>
              <a:defRPr sz="1406">
                <a:solidFill>
                  <a:schemeClr val="tx1">
                    <a:tint val="75000"/>
                  </a:schemeClr>
                </a:solidFill>
              </a:defRPr>
            </a:lvl6pPr>
            <a:lvl7pPr marL="2742219" indent="0">
              <a:buNone/>
              <a:defRPr sz="1406">
                <a:solidFill>
                  <a:schemeClr val="tx1">
                    <a:tint val="75000"/>
                  </a:schemeClr>
                </a:solidFill>
              </a:defRPr>
            </a:lvl7pPr>
            <a:lvl8pPr marL="3199252" indent="0">
              <a:buNone/>
              <a:defRPr sz="1406">
                <a:solidFill>
                  <a:schemeClr val="tx1">
                    <a:tint val="75000"/>
                  </a:schemeClr>
                </a:solidFill>
              </a:defRPr>
            </a:lvl8pPr>
            <a:lvl9pPr marL="3656291"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3"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202893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319367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419464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590216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339" y="274638"/>
            <a:ext cx="111800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6"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Rectangle 2">
            <a:extLst>
              <a:ext uri="{FF2B5EF4-FFF2-40B4-BE49-F238E27FC236}">
                <a16:creationId xmlns:a16="http://schemas.microsoft.com/office/drawing/2014/main" id="{B3C0DEEF-9F3A-43B8-A58A-FB935BD3A96B}"/>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139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5" name="Rectangle 4"/>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6" name="Rectangle 5"/>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9"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Tree>
    <p:extLst>
      <p:ext uri="{BB962C8B-B14F-4D97-AF65-F5344CB8AC3E}">
        <p14:creationId xmlns:p14="http://schemas.microsoft.com/office/powerpoint/2010/main" val="30954456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69"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solidFill>
                  <a:prstClr val="black">
                    <a:tint val="75000"/>
                  </a:prstClr>
                </a:solidFill>
              </a:rPr>
              <a:pPr/>
              <a:t>09/07/2026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910844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69"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34"/>
            </a:lvl1pPr>
            <a:lvl2pPr marL="457035" indent="0">
              <a:buNone/>
              <a:defRPr sz="2812"/>
            </a:lvl2pPr>
            <a:lvl3pPr marL="914071" indent="0">
              <a:buNone/>
              <a:defRPr sz="2391"/>
            </a:lvl3pPr>
            <a:lvl4pPr marL="1371110" indent="0">
              <a:buNone/>
              <a:defRPr sz="1969"/>
            </a:lvl4pPr>
            <a:lvl5pPr marL="1828146" indent="0">
              <a:buNone/>
              <a:defRPr sz="1969"/>
            </a:lvl5pPr>
            <a:lvl6pPr marL="2285181" indent="0">
              <a:buNone/>
              <a:defRPr sz="1969"/>
            </a:lvl6pPr>
            <a:lvl7pPr marL="2742219" indent="0">
              <a:buNone/>
              <a:defRPr sz="1969"/>
            </a:lvl7pPr>
            <a:lvl8pPr marL="3199252" indent="0">
              <a:buNone/>
              <a:defRPr sz="1969"/>
            </a:lvl8pPr>
            <a:lvl9pPr marL="3656291" indent="0">
              <a:buNone/>
              <a:defRPr sz="1969"/>
            </a:lvl9pPr>
          </a:lstStyle>
          <a:p>
            <a:endParaRPr lang="en-GB" dirty="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99905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338057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09/07/2026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890149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Default - 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272718" y="6467474"/>
            <a:ext cx="309684" cy="245864"/>
          </a:xfrm>
          <a:prstGeom prst="rect">
            <a:avLst/>
          </a:prstGeom>
        </p:spPr>
        <p:txBody>
          <a:bodyPr lIns="54167" tIns="54167" rIns="54167" bIns="54167"/>
          <a:lstStyle>
            <a:lvl1pPr defTabSz="764902">
              <a:lnSpc>
                <a:spcPct val="100000"/>
              </a:lnSpc>
              <a:defRPr sz="1125" spc="-46">
                <a:solidFill>
                  <a:srgbClr val="6C6C6C"/>
                </a:solidFill>
                <a:uFill>
                  <a:solidFill>
                    <a:srgbClr val="6C6C6C"/>
                  </a:solidFill>
                </a:u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122805017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ScamAware</a:t>
            </a:r>
            <a:endParaRPr lang="en-GB" altLang="en-US" sz="2200" i="1" dirty="0">
              <a:latin typeface="Arial" panose="020B0604020202020204" pitchFamily="34" charset="0"/>
              <a:cs typeface="Arial" panose="020B0604020202020204" pitchFamily="34" charset="0"/>
            </a:endParaRP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10" name="Rectangle 9"/>
          <p:cNvSpPr/>
          <p:nvPr userDrawn="1"/>
        </p:nvSpPr>
        <p:spPr>
          <a:xfrm>
            <a:off x="203201"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2" name="Title 1"/>
          <p:cNvSpPr>
            <a:spLocks noGrp="1"/>
          </p:cNvSpPr>
          <p:nvPr>
            <p:ph type="title"/>
          </p:nvPr>
        </p:nvSpPr>
        <p:spPr>
          <a:xfrm>
            <a:off x="503938" y="274638"/>
            <a:ext cx="11484863" cy="1143000"/>
          </a:xfrm>
        </p:spPr>
        <p:txBody>
          <a:bodyPr>
            <a:normAutofit/>
          </a:bodyPr>
          <a:lstStyle>
            <a:lvl1pPr algn="l">
              <a:defRPr sz="4000"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1"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3"/>
          <p:cNvSpPr txBox="1">
            <a:spLocks noChangeArrowheads="1"/>
          </p:cNvSpPr>
          <p:nvPr userDrawn="1"/>
        </p:nvSpPr>
        <p:spPr bwMode="auto">
          <a:xfrm>
            <a:off x="0" y="6198514"/>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Content Placeholder 2"/>
          <p:cNvSpPr>
            <a:spLocks noGrp="1"/>
          </p:cNvSpPr>
          <p:nvPr>
            <p:ph idx="1"/>
          </p:nvPr>
        </p:nvSpPr>
        <p:spPr>
          <a:xfrm>
            <a:off x="503939" y="1701295"/>
            <a:ext cx="11277600" cy="4800599"/>
          </a:xfrm>
        </p:spPr>
        <p:txBody>
          <a:bodyPr/>
          <a:lstStyle>
            <a:lvl1pPr marL="0" indent="0">
              <a:buNone/>
              <a:defRPr sz="3200" b="1"/>
            </a:lvl1pPr>
            <a:lvl2pPr marL="742912" indent="-285736">
              <a:buFont typeface="Wingdings" panose="05000000000000000000" pitchFamily="2" charset="2"/>
              <a:buChar char="§"/>
              <a:defRPr/>
            </a:lvl2pPr>
          </a:lstStyle>
          <a:p>
            <a:pPr lvl="0"/>
            <a:r>
              <a:rPr lang="en-US"/>
              <a:t>Click to edit Master text styles</a:t>
            </a:r>
          </a:p>
          <a:p>
            <a:pPr lvl="1"/>
            <a:r>
              <a:rPr lang="en-US"/>
              <a:t>Second level</a:t>
            </a:r>
          </a:p>
        </p:txBody>
      </p:sp>
      <p:sp>
        <p:nvSpPr>
          <p:cNvPr id="2"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2" y="5867402"/>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61601"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4" name="Rectangle 3">
            <a:extLst>
              <a:ext uri="{FF2B5EF4-FFF2-40B4-BE49-F238E27FC236}">
                <a16:creationId xmlns:a16="http://schemas.microsoft.com/office/drawing/2014/main" id="{249DB36D-967D-B4CF-851C-7F8B480097FA}"/>
              </a:ext>
            </a:extLst>
          </p:cNvPr>
          <p:cNvSpPr/>
          <p:nvPr userDrawn="1"/>
        </p:nvSpPr>
        <p:spPr>
          <a:xfrm>
            <a:off x="249939" y="1479607"/>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77678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3"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7" name="Rectangle 6">
            <a:extLst>
              <a:ext uri="{FF2B5EF4-FFF2-40B4-BE49-F238E27FC236}">
                <a16:creationId xmlns:a16="http://schemas.microsoft.com/office/drawing/2014/main" id="{20337D96-4410-B2C8-D4A6-A3ACACEA1447}"/>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10205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0421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236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7335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09/07/2026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9"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a:extLst>
              <a:ext uri="{FF2B5EF4-FFF2-40B4-BE49-F238E27FC236}">
                <a16:creationId xmlns:a16="http://schemas.microsoft.com/office/drawing/2014/main" id="{ECC192EC-4439-436A-40B9-6BA82751CAFF}"/>
              </a:ext>
            </a:extLst>
          </p:cNvPr>
          <p:cNvSpPr/>
          <p:nvPr userDrawn="1"/>
        </p:nvSpPr>
        <p:spPr>
          <a:xfrm>
            <a:off x="225601" y="1454663"/>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710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09/07/2026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a:p>
        </p:txBody>
      </p:sp>
    </p:spTree>
    <p:extLst>
      <p:ext uri="{BB962C8B-B14F-4D97-AF65-F5344CB8AC3E}">
        <p14:creationId xmlns:p14="http://schemas.microsoft.com/office/powerpoint/2010/main" val="189633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077B-3332-4948-A77B-4DBC00388F39}" type="datetimeFigureOut">
              <a:rPr lang="en-GB" smtClean="0"/>
              <a:pPr/>
              <a:t>09/07/2026</a:t>
            </a:fld>
            <a:endParaRPr lang="en-GB"/>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D5F9-D9BD-45F6-8102-8FE92ED275B1}" type="slidenum">
              <a:rPr lang="en-GB" smtClean="0"/>
              <a:pPr/>
              <a:t>‹#›</a:t>
            </a:fld>
            <a:endParaRPr lang="en-GB"/>
          </a:p>
        </p:txBody>
      </p:sp>
    </p:spTree>
    <p:extLst>
      <p:ext uri="{BB962C8B-B14F-4D97-AF65-F5344CB8AC3E}">
        <p14:creationId xmlns:p14="http://schemas.microsoft.com/office/powerpoint/2010/main" val="149376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005" tIns="65003" rIns="130005" bIns="6500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7"/>
            <a:ext cx="10972800" cy="4525963"/>
          </a:xfrm>
          <a:prstGeom prst="rect">
            <a:avLst/>
          </a:prstGeom>
        </p:spPr>
        <p:txBody>
          <a:bodyPr vert="horz" lIns="130005" tIns="65003" rIns="130005" bIns="65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130005" tIns="65003" rIns="130005" bIns="65003" rtlCol="0" anchor="ctr"/>
          <a:lstStyle>
            <a:lvl1pPr algn="l">
              <a:defRPr sz="1195">
                <a:solidFill>
                  <a:schemeClr val="tx1">
                    <a:tint val="75000"/>
                  </a:schemeClr>
                </a:solidFill>
              </a:defRPr>
            </a:lvl1pPr>
          </a:lstStyle>
          <a:p>
            <a:pPr defTabSz="914071"/>
            <a:fld id="{E7EA077B-3332-4948-A77B-4DBC00388F39}" type="datetimeFigureOut">
              <a:rPr lang="en-GB" smtClean="0">
                <a:solidFill>
                  <a:prstClr val="black">
                    <a:tint val="75000"/>
                  </a:prstClr>
                </a:solidFill>
              </a:rPr>
              <a:pPr defTabSz="914071"/>
              <a:t>09/07/2026</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2" y="6356357"/>
            <a:ext cx="3860800" cy="365125"/>
          </a:xfrm>
          <a:prstGeom prst="rect">
            <a:avLst/>
          </a:prstGeom>
        </p:spPr>
        <p:txBody>
          <a:bodyPr vert="horz" lIns="130005" tIns="65003" rIns="130005" bIns="65003" rtlCol="0" anchor="ctr"/>
          <a:lstStyle>
            <a:lvl1pPr algn="ctr">
              <a:defRPr sz="1195">
                <a:solidFill>
                  <a:schemeClr val="tx1">
                    <a:tint val="75000"/>
                  </a:schemeClr>
                </a:solidFill>
              </a:defRPr>
            </a:lvl1pPr>
          </a:lstStyle>
          <a:p>
            <a:pPr defTabSz="914071"/>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130005" tIns="65003" rIns="130005" bIns="65003" rtlCol="0" anchor="ctr"/>
          <a:lstStyle>
            <a:lvl1pPr algn="r">
              <a:defRPr sz="1195">
                <a:solidFill>
                  <a:schemeClr val="tx1">
                    <a:tint val="75000"/>
                  </a:schemeClr>
                </a:solidFill>
              </a:defRPr>
            </a:lvl1pPr>
          </a:lstStyle>
          <a:p>
            <a:pPr defTabSz="914071"/>
            <a:fld id="{D147D5F9-D9BD-45F6-8102-8FE92ED275B1}" type="slidenum">
              <a:rPr lang="en-GB" smtClean="0">
                <a:solidFill>
                  <a:prstClr val="black">
                    <a:tint val="75000"/>
                  </a:prstClr>
                </a:solidFill>
              </a:rPr>
              <a:pPr defTabSz="914071"/>
              <a:t>‹#›</a:t>
            </a:fld>
            <a:endParaRPr lang="en-GB" dirty="0">
              <a:solidFill>
                <a:prstClr val="black">
                  <a:tint val="75000"/>
                </a:prstClr>
              </a:solidFill>
            </a:endParaRPr>
          </a:p>
        </p:txBody>
      </p:sp>
    </p:spTree>
    <p:extLst>
      <p:ext uri="{BB962C8B-B14F-4D97-AF65-F5344CB8AC3E}">
        <p14:creationId xmlns:p14="http://schemas.microsoft.com/office/powerpoint/2010/main" val="22265916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algn="ctr" defTabSz="914071" rtl="0" eaLnBrk="1" latinLnBrk="0" hangingPunct="1">
        <a:spcBef>
          <a:spcPct val="0"/>
        </a:spcBef>
        <a:buNone/>
        <a:defRPr sz="443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anose="020B0604020202020204" pitchFamily="34" charset="0"/>
        <a:buChar char="•"/>
        <a:defRPr sz="3234" kern="1200">
          <a:solidFill>
            <a:schemeClr val="tx1"/>
          </a:solidFill>
          <a:latin typeface="+mn-lt"/>
          <a:ea typeface="+mn-ea"/>
          <a:cs typeface="+mn-cs"/>
        </a:defRPr>
      </a:lvl1pPr>
      <a:lvl2pPr marL="742684" indent="-285647" algn="l" defTabSz="914071" rtl="0" eaLnBrk="1" latinLnBrk="0" hangingPunct="1">
        <a:spcBef>
          <a:spcPct val="20000"/>
        </a:spcBef>
        <a:buFont typeface="Arial" panose="020B0604020202020204" pitchFamily="34" charset="0"/>
        <a:buChar char="–"/>
        <a:defRPr sz="2812" kern="1200">
          <a:solidFill>
            <a:schemeClr val="tx1"/>
          </a:solidFill>
          <a:latin typeface="+mn-lt"/>
          <a:ea typeface="+mn-ea"/>
          <a:cs typeface="+mn-cs"/>
        </a:defRPr>
      </a:lvl2pPr>
      <a:lvl3pPr marL="1142589" indent="-228517" algn="l" defTabSz="914071" rtl="0" eaLnBrk="1" latinLnBrk="0" hangingPunct="1">
        <a:spcBef>
          <a:spcPct val="20000"/>
        </a:spcBef>
        <a:buFont typeface="Arial" panose="020B0604020202020204" pitchFamily="34" charset="0"/>
        <a:buChar char="•"/>
        <a:defRPr sz="2391" kern="1200">
          <a:solidFill>
            <a:schemeClr val="tx1"/>
          </a:solidFill>
          <a:latin typeface="+mn-lt"/>
          <a:ea typeface="+mn-ea"/>
          <a:cs typeface="+mn-cs"/>
        </a:defRPr>
      </a:lvl3pPr>
      <a:lvl4pPr marL="159962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4pPr>
      <a:lvl5pPr marL="2056665"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5pPr>
      <a:lvl6pPr marL="2513701"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6pPr>
      <a:lvl7pPr marL="297073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7pPr>
      <a:lvl8pPr marL="3427774"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8pPr>
      <a:lvl9pPr marL="3884807"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9pPr>
    </p:bodyStyle>
    <p:otherStyle>
      <a:defPPr>
        <a:defRPr lang="en-US"/>
      </a:defPPr>
      <a:lvl1pPr marL="0" algn="l" defTabSz="914071" rtl="0" eaLnBrk="1" latinLnBrk="0" hangingPunct="1">
        <a:defRPr sz="1828" kern="1200">
          <a:solidFill>
            <a:schemeClr val="tx1"/>
          </a:solidFill>
          <a:latin typeface="+mn-lt"/>
          <a:ea typeface="+mn-ea"/>
          <a:cs typeface="+mn-cs"/>
        </a:defRPr>
      </a:lvl1pPr>
      <a:lvl2pPr marL="457035" algn="l" defTabSz="914071" rtl="0" eaLnBrk="1" latinLnBrk="0" hangingPunct="1">
        <a:defRPr sz="1828" kern="1200">
          <a:solidFill>
            <a:schemeClr val="tx1"/>
          </a:solidFill>
          <a:latin typeface="+mn-lt"/>
          <a:ea typeface="+mn-ea"/>
          <a:cs typeface="+mn-cs"/>
        </a:defRPr>
      </a:lvl2pPr>
      <a:lvl3pPr marL="914071" algn="l" defTabSz="914071" rtl="0" eaLnBrk="1" latinLnBrk="0" hangingPunct="1">
        <a:defRPr sz="1828" kern="1200">
          <a:solidFill>
            <a:schemeClr val="tx1"/>
          </a:solidFill>
          <a:latin typeface="+mn-lt"/>
          <a:ea typeface="+mn-ea"/>
          <a:cs typeface="+mn-cs"/>
        </a:defRPr>
      </a:lvl3pPr>
      <a:lvl4pPr marL="1371110" algn="l" defTabSz="914071" rtl="0" eaLnBrk="1" latinLnBrk="0" hangingPunct="1">
        <a:defRPr sz="1828" kern="1200">
          <a:solidFill>
            <a:schemeClr val="tx1"/>
          </a:solidFill>
          <a:latin typeface="+mn-lt"/>
          <a:ea typeface="+mn-ea"/>
          <a:cs typeface="+mn-cs"/>
        </a:defRPr>
      </a:lvl4pPr>
      <a:lvl5pPr marL="1828146" algn="l" defTabSz="914071" rtl="0" eaLnBrk="1" latinLnBrk="0" hangingPunct="1">
        <a:defRPr sz="1828" kern="1200">
          <a:solidFill>
            <a:schemeClr val="tx1"/>
          </a:solidFill>
          <a:latin typeface="+mn-lt"/>
          <a:ea typeface="+mn-ea"/>
          <a:cs typeface="+mn-cs"/>
        </a:defRPr>
      </a:lvl5pPr>
      <a:lvl6pPr marL="2285181" algn="l" defTabSz="914071" rtl="0" eaLnBrk="1" latinLnBrk="0" hangingPunct="1">
        <a:defRPr sz="1828" kern="1200">
          <a:solidFill>
            <a:schemeClr val="tx1"/>
          </a:solidFill>
          <a:latin typeface="+mn-lt"/>
          <a:ea typeface="+mn-ea"/>
          <a:cs typeface="+mn-cs"/>
        </a:defRPr>
      </a:lvl6pPr>
      <a:lvl7pPr marL="2742219" algn="l" defTabSz="914071" rtl="0" eaLnBrk="1" latinLnBrk="0" hangingPunct="1">
        <a:defRPr sz="1828" kern="1200">
          <a:solidFill>
            <a:schemeClr val="tx1"/>
          </a:solidFill>
          <a:latin typeface="+mn-lt"/>
          <a:ea typeface="+mn-ea"/>
          <a:cs typeface="+mn-cs"/>
        </a:defRPr>
      </a:lvl7pPr>
      <a:lvl8pPr marL="3199252" algn="l" defTabSz="914071" rtl="0" eaLnBrk="1" latinLnBrk="0" hangingPunct="1">
        <a:defRPr sz="1828" kern="1200">
          <a:solidFill>
            <a:schemeClr val="tx1"/>
          </a:solidFill>
          <a:latin typeface="+mn-lt"/>
          <a:ea typeface="+mn-ea"/>
          <a:cs typeface="+mn-cs"/>
        </a:defRPr>
      </a:lvl8pPr>
      <a:lvl9pPr marL="3656291" algn="l" defTabSz="914071"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wfizTKsIsqA?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imestoppers-uk.org/give-information/forms/pre-form" TargetMode="External"/><Relationship Id="rId5" Type="http://schemas.openxmlformats.org/officeDocument/2006/relationships/hyperlink" Target="https://www.reportfraud.police.uk/" TargetMode="Externa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0.png"/><Relationship Id="rId5" Type="http://schemas.microsoft.com/office/2017/06/relationships/model3d" Target="../media/model3d1.glb"/><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red and blue text on a white background. The Friends Against scams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3943" y="492424"/>
            <a:ext cx="7328093" cy="389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194F2C1-FE29-70EC-88FC-5287776D320F}"/>
              </a:ext>
            </a:extLst>
          </p:cNvPr>
          <p:cNvSpPr>
            <a:spLocks noGrp="1"/>
          </p:cNvSpPr>
          <p:nvPr>
            <p:ph type="ctrTitle"/>
          </p:nvPr>
        </p:nvSpPr>
        <p:spPr>
          <a:xfrm>
            <a:off x="2716601" y="4137829"/>
            <a:ext cx="6822776" cy="1440178"/>
          </a:xfrm>
        </p:spPr>
        <p:txBody>
          <a:bodyPr/>
          <a:lstStyle/>
          <a:p>
            <a:r>
              <a:rPr lang="en-GB" dirty="0">
                <a:solidFill>
                  <a:srgbClr val="066680"/>
                </a:solidFill>
                <a:latin typeface="ReithSans"/>
              </a:rPr>
              <a:t>Young Friends Against</a:t>
            </a:r>
            <a:r>
              <a:rPr lang="en-GB" baseline="0" dirty="0">
                <a:solidFill>
                  <a:srgbClr val="066680"/>
                </a:solidFill>
                <a:latin typeface="ReithSans"/>
              </a:rPr>
              <a:t> Scams – </a:t>
            </a:r>
            <a:r>
              <a:rPr lang="en-GB" dirty="0">
                <a:solidFill>
                  <a:srgbClr val="066680"/>
                </a:solidFill>
                <a:latin typeface="ReithSans"/>
              </a:rPr>
              <a:t>Romance Fraud</a:t>
            </a:r>
          </a:p>
        </p:txBody>
      </p:sp>
      <p:pic>
        <p:nvPicPr>
          <p:cNvPr id="3074" name="Picture 2">
            <a:extLst>
              <a:ext uri="{FF2B5EF4-FFF2-40B4-BE49-F238E27FC236}">
                <a16:creationId xmlns:a16="http://schemas.microsoft.com/office/drawing/2014/main" id="{B55D0070-1FC7-E3CA-D639-2713772F3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25C66581-335C-12B1-2167-980B1AECE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07718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F8E70-FA43-A94B-7BCE-B0B346F1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7E1766E-0BBA-1343-B337-9A05C2236C55}"/>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Love-bombing:</a:t>
            </a:r>
          </a:p>
        </p:txBody>
      </p:sp>
      <p:sp>
        <p:nvSpPr>
          <p:cNvPr id="5" name="Content Placeholder 2">
            <a:extLst>
              <a:ext uri="{FF2B5EF4-FFF2-40B4-BE49-F238E27FC236}">
                <a16:creationId xmlns:a16="http://schemas.microsoft.com/office/drawing/2014/main" id="{47F4CBEB-3AA0-BCD6-245A-C6DFFAB561A2}"/>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often overwhelm their victim with affection and a lot of attention very early on</a:t>
            </a:r>
          </a:p>
          <a:p>
            <a:r>
              <a:rPr lang="en-GB" dirty="0">
                <a:latin typeface="Arial" panose="020B0604020202020204" pitchFamily="34" charset="0"/>
                <a:cs typeface="Arial" panose="020B0604020202020204" pitchFamily="34" charset="0"/>
              </a:rPr>
              <a:t>Some examples of this are:</a:t>
            </a:r>
          </a:p>
          <a:p>
            <a:pPr lvl="1"/>
            <a:r>
              <a:rPr lang="en-GB" dirty="0">
                <a:latin typeface="Arial" panose="020B0604020202020204" pitchFamily="34" charset="0"/>
                <a:cs typeface="Arial" panose="020B0604020202020204" pitchFamily="34" charset="0"/>
              </a:rPr>
              <a:t>Constant contact</a:t>
            </a:r>
          </a:p>
          <a:p>
            <a:pPr lvl="1"/>
            <a:r>
              <a:rPr lang="en-GB" dirty="0">
                <a:latin typeface="Arial" panose="020B0604020202020204" pitchFamily="34" charset="0"/>
                <a:cs typeface="Arial" panose="020B0604020202020204" pitchFamily="34" charset="0"/>
              </a:rPr>
              <a:t>Disregard for boundaries </a:t>
            </a:r>
          </a:p>
          <a:p>
            <a:pPr lvl="1"/>
            <a:r>
              <a:rPr lang="en-GB" dirty="0">
                <a:latin typeface="Arial" panose="020B0604020202020204" pitchFamily="34" charset="0"/>
                <a:cs typeface="Arial" panose="020B0604020202020204" pitchFamily="34" charset="0"/>
              </a:rPr>
              <a:t>Intense emotional neediness</a:t>
            </a:r>
          </a:p>
        </p:txBody>
      </p:sp>
      <p:pic>
        <p:nvPicPr>
          <p:cNvPr id="5122" name="Picture 2" descr="Understanding 'Love Bombing' - Southend ...">
            <a:extLst>
              <a:ext uri="{FF2B5EF4-FFF2-40B4-BE49-F238E27FC236}">
                <a16:creationId xmlns:a16="http://schemas.microsoft.com/office/drawing/2014/main" id="{7358168D-5EE9-BC9B-0D78-7160C3ED2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6563" y="32972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7BA4194A-A8E6-DC3D-07CA-903F62811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23418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DAF3E-4866-2103-F721-47843F2248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AF13E7-1C66-D36E-8113-4F45EEFB0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5A19087-9E67-7570-0AD3-0BBE4025E47C}"/>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Unusual payment methods:</a:t>
            </a:r>
          </a:p>
        </p:txBody>
      </p:sp>
      <p:sp>
        <p:nvSpPr>
          <p:cNvPr id="2" name="Content Placeholder 2">
            <a:extLst>
              <a:ext uri="{FF2B5EF4-FFF2-40B4-BE49-F238E27FC236}">
                <a16:creationId xmlns:a16="http://schemas.microsoft.com/office/drawing/2014/main" id="{E86EB8B6-4E57-569C-98BC-7F212BAD0AD8}"/>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will often ask for payments in forms that are less traceable when they finally do ask for money</a:t>
            </a:r>
          </a:p>
          <a:p>
            <a:r>
              <a:rPr lang="en-GB" dirty="0">
                <a:latin typeface="Arial" panose="020B0604020202020204" pitchFamily="34" charset="0"/>
                <a:cs typeface="Arial" panose="020B0604020202020204" pitchFamily="34" charset="0"/>
              </a:rPr>
              <a:t>To stay safe, never give or lend money to someone you do not know in real life, as you do not know who </a:t>
            </a:r>
          </a:p>
          <a:p>
            <a:pPr marL="0" indent="0">
              <a:buNone/>
            </a:pPr>
            <a:r>
              <a:rPr lang="en-GB" dirty="0">
                <a:latin typeface="Arial" panose="020B0604020202020204" pitchFamily="34" charset="0"/>
                <a:cs typeface="Arial" panose="020B0604020202020204" pitchFamily="34" charset="0"/>
              </a:rPr>
              <a:t>   is on the other end of the message</a:t>
            </a:r>
          </a:p>
        </p:txBody>
      </p:sp>
      <p:pic>
        <p:nvPicPr>
          <p:cNvPr id="5" name="Picture 2" descr="The Best Last Minute Vouchers for Christmas">
            <a:extLst>
              <a:ext uri="{FF2B5EF4-FFF2-40B4-BE49-F238E27FC236}">
                <a16:creationId xmlns:a16="http://schemas.microsoft.com/office/drawing/2014/main" id="{986C436C-0A1B-6FA7-7E31-765C74BD2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0227" y="3892524"/>
            <a:ext cx="2809434" cy="1578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AI-generated content may be incorrect.">
            <a:extLst>
              <a:ext uri="{FF2B5EF4-FFF2-40B4-BE49-F238E27FC236}">
                <a16:creationId xmlns:a16="http://schemas.microsoft.com/office/drawing/2014/main" id="{2EDAA31E-CBC0-9DE2-84F6-BA2B744FC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1439265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6DBD7-1FD8-9F86-09B3-8935D1C6D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9C8A2C6-B4C9-6679-F1C6-4B642F732D32}"/>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Some examples:</a:t>
            </a:r>
          </a:p>
        </p:txBody>
      </p:sp>
      <p:sp>
        <p:nvSpPr>
          <p:cNvPr id="5" name="Content Placeholder 2">
            <a:extLst>
              <a:ext uri="{FF2B5EF4-FFF2-40B4-BE49-F238E27FC236}">
                <a16:creationId xmlns:a16="http://schemas.microsoft.com/office/drawing/2014/main" id="{7CC3EBA0-1E01-D679-C0D5-4E746F1603B0}"/>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pic>
        <p:nvPicPr>
          <p:cNvPr id="7" name="Picture 6" descr="A phone with a picture of a person&#10;&#10;AI-generated content may be incorrect.">
            <a:extLst>
              <a:ext uri="{FF2B5EF4-FFF2-40B4-BE49-F238E27FC236}">
                <a16:creationId xmlns:a16="http://schemas.microsoft.com/office/drawing/2014/main" id="{EE4BCB1B-CB7F-A727-C97C-ECD08D0E2DD8}"/>
              </a:ext>
            </a:extLst>
          </p:cNvPr>
          <p:cNvPicPr>
            <a:picLocks noChangeAspect="1"/>
          </p:cNvPicPr>
          <p:nvPr/>
        </p:nvPicPr>
        <p:blipFill>
          <a:blip r:embed="rId4"/>
          <a:stretch>
            <a:fillRect/>
          </a:stretch>
        </p:blipFill>
        <p:spPr>
          <a:xfrm>
            <a:off x="688806" y="2874871"/>
            <a:ext cx="2334222" cy="1325505"/>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DC1B1A7C-D47C-5ADC-47EE-713A64E7EAF6}"/>
              </a:ext>
            </a:extLst>
          </p:cNvPr>
          <p:cNvPicPr>
            <a:picLocks noChangeAspect="1"/>
          </p:cNvPicPr>
          <p:nvPr/>
        </p:nvPicPr>
        <p:blipFill>
          <a:blip r:embed="rId5"/>
          <a:stretch>
            <a:fillRect/>
          </a:stretch>
        </p:blipFill>
        <p:spPr>
          <a:xfrm>
            <a:off x="6203478" y="592836"/>
            <a:ext cx="4781796" cy="1047804"/>
          </a:xfrm>
          <a:prstGeom prst="rect">
            <a:avLst/>
          </a:prstGeom>
        </p:spPr>
      </p:pic>
      <p:pic>
        <p:nvPicPr>
          <p:cNvPr id="6146" name="Picture 2" descr="8 romance scams and how to not fall for ...">
            <a:extLst>
              <a:ext uri="{FF2B5EF4-FFF2-40B4-BE49-F238E27FC236}">
                <a16:creationId xmlns:a16="http://schemas.microsoft.com/office/drawing/2014/main" id="{E703D673-986F-FBC5-5528-DAD1DCD99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905" y="1968057"/>
            <a:ext cx="2772471" cy="32389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8 romance scams and how to not fall for ...">
            <a:extLst>
              <a:ext uri="{FF2B5EF4-FFF2-40B4-BE49-F238E27FC236}">
                <a16:creationId xmlns:a16="http://schemas.microsoft.com/office/drawing/2014/main" id="{1680847F-AD1F-9F95-66F2-805363DB2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7300" y="1896421"/>
            <a:ext cx="3052639" cy="33822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9 romance scams, and scammers' favorite ...">
            <a:extLst>
              <a:ext uri="{FF2B5EF4-FFF2-40B4-BE49-F238E27FC236}">
                <a16:creationId xmlns:a16="http://schemas.microsoft.com/office/drawing/2014/main" id="{9C7A77B5-94DE-AC6C-36B1-30CE8035C7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6422" y="2088696"/>
            <a:ext cx="2575483" cy="3118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53A9047E-2E2A-0C3B-0EFA-DE63D0CCA6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326376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p:cTn id="23" dur="1000" fill="hold"/>
                                        <p:tgtEl>
                                          <p:spTgt spid="6150"/>
                                        </p:tgtEl>
                                        <p:attrNameLst>
                                          <p:attrName>ppt_w</p:attrName>
                                        </p:attrNameLst>
                                      </p:cBhvr>
                                      <p:tavLst>
                                        <p:tav tm="0">
                                          <p:val>
                                            <p:fltVal val="0"/>
                                          </p:val>
                                        </p:tav>
                                        <p:tav tm="100000">
                                          <p:val>
                                            <p:strVal val="#ppt_w"/>
                                          </p:val>
                                        </p:tav>
                                      </p:tavLst>
                                    </p:anim>
                                    <p:anim calcmode="lin" valueType="num">
                                      <p:cBhvr>
                                        <p:cTn id="24" dur="1000" fill="hold"/>
                                        <p:tgtEl>
                                          <p:spTgt spid="6150"/>
                                        </p:tgtEl>
                                        <p:attrNameLst>
                                          <p:attrName>ppt_h</p:attrName>
                                        </p:attrNameLst>
                                      </p:cBhvr>
                                      <p:tavLst>
                                        <p:tav tm="0">
                                          <p:val>
                                            <p:fltVal val="0"/>
                                          </p:val>
                                        </p:tav>
                                        <p:tav tm="100000">
                                          <p:val>
                                            <p:strVal val="#ppt_h"/>
                                          </p:val>
                                        </p:tav>
                                      </p:tavLst>
                                    </p:anim>
                                    <p:anim calcmode="lin" valueType="num">
                                      <p:cBhvr>
                                        <p:cTn id="25" dur="1000" fill="hold"/>
                                        <p:tgtEl>
                                          <p:spTgt spid="6150"/>
                                        </p:tgtEl>
                                        <p:attrNameLst>
                                          <p:attrName>style.rotation</p:attrName>
                                        </p:attrNameLst>
                                      </p:cBhvr>
                                      <p:tavLst>
                                        <p:tav tm="0">
                                          <p:val>
                                            <p:fltVal val="90"/>
                                          </p:val>
                                        </p:tav>
                                        <p:tav tm="100000">
                                          <p:val>
                                            <p:fltVal val="0"/>
                                          </p:val>
                                        </p:tav>
                                      </p:tavLst>
                                    </p:anim>
                                    <p:animEffect transition="in" filter="fade">
                                      <p:cBhvr>
                                        <p:cTn id="26" dur="1000"/>
                                        <p:tgtEl>
                                          <p:spTgt spid="615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p:cTn id="31" dur="1000" fill="hold"/>
                                        <p:tgtEl>
                                          <p:spTgt spid="6146"/>
                                        </p:tgtEl>
                                        <p:attrNameLst>
                                          <p:attrName>ppt_w</p:attrName>
                                        </p:attrNameLst>
                                      </p:cBhvr>
                                      <p:tavLst>
                                        <p:tav tm="0">
                                          <p:val>
                                            <p:fltVal val="0"/>
                                          </p:val>
                                        </p:tav>
                                        <p:tav tm="100000">
                                          <p:val>
                                            <p:strVal val="#ppt_w"/>
                                          </p:val>
                                        </p:tav>
                                      </p:tavLst>
                                    </p:anim>
                                    <p:anim calcmode="lin" valueType="num">
                                      <p:cBhvr>
                                        <p:cTn id="32" dur="1000" fill="hold"/>
                                        <p:tgtEl>
                                          <p:spTgt spid="6146"/>
                                        </p:tgtEl>
                                        <p:attrNameLst>
                                          <p:attrName>ppt_h</p:attrName>
                                        </p:attrNameLst>
                                      </p:cBhvr>
                                      <p:tavLst>
                                        <p:tav tm="0">
                                          <p:val>
                                            <p:fltVal val="0"/>
                                          </p:val>
                                        </p:tav>
                                        <p:tav tm="100000">
                                          <p:val>
                                            <p:strVal val="#ppt_h"/>
                                          </p:val>
                                        </p:tav>
                                      </p:tavLst>
                                    </p:anim>
                                    <p:anim calcmode="lin" valueType="num">
                                      <p:cBhvr>
                                        <p:cTn id="33" dur="1000" fill="hold"/>
                                        <p:tgtEl>
                                          <p:spTgt spid="6146"/>
                                        </p:tgtEl>
                                        <p:attrNameLst>
                                          <p:attrName>style.rotation</p:attrName>
                                        </p:attrNameLst>
                                      </p:cBhvr>
                                      <p:tavLst>
                                        <p:tav tm="0">
                                          <p:val>
                                            <p:fltVal val="90"/>
                                          </p:val>
                                        </p:tav>
                                        <p:tav tm="100000">
                                          <p:val>
                                            <p:fltVal val="0"/>
                                          </p:val>
                                        </p:tav>
                                      </p:tavLst>
                                    </p:anim>
                                    <p:animEffect transition="in" filter="fade">
                                      <p:cBhvr>
                                        <p:cTn id="34" dur="1000"/>
                                        <p:tgtEl>
                                          <p:spTgt spid="614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148"/>
                                        </p:tgtEl>
                                        <p:attrNameLst>
                                          <p:attrName>style.visibility</p:attrName>
                                        </p:attrNameLst>
                                      </p:cBhvr>
                                      <p:to>
                                        <p:strVal val="visible"/>
                                      </p:to>
                                    </p:set>
                                    <p:anim calcmode="lin" valueType="num">
                                      <p:cBhvr>
                                        <p:cTn id="39" dur="1000" fill="hold"/>
                                        <p:tgtEl>
                                          <p:spTgt spid="6148"/>
                                        </p:tgtEl>
                                        <p:attrNameLst>
                                          <p:attrName>ppt_w</p:attrName>
                                        </p:attrNameLst>
                                      </p:cBhvr>
                                      <p:tavLst>
                                        <p:tav tm="0">
                                          <p:val>
                                            <p:fltVal val="0"/>
                                          </p:val>
                                        </p:tav>
                                        <p:tav tm="100000">
                                          <p:val>
                                            <p:strVal val="#ppt_w"/>
                                          </p:val>
                                        </p:tav>
                                      </p:tavLst>
                                    </p:anim>
                                    <p:anim calcmode="lin" valueType="num">
                                      <p:cBhvr>
                                        <p:cTn id="40" dur="1000" fill="hold"/>
                                        <p:tgtEl>
                                          <p:spTgt spid="6148"/>
                                        </p:tgtEl>
                                        <p:attrNameLst>
                                          <p:attrName>ppt_h</p:attrName>
                                        </p:attrNameLst>
                                      </p:cBhvr>
                                      <p:tavLst>
                                        <p:tav tm="0">
                                          <p:val>
                                            <p:fltVal val="0"/>
                                          </p:val>
                                        </p:tav>
                                        <p:tav tm="100000">
                                          <p:val>
                                            <p:strVal val="#ppt_h"/>
                                          </p:val>
                                        </p:tav>
                                      </p:tavLst>
                                    </p:anim>
                                    <p:anim calcmode="lin" valueType="num">
                                      <p:cBhvr>
                                        <p:cTn id="41" dur="1000" fill="hold"/>
                                        <p:tgtEl>
                                          <p:spTgt spid="6148"/>
                                        </p:tgtEl>
                                        <p:attrNameLst>
                                          <p:attrName>style.rotation</p:attrName>
                                        </p:attrNameLst>
                                      </p:cBhvr>
                                      <p:tavLst>
                                        <p:tav tm="0">
                                          <p:val>
                                            <p:fltVal val="90"/>
                                          </p:val>
                                        </p:tav>
                                        <p:tav tm="100000">
                                          <p:val>
                                            <p:fltVal val="0"/>
                                          </p:val>
                                        </p:tav>
                                      </p:tavLst>
                                    </p:anim>
                                    <p:animEffect transition="in" filter="fade">
                                      <p:cBhvr>
                                        <p:cTn id="42"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689BA-8AD1-D6D3-E75D-C8C3231EA5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DB1DE6-E4CB-078D-09D0-BC1EDECDA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9C16C23-5B32-58E9-66B2-E628B94CA4A6}"/>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Some Stats:</a:t>
            </a:r>
          </a:p>
        </p:txBody>
      </p:sp>
      <p:sp>
        <p:nvSpPr>
          <p:cNvPr id="5" name="Content Placeholder 2">
            <a:extLst>
              <a:ext uri="{FF2B5EF4-FFF2-40B4-BE49-F238E27FC236}">
                <a16:creationId xmlns:a16="http://schemas.microsoft.com/office/drawing/2014/main" id="{336FE256-1FC4-E10E-C119-E81ED7F82039}"/>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pic>
        <p:nvPicPr>
          <p:cNvPr id="2" name="Picture 1" descr="A logo for a company&#10;&#10;AI-generated content may be incorrect.">
            <a:extLst>
              <a:ext uri="{FF2B5EF4-FFF2-40B4-BE49-F238E27FC236}">
                <a16:creationId xmlns:a16="http://schemas.microsoft.com/office/drawing/2014/main" id="{B1C47F80-7B74-FAA1-FE63-3AB84DA1A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
        <p:nvSpPr>
          <p:cNvPr id="6" name="Content Placeholder 2">
            <a:extLst>
              <a:ext uri="{FF2B5EF4-FFF2-40B4-BE49-F238E27FC236}">
                <a16:creationId xmlns:a16="http://schemas.microsoft.com/office/drawing/2014/main" id="{01829100-1EB4-26EF-9C22-24CAE5332D47}"/>
              </a:ext>
            </a:extLst>
          </p:cNvPr>
          <p:cNvSpPr txBox="1">
            <a:spLocks/>
          </p:cNvSpPr>
          <p:nvPr/>
        </p:nvSpPr>
        <p:spPr>
          <a:xfrm>
            <a:off x="554739" y="15700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In terms of the total length of these frauds:</a:t>
            </a:r>
          </a:p>
          <a:p>
            <a:pPr lvl="1"/>
            <a:r>
              <a:rPr lang="en-GB" dirty="0"/>
              <a:t>48% of victims communicated with the suspect for 1-6 months</a:t>
            </a:r>
          </a:p>
          <a:p>
            <a:pPr lvl="1"/>
            <a:r>
              <a:rPr lang="en-GB" dirty="0"/>
              <a:t>16% for 1-3 years and 11% for longer than 3 years</a:t>
            </a:r>
          </a:p>
          <a:p>
            <a:pPr lvl="1"/>
            <a:r>
              <a:rPr lang="en-GB" dirty="0"/>
              <a:t>5% of those targeted were in communication with the criminal for more than 6 years.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33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EBB0-DF4F-D954-1BA9-9C765BDFC1E1}"/>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2231A354-3888-A2B3-1A86-93C312B748B1}"/>
              </a:ext>
            </a:extLst>
          </p:cNvPr>
          <p:cNvSpPr txBox="1">
            <a:spLocks/>
          </p:cNvSpPr>
          <p:nvPr/>
        </p:nvSpPr>
        <p:spPr>
          <a:xfrm>
            <a:off x="707571" y="1302514"/>
            <a:ext cx="11049000"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Let's look at some scenarios…</a:t>
            </a:r>
          </a:p>
        </p:txBody>
      </p:sp>
      <p:pic>
        <p:nvPicPr>
          <p:cNvPr id="3" name="Picture 2">
            <a:extLst>
              <a:ext uri="{FF2B5EF4-FFF2-40B4-BE49-F238E27FC236}">
                <a16:creationId xmlns:a16="http://schemas.microsoft.com/office/drawing/2014/main" id="{76953402-8C7A-53DF-0AE3-DA0E9BCD3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AE87EED2-5B99-C938-5CC6-C59D27A38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91363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E757-38A6-435A-10F7-6B9290437EB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1:</a:t>
            </a:r>
          </a:p>
        </p:txBody>
      </p:sp>
      <p:sp>
        <p:nvSpPr>
          <p:cNvPr id="3" name="TextBox 2">
            <a:extLst>
              <a:ext uri="{FF2B5EF4-FFF2-40B4-BE49-F238E27FC236}">
                <a16:creationId xmlns:a16="http://schemas.microsoft.com/office/drawing/2014/main" id="{E7381789-5D05-A720-3680-04EFEC316460}"/>
              </a:ext>
            </a:extLst>
          </p:cNvPr>
          <p:cNvSpPr txBox="1"/>
          <p:nvPr/>
        </p:nvSpPr>
        <p:spPr>
          <a:xfrm>
            <a:off x="775075" y="1417638"/>
            <a:ext cx="10853057"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receive an Instagram message from someone who’s profile picture</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appears to be someone your age, asking if you want to chat with them. They ask where you are from, and then say they are from the USA but still want to talk. Once you start messaging, they message you increasingly often and get upset with you when you take longer to respond.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What tactic is the criminal using</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Long distance</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scenarios</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Love bombing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Fake images/catfishing</a:t>
            </a: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D: </a:t>
            </a:r>
            <a:r>
              <a:rPr lang="en-GB" sz="2400" dirty="0">
                <a:solidFill>
                  <a:prstClr val="black"/>
                </a:solidFill>
                <a:latin typeface="Arial" panose="020B0604020202020204" pitchFamily="34" charset="0"/>
                <a:cs typeface="Arial" panose="020B0604020202020204" pitchFamily="34" charset="0"/>
              </a:rPr>
              <a:t>All of the above</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010792E-97B2-D86D-DC07-DF06B6130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9D7EE431-9BA6-EC66-5BF6-A3E37870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55443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C14-B592-4C4D-B989-E865C0591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D0781-D408-73C8-FEA7-28F1BBEC50F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E33480DA-8049-AC30-D98B-9CFCBFD48C2A}"/>
              </a:ext>
            </a:extLst>
          </p:cNvPr>
          <p:cNvSpPr txBox="1"/>
          <p:nvPr/>
        </p:nvSpPr>
        <p:spPr>
          <a:xfrm>
            <a:off x="2985407" y="1785257"/>
            <a:ext cx="62211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D</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 of the above</a:t>
            </a:r>
          </a:p>
        </p:txBody>
      </p:sp>
      <p:pic>
        <p:nvPicPr>
          <p:cNvPr id="4" name="Picture 3">
            <a:extLst>
              <a:ext uri="{FF2B5EF4-FFF2-40B4-BE49-F238E27FC236}">
                <a16:creationId xmlns:a16="http://schemas.microsoft.com/office/drawing/2014/main" id="{130DFFA4-F985-C8B8-BEF1-17350FF40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mmon Romance Scams in 2024 ...">
            <a:extLst>
              <a:ext uri="{FF2B5EF4-FFF2-40B4-BE49-F238E27FC236}">
                <a16:creationId xmlns:a16="http://schemas.microsoft.com/office/drawing/2014/main" id="{5810AE37-69B2-FF01-3E88-78E5574BD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381" y="3958776"/>
            <a:ext cx="29908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derstanding 'Love Bombing' - Southend ...">
            <a:extLst>
              <a:ext uri="{FF2B5EF4-FFF2-40B4-BE49-F238E27FC236}">
                <a16:creationId xmlns:a16="http://schemas.microsoft.com/office/drawing/2014/main" id="{F1B83AAB-08D9-900A-F4CC-E6E52F436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1381" y="1058965"/>
            <a:ext cx="2899811" cy="289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tfishing | What is catfishing and how ...">
            <a:extLst>
              <a:ext uri="{FF2B5EF4-FFF2-40B4-BE49-F238E27FC236}">
                <a16:creationId xmlns:a16="http://schemas.microsoft.com/office/drawing/2014/main" id="{F1929A4C-7600-B52E-BAFB-A77644447B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34779"/>
            <a:ext cx="2600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company&#10;&#10;AI-generated content may be incorrect.">
            <a:extLst>
              <a:ext uri="{FF2B5EF4-FFF2-40B4-BE49-F238E27FC236}">
                <a16:creationId xmlns:a16="http://schemas.microsoft.com/office/drawing/2014/main" id="{4A21167C-0919-68B6-A701-FB262B90F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8598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EAF1-A542-7F14-B432-99CCAD21F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F9EBB-6B49-1628-059A-3C2334BC3A3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2:</a:t>
            </a:r>
          </a:p>
        </p:txBody>
      </p:sp>
      <p:sp>
        <p:nvSpPr>
          <p:cNvPr id="3" name="TextBox 2">
            <a:extLst>
              <a:ext uri="{FF2B5EF4-FFF2-40B4-BE49-F238E27FC236}">
                <a16:creationId xmlns:a16="http://schemas.microsoft.com/office/drawing/2014/main" id="{B0CFD0B9-B6BF-49D7-FE92-B159B4CD3940}"/>
              </a:ext>
            </a:extLst>
          </p:cNvPr>
          <p:cNvSpPr txBox="1"/>
          <p:nvPr/>
        </p:nvSpPr>
        <p:spPr>
          <a:xfrm>
            <a:off x="775075" y="1417638"/>
            <a:ext cx="10853057" cy="4154984"/>
          </a:xfrm>
          <a:prstGeom prst="rect">
            <a:avLst/>
          </a:prstGeom>
          <a:noFill/>
        </p:spPr>
        <p:txBody>
          <a:bodyPr wrap="square" rtlCol="0">
            <a:spAutoFit/>
          </a:bodyPr>
          <a:lstStyle/>
          <a:p>
            <a:pPr lvl="0">
              <a:defRPr/>
            </a:pPr>
            <a:r>
              <a:rPr lang="en-GB" sz="2400" dirty="0"/>
              <a:t>You receive a WhatsApp message from someone whose profile picture appears to be someone your age, and they quickly express strong interest in getting to know you. They ask a few basic questions and almost immediately begin showering you with compliments, affectionate language, and talk about a special connection. They quickly  escalate by sending constant messages, expressing intense feelings very early, and suggest exclusivity or a future together very soon.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What tactic is the criminal using</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Unusual payment methods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Love Bombing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Creating a sob story</a:t>
            </a:r>
          </a:p>
        </p:txBody>
      </p:sp>
      <p:pic>
        <p:nvPicPr>
          <p:cNvPr id="4" name="Picture 3">
            <a:extLst>
              <a:ext uri="{FF2B5EF4-FFF2-40B4-BE49-F238E27FC236}">
                <a16:creationId xmlns:a16="http://schemas.microsoft.com/office/drawing/2014/main" id="{02CAC7E3-465F-CC61-44BA-03A707268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9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E1E44-27D4-180C-F8CA-A032D7185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AC357-B1F0-C7BB-D7A4-CAF7C3FBCCB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8C1562E4-DE68-8862-D60A-413DD17784BF}"/>
              </a:ext>
            </a:extLst>
          </p:cNvPr>
          <p:cNvSpPr txBox="1"/>
          <p:nvPr/>
        </p:nvSpPr>
        <p:spPr>
          <a:xfrm>
            <a:off x="2985407" y="1785257"/>
            <a:ext cx="6221186" cy="461665"/>
          </a:xfrm>
          <a:prstGeom prst="rect">
            <a:avLst/>
          </a:prstGeom>
          <a:noFill/>
        </p:spPr>
        <p:txBody>
          <a:bodyPr wrap="square" rtlCol="0">
            <a:spAutoFit/>
          </a:bodyPr>
          <a:lstStyle/>
          <a:p>
            <a:pPr lvl="0">
              <a:defRPr/>
            </a:pPr>
            <a:r>
              <a:rPr lang="en-GB" sz="2400" b="1" dirty="0">
                <a:solidFill>
                  <a:prstClr val="black"/>
                </a:solidFill>
                <a:latin typeface="Arial" panose="020B0604020202020204" pitchFamily="34" charset="0"/>
                <a:cs typeface="Arial" panose="020B0604020202020204" pitchFamily="34" charset="0"/>
              </a:rPr>
              <a:t>B:</a:t>
            </a:r>
            <a:r>
              <a:rPr lang="en-GB" sz="2400" dirty="0">
                <a:solidFill>
                  <a:prstClr val="black"/>
                </a:solidFill>
                <a:latin typeface="Arial" panose="020B0604020202020204" pitchFamily="34" charset="0"/>
                <a:cs typeface="Arial" panose="020B0604020202020204" pitchFamily="34" charset="0"/>
              </a:rPr>
              <a:t> Love Bombing</a:t>
            </a:r>
          </a:p>
        </p:txBody>
      </p:sp>
      <p:pic>
        <p:nvPicPr>
          <p:cNvPr id="4" name="Picture 3">
            <a:extLst>
              <a:ext uri="{FF2B5EF4-FFF2-40B4-BE49-F238E27FC236}">
                <a16:creationId xmlns:a16="http://schemas.microsoft.com/office/drawing/2014/main" id="{FD0AAC36-C112-C6C8-3973-A0EB19AE1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derstanding 'Love Bombing' - Southend ...">
            <a:extLst>
              <a:ext uri="{FF2B5EF4-FFF2-40B4-BE49-F238E27FC236}">
                <a16:creationId xmlns:a16="http://schemas.microsoft.com/office/drawing/2014/main" id="{46ECB856-F231-55FE-D1C1-7F32130A8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409" y="244083"/>
            <a:ext cx="5196280" cy="5196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AI-generated content may be incorrect.">
            <a:extLst>
              <a:ext uri="{FF2B5EF4-FFF2-40B4-BE49-F238E27FC236}">
                <a16:creationId xmlns:a16="http://schemas.microsoft.com/office/drawing/2014/main" id="{AB5EDD40-FCC7-1AF5-DFE0-947101CBC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55153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idowed, Groomed, Left Penniless | Diana's Story of Romance Fraud #metpolice #crime">
            <a:hlinkClick r:id="" action="ppaction://media"/>
            <a:extLst>
              <a:ext uri="{FF2B5EF4-FFF2-40B4-BE49-F238E27FC236}">
                <a16:creationId xmlns:a16="http://schemas.microsoft.com/office/drawing/2014/main" id="{155B620F-1FD7-16F2-5F4A-141593574C03}"/>
              </a:ext>
            </a:extLst>
          </p:cNvPr>
          <p:cNvPicPr>
            <a:picLocks noRot="1" noChangeAspect="1"/>
          </p:cNvPicPr>
          <p:nvPr>
            <a:videoFile r:link="rId1"/>
          </p:nvPr>
        </p:nvPicPr>
        <p:blipFill>
          <a:blip r:embed="rId4"/>
          <a:stretch>
            <a:fillRect/>
          </a:stretch>
        </p:blipFill>
        <p:spPr>
          <a:xfrm>
            <a:off x="4786570" y="1701295"/>
            <a:ext cx="2342893" cy="4146714"/>
          </a:xfrm>
          <a:prstGeom prst="rect">
            <a:avLst/>
          </a:prstGeom>
          <a:noFill/>
        </p:spPr>
      </p:pic>
      <p:sp>
        <p:nvSpPr>
          <p:cNvPr id="8" name="Title 2">
            <a:extLst>
              <a:ext uri="{FF2B5EF4-FFF2-40B4-BE49-F238E27FC236}">
                <a16:creationId xmlns:a16="http://schemas.microsoft.com/office/drawing/2014/main" id="{7272DD14-20AD-4DA2-6A48-ECB99FC61389}"/>
              </a:ext>
            </a:extLst>
          </p:cNvPr>
          <p:cNvSpPr>
            <a:spLocks noGrp="1"/>
          </p:cNvSpPr>
          <p:nvPr>
            <p:ph type="title"/>
          </p:nvPr>
        </p:nvSpPr>
        <p:spPr>
          <a:xfrm>
            <a:off x="503939" y="274638"/>
            <a:ext cx="11484863" cy="1143000"/>
          </a:xfrm>
        </p:spPr>
        <p:txBody>
          <a:bodyPr/>
          <a:lstStyle/>
          <a:p>
            <a:r>
              <a:rPr lang="en-GB" dirty="0">
                <a:latin typeface="Arial" panose="020B0604020202020204" pitchFamily="34" charset="0"/>
                <a:cs typeface="Arial" panose="020B0604020202020204" pitchFamily="34" charset="0"/>
              </a:rPr>
              <a:t>Video</a:t>
            </a:r>
            <a:endParaRPr lang="en-US" dirty="0"/>
          </a:p>
        </p:txBody>
      </p:sp>
    </p:spTree>
    <p:extLst>
      <p:ext uri="{BB962C8B-B14F-4D97-AF65-F5344CB8AC3E}">
        <p14:creationId xmlns:p14="http://schemas.microsoft.com/office/powerpoint/2010/main" val="329560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4AE2-EE98-6720-CB3A-D9B719EAD91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34606D06-5462-CD41-004D-94C244B06D5C}"/>
              </a:ext>
            </a:extLst>
          </p:cNvPr>
          <p:cNvSpPr txBox="1">
            <a:spLocks/>
          </p:cNvSpPr>
          <p:nvPr/>
        </p:nvSpPr>
        <p:spPr>
          <a:xfrm>
            <a:off x="512762" y="1525025"/>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latin typeface="Arial" panose="020B0604020202020204" pitchFamily="34" charset="0"/>
                <a:cs typeface="Arial" panose="020B0604020202020204" pitchFamily="34" charset="0"/>
              </a:rPr>
              <a:t>You will learn what Romance Fraud is</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what tactics criminals use to get close to their victims</a:t>
            </a:r>
          </a:p>
          <a:p>
            <a:pPr marL="514350" indent="-514350">
              <a:buFont typeface="+mj-lt"/>
              <a:buAutoNum type="arabicPeriod"/>
            </a:pPr>
            <a:r>
              <a:rPr lang="en-GB" dirty="0">
                <a:latin typeface="Arial" panose="020B0604020202020204" pitchFamily="34" charset="0"/>
                <a:cs typeface="Arial" panose="020B0604020202020204" pitchFamily="34" charset="0"/>
              </a:rPr>
              <a:t>See some examples of these tactics that the criminals use</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how to stay safe when using online platforms</a:t>
            </a:r>
          </a:p>
        </p:txBody>
      </p:sp>
      <p:pic>
        <p:nvPicPr>
          <p:cNvPr id="4" name="Picture 3">
            <a:extLst>
              <a:ext uri="{FF2B5EF4-FFF2-40B4-BE49-F238E27FC236}">
                <a16:creationId xmlns:a16="http://schemas.microsoft.com/office/drawing/2014/main" id="{59F34528-93CD-BC32-347F-F5DFAEC00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0A216CEF-6159-F34F-E18C-BE78E243A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87836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5D75-3BD4-2EA9-875C-F365FC668180}"/>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9B062CBE-6578-0AE3-1022-3F958D1BCC4F}"/>
              </a:ext>
            </a:extLst>
          </p:cNvPr>
          <p:cNvSpPr txBox="1">
            <a:spLocks/>
          </p:cNvSpPr>
          <p:nvPr/>
        </p:nvSpPr>
        <p:spPr>
          <a:xfrm>
            <a:off x="1944288" y="1302514"/>
            <a:ext cx="9237831"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So how can you stay safe?</a:t>
            </a:r>
          </a:p>
        </p:txBody>
      </p:sp>
      <p:pic>
        <p:nvPicPr>
          <p:cNvPr id="3" name="Picture 2">
            <a:extLst>
              <a:ext uri="{FF2B5EF4-FFF2-40B4-BE49-F238E27FC236}">
                <a16:creationId xmlns:a16="http://schemas.microsoft.com/office/drawing/2014/main" id="{278BC630-D85F-CEDE-F4E1-1742C811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7FB06159-8A42-5330-4014-7DA97F611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175911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8D88-89B9-8E72-518A-9EEEF6A106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8C3397-E3A0-44CF-C7C4-BE2D09F0AC34}"/>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53" rtl="0" eaLnBrk="1" fontAlgn="auto" latinLnBrk="0" hangingPunct="1">
              <a:lnSpc>
                <a:spcPct val="100000"/>
              </a:lnSpc>
              <a:spcBef>
                <a:spcPct val="20000"/>
              </a:spcBef>
              <a:spcAft>
                <a:spcPts val="0"/>
              </a:spcAft>
              <a:buClrTx/>
              <a:buSzTx/>
              <a:buNone/>
              <a:tabLst/>
              <a:defRPr/>
            </a:pPr>
            <a:r>
              <a:rPr lang="en-GB" dirty="0">
                <a:solidFill>
                  <a:prstClr val="black"/>
                </a:solidFill>
                <a:latin typeface="Arial" panose="020B0604020202020204" pitchFamily="34" charset="0"/>
                <a:cs typeface="Arial" panose="020B0604020202020204" pitchFamily="34" charset="0"/>
              </a:rPr>
              <a:t>Below are some tips on how to stay safe in this situation:</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reverse image search but be cautious that some AI photos</a:t>
            </a:r>
            <a:r>
              <a:rPr kumimoji="0" lang="en-GB"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can pass this test</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communication only on the platform they messaged on first</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Always protect your personal information, keep social media accounts private</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Never send money to someone you have not met</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Never send images of yourself to someone you have not met</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57FA725-8CB0-E439-13D3-F8CA8B1F6F95}"/>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How can we stay safe when talking online?</a:t>
            </a:r>
          </a:p>
        </p:txBody>
      </p:sp>
      <p:pic>
        <p:nvPicPr>
          <p:cNvPr id="3" name="Picture 2">
            <a:extLst>
              <a:ext uri="{FF2B5EF4-FFF2-40B4-BE49-F238E27FC236}">
                <a16:creationId xmlns:a16="http://schemas.microsoft.com/office/drawing/2014/main" id="{8BD2DD29-8F73-1D53-A330-57AA81354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E24A4298-011A-41B1-2CBC-4C9034CFF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536895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175E6-951E-7E6E-DCE0-C0ED064A775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AE325F-AB44-092B-690A-28679F931C59}"/>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53" rtl="0" eaLnBrk="1" fontAlgn="auto" latinLnBrk="0" hangingPunct="1">
              <a:lnSpc>
                <a:spcPct val="100000"/>
              </a:lnSpc>
              <a:spcBef>
                <a:spcPct val="20000"/>
              </a:spcBef>
              <a:spcAft>
                <a:spcPts val="0"/>
              </a:spcAft>
              <a:buClrTx/>
              <a:buSz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some tips on how to support them:</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open conversation</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Be calm and considerate of their feelings</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secure their financial accounts if they have sent any money</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Remember to not blame the victim</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CB8BD7DC-1C61-745D-0A08-6A619D704B34}"/>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can we help a friend or family member who is a victim?</a:t>
            </a:r>
          </a:p>
        </p:txBody>
      </p:sp>
      <p:pic>
        <p:nvPicPr>
          <p:cNvPr id="3" name="Picture 2">
            <a:extLst>
              <a:ext uri="{FF2B5EF4-FFF2-40B4-BE49-F238E27FC236}">
                <a16:creationId xmlns:a16="http://schemas.microsoft.com/office/drawing/2014/main" id="{AAE546F0-D7C9-B385-FD68-BB6E4EA42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BE888027-C55C-273D-DB7C-87557BC9E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060001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FF3C-5B40-FA91-87E7-6C815090060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37F677C-B2AB-C63E-1AEA-9C170F44528C}"/>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21994D24-400D-6FF3-F84F-7D4BF3062CBE}"/>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Where to Report:</a:t>
            </a:r>
          </a:p>
        </p:txBody>
      </p:sp>
      <p:pic>
        <p:nvPicPr>
          <p:cNvPr id="3" name="Picture 2">
            <a:extLst>
              <a:ext uri="{FF2B5EF4-FFF2-40B4-BE49-F238E27FC236}">
                <a16:creationId xmlns:a16="http://schemas.microsoft.com/office/drawing/2014/main" id="{EB56A8C9-2B2F-E432-6E25-76C74B3DF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1FCBF602-5BF3-88CA-479D-B816C0A0C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
        <p:nvSpPr>
          <p:cNvPr id="5" name="Content Placeholder 2">
            <a:extLst>
              <a:ext uri="{FF2B5EF4-FFF2-40B4-BE49-F238E27FC236}">
                <a16:creationId xmlns:a16="http://schemas.microsoft.com/office/drawing/2014/main" id="{8995324A-2B45-C20E-F08C-1D46D02E86B3}"/>
              </a:ext>
            </a:extLst>
          </p:cNvPr>
          <p:cNvSpPr txBox="1">
            <a:spLocks/>
          </p:cNvSpPr>
          <p:nvPr/>
        </p:nvSpPr>
        <p:spPr>
          <a:xfrm>
            <a:off x="656339" y="15700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Your Bank</a:t>
            </a:r>
          </a:p>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The Police</a:t>
            </a:r>
          </a:p>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You can go to Report Fraud here: </a:t>
            </a:r>
            <a:r>
              <a:rPr lang="en-GB" dirty="0">
                <a:latin typeface="Arial" panose="020B0604020202020204" pitchFamily="34" charset="0"/>
                <a:cs typeface="Arial" panose="020B0604020202020204" pitchFamily="34" charset="0"/>
                <a:hlinkClick r:id="rId5"/>
              </a:rPr>
              <a:t>UK's Home for Reporting Cyber Crime &amp; Fraud - Report Fraud</a:t>
            </a:r>
            <a:r>
              <a:rPr lang="en-GB" dirty="0">
                <a:latin typeface="Arial" panose="020B0604020202020204" pitchFamily="34" charset="0"/>
                <a:cs typeface="Arial" panose="020B0604020202020204" pitchFamily="34" charset="0"/>
              </a:rPr>
              <a:t> or by calling 0300 123 2040</a:t>
            </a:r>
            <a:endPar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endParaRPr>
          </a:p>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You can report anonymously </a:t>
            </a:r>
            <a:r>
              <a:rPr lang="en-GB" dirty="0">
                <a:latin typeface="Arial" panose="020B0604020202020204" pitchFamily="34" charset="0"/>
                <a:cs typeface="Arial" panose="020B0604020202020204" pitchFamily="34" charset="0"/>
              </a:rPr>
              <a:t>via the </a:t>
            </a:r>
            <a:r>
              <a:rPr lang="en-GB" u="sng" dirty="0">
                <a:latin typeface="Arial" panose="020B0604020202020204" pitchFamily="34" charset="0"/>
                <a:cs typeface="Arial" panose="020B0604020202020204" pitchFamily="34" charset="0"/>
                <a:hlinkClick r:id="rId6"/>
              </a:rPr>
              <a:t>Crimestoppers website</a:t>
            </a:r>
            <a:r>
              <a:rPr lang="en-GB" dirty="0">
                <a:latin typeface="Arial" panose="020B0604020202020204" pitchFamily="34" charset="0"/>
                <a:cs typeface="Arial" panose="020B0604020202020204" pitchFamily="34" charset="0"/>
              </a:rPr>
              <a:t> or by calling 0800 555 111.</a:t>
            </a:r>
            <a:endPar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685346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D71-2AC5-0176-522D-E7441FEE04E8}"/>
              </a:ext>
            </a:extLst>
          </p:cNvPr>
          <p:cNvSpPr>
            <a:spLocks noGrp="1"/>
          </p:cNvSpPr>
          <p:nvPr>
            <p:ph type="title"/>
          </p:nvPr>
        </p:nvSpPr>
        <p:spPr/>
        <p:txBody>
          <a:bodyPr/>
          <a:lstStyle/>
          <a:p>
            <a:endParaRPr lang="en-GB"/>
          </a:p>
        </p:txBody>
      </p:sp>
      <p:pic>
        <p:nvPicPr>
          <p:cNvPr id="1026" name="Picture 2" descr="Man and women texting on mobile phones. Text in image reads: &quot;Do you really know who you're talking to?&quot; ">
            <a:extLst>
              <a:ext uri="{FF2B5EF4-FFF2-40B4-BE49-F238E27FC236}">
                <a16:creationId xmlns:a16="http://schemas.microsoft.com/office/drawing/2014/main" id="{178A793C-FDB5-288A-C0B9-1E59693C8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1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CB1F-8534-C915-4DAC-034ED1F6C1B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174486C-DC03-23D6-6F2B-3B0EF683FDED}"/>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42915">
              <a:buNone/>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Please remember:</a:t>
            </a:r>
          </a:p>
          <a:p>
            <a:pPr defTabSz="642915"/>
            <a:endPar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endParaRPr>
          </a:p>
          <a:p>
            <a:pPr marL="642915" indent="-642915" defTabSz="642915">
              <a:buFont typeface="Arial" panose="020B0604020202020204" pitchFamily="34" charset="0"/>
              <a:buAutoNum type="arabicPeriod"/>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If you have responded to a scam, it isn’t your fault.</a:t>
            </a:r>
          </a:p>
          <a:p>
            <a:pPr marL="642915" indent="-642915" defTabSz="642915">
              <a:buFont typeface="Arial" panose="020B0604020202020204" pitchFamily="34" charset="0"/>
              <a:buAutoNum type="arabicPeriod"/>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Anyone can be a scam victim.</a:t>
            </a:r>
          </a:p>
          <a:p>
            <a:pPr marL="642915" indent="-642915" defTabSz="642915">
              <a:buFont typeface="Arial" panose="020B0604020202020204" pitchFamily="34" charset="0"/>
              <a:buAutoNum type="arabicPeriod"/>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Support your friends if they have responded.</a:t>
            </a:r>
          </a:p>
        </p:txBody>
      </p:sp>
      <p:sp>
        <p:nvSpPr>
          <p:cNvPr id="7" name="Title 1">
            <a:extLst>
              <a:ext uri="{FF2B5EF4-FFF2-40B4-BE49-F238E27FC236}">
                <a16:creationId xmlns:a16="http://schemas.microsoft.com/office/drawing/2014/main" id="{EB2D0E4E-4393-8515-2E44-9D8FFF2BA091}"/>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Thank you for attending </a:t>
            </a:r>
          </a:p>
        </p:txBody>
      </p:sp>
      <p:pic>
        <p:nvPicPr>
          <p:cNvPr id="3" name="Picture 2">
            <a:extLst>
              <a:ext uri="{FF2B5EF4-FFF2-40B4-BE49-F238E27FC236}">
                <a16:creationId xmlns:a16="http://schemas.microsoft.com/office/drawing/2014/main" id="{FE6FFE56-F440-1B3E-4EB1-C2B94CC6A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44B500FF-16CC-3D31-AD3C-7746EAC83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11309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do you…">
            <a:extLst>
              <a:ext uri="{FF2B5EF4-FFF2-40B4-BE49-F238E27FC236}">
                <a16:creationId xmlns:a16="http://schemas.microsoft.com/office/drawing/2014/main" id="{CB06BA3D-4EF6-734D-4AD8-63665E7E3B1B}"/>
              </a:ext>
            </a:extLst>
          </p:cNvPr>
          <p:cNvSpPr txBox="1">
            <a:spLocks/>
          </p:cNvSpPr>
          <p:nvPr/>
        </p:nvSpPr>
        <p:spPr>
          <a:xfrm>
            <a:off x="1382486" y="1302514"/>
            <a:ext cx="9876917"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Let’s talk. What is </a:t>
            </a:r>
            <a:r>
              <a:rPr lang="en-GB" sz="9843" dirty="0">
                <a:solidFill>
                  <a:srgbClr val="0066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Helvetica"/>
              </a:rPr>
              <a:t>Romance Fraud</a:t>
            </a: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a:t>
            </a:r>
          </a:p>
        </p:txBody>
      </p:sp>
      <p:pic>
        <p:nvPicPr>
          <p:cNvPr id="3" name="Picture 2">
            <a:extLst>
              <a:ext uri="{FF2B5EF4-FFF2-40B4-BE49-F238E27FC236}">
                <a16:creationId xmlns:a16="http://schemas.microsoft.com/office/drawing/2014/main" id="{88D248E1-EAA1-4CB9-AB98-A4659A2D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C9D7689F-6121-E8C9-A654-5254645D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51696"/>
            <a:ext cx="1000124" cy="909204"/>
          </a:xfrm>
          <a:prstGeom prst="rect">
            <a:avLst/>
          </a:prstGeom>
        </p:spPr>
      </p:pic>
    </p:spTree>
    <p:extLst>
      <p:ext uri="{BB962C8B-B14F-4D97-AF65-F5344CB8AC3E}">
        <p14:creationId xmlns:p14="http://schemas.microsoft.com/office/powerpoint/2010/main" val="410915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ets think…"/>
          <p:cNvSpPr txBox="1"/>
          <p:nvPr/>
        </p:nvSpPr>
        <p:spPr>
          <a:xfrm>
            <a:off x="650512" y="258527"/>
            <a:ext cx="3414195" cy="609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99" tIns="12699" rIns="12699" bIns="12699">
            <a:spAutoFit/>
          </a:bodyPr>
          <a:lstStyle>
            <a:lvl1pPr>
              <a:defRPr sz="4800" b="1" spc="0">
                <a:solidFill>
                  <a:srgbClr val="232323"/>
                </a:solidFill>
                <a:uFill>
                  <a:solidFill>
                    <a:srgbClr val="232323"/>
                  </a:solidFill>
                </a:uFill>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kumimoji="0" sz="379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
                  <a:solidFill>
                    <a:srgbClr val="232323"/>
                  </a:solidFill>
                </a:uFill>
                <a:latin typeface="Arial" panose="020B0604020202020204" pitchFamily="34" charset="0"/>
                <a:ea typeface="+mn-ea"/>
                <a:cs typeface="Arial" panose="020B0604020202020204" pitchFamily="34" charset="0"/>
                <a:sym typeface="Helvetica"/>
              </a:rPr>
              <a:t>Let</a:t>
            </a:r>
            <a:r>
              <a:rPr kumimoji="0" lang="en-GB" sz="379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
                  <a:solidFill>
                    <a:srgbClr val="232323"/>
                  </a:solidFill>
                </a:uFill>
                <a:latin typeface="Arial" panose="020B0604020202020204" pitchFamily="34" charset="0"/>
                <a:ea typeface="+mn-ea"/>
                <a:cs typeface="Arial" panose="020B0604020202020204" pitchFamily="34" charset="0"/>
                <a:sym typeface="Helvetica"/>
              </a:rPr>
              <a:t>'</a:t>
            </a:r>
            <a:r>
              <a:rPr kumimoji="0" sz="379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
                  <a:solidFill>
                    <a:srgbClr val="232323"/>
                  </a:solidFill>
                </a:uFill>
                <a:latin typeface="Arial" panose="020B0604020202020204" pitchFamily="34" charset="0"/>
                <a:ea typeface="+mn-ea"/>
                <a:cs typeface="Arial" panose="020B0604020202020204" pitchFamily="34" charset="0"/>
                <a:sym typeface="Helvetica"/>
              </a:rPr>
              <a:t>s think…</a:t>
            </a:r>
          </a:p>
        </p:txBody>
      </p:sp>
      <p:sp>
        <p:nvSpPr>
          <p:cNvPr id="114" name="Rounded Rectangle"/>
          <p:cNvSpPr/>
          <p:nvPr/>
        </p:nvSpPr>
        <p:spPr>
          <a:xfrm>
            <a:off x="1761783" y="1446340"/>
            <a:ext cx="8494920" cy="1222772"/>
          </a:xfrm>
          <a:prstGeom prst="roundRect">
            <a:avLst>
              <a:gd name="adj" fmla="val 11382"/>
            </a:avLst>
          </a:prstGeom>
          <a:solidFill>
            <a:srgbClr val="363F45"/>
          </a:solidFill>
          <a:ln w="12700">
            <a:miter lim="400000"/>
          </a:ln>
        </p:spPr>
        <p:txBody>
          <a:bodyPr lIns="38086" tIns="38086" rIns="38086" bIns="38086"/>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grpSp>
        <p:nvGrpSpPr>
          <p:cNvPr id="127" name="Group"/>
          <p:cNvGrpSpPr/>
          <p:nvPr/>
        </p:nvGrpSpPr>
        <p:grpSpPr>
          <a:xfrm>
            <a:off x="7825458" y="3153858"/>
            <a:ext cx="2372467" cy="3357475"/>
            <a:chOff x="-1" y="0"/>
            <a:chExt cx="3096411" cy="4289197"/>
          </a:xfrm>
        </p:grpSpPr>
        <p:sp>
          <p:nvSpPr>
            <p:cNvPr id="124" name="Rounded Rectangle"/>
            <p:cNvSpPr/>
            <p:nvPr/>
          </p:nvSpPr>
          <p:spPr>
            <a:xfrm>
              <a:off x="-1" y="0"/>
              <a:ext cx="3096411" cy="4289197"/>
            </a:xfrm>
            <a:prstGeom prst="roundRect">
              <a:avLst>
                <a:gd name="adj" fmla="val 5742"/>
              </a:avLst>
            </a:prstGeom>
            <a:solidFill>
              <a:srgbClr val="FFB800"/>
            </a:solidFill>
            <a:ln w="12700" cap="flat">
              <a:noFill/>
              <a:miter lim="400000"/>
            </a:ln>
            <a:effectLst/>
          </p:spPr>
          <p:txBody>
            <a:bodyPr wrap="square" lIns="38099" tIns="38099" rIns="38099" bIns="38099" numCol="1" anchor="t">
              <a:noAutofit/>
            </a:bodyPr>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sp>
          <p:nvSpPr>
            <p:cNvPr id="126" name="Anybody can be a Scam victim"/>
            <p:cNvSpPr txBox="1"/>
            <p:nvPr/>
          </p:nvSpPr>
          <p:spPr>
            <a:xfrm>
              <a:off x="230861" y="1821734"/>
              <a:ext cx="2614229" cy="23544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 tIns="12700" rIns="12700" bIns="12700" numCol="1" anchor="t">
              <a:spAutoFit/>
            </a:bodyPr>
            <a:lstStyle>
              <a:lvl1pPr algn="ctr" defTabSz="457200">
                <a:spcBef>
                  <a:spcPts val="1400"/>
                </a:spcBef>
                <a:defRPr sz="3000" spc="0">
                  <a:solidFill>
                    <a:srgbClr val="000000"/>
                  </a:solidFill>
                  <a:uFill>
                    <a:solidFill>
                      <a:srgbClr val="000000"/>
                    </a:solidFill>
                  </a:uFill>
                </a:defRPr>
              </a:lvl1pPr>
            </a:lstStyle>
            <a:p>
              <a:pPr marL="0" marR="0" lvl="0" indent="0" defTabSz="321457" rtl="0" eaLnBrk="1" fontAlgn="auto" latinLnBrk="0" hangingPunct="0">
                <a:lnSpc>
                  <a:spcPct val="100000"/>
                </a:lnSpc>
                <a:spcBef>
                  <a:spcPts val="984"/>
                </a:spcBef>
                <a:spcAft>
                  <a:spcPts val="0"/>
                </a:spcAft>
                <a:buClrTx/>
                <a:buSzTx/>
                <a:buFontTx/>
                <a:buNone/>
                <a:tabLst/>
                <a:defRPr/>
              </a:pPr>
              <a:r>
                <a:rPr kumimoji="0" lang="en-GB" sz="1687" b="0" i="0" u="none" strike="noStrike" kern="0" cap="none" spc="0" normalizeH="0" baseline="0" noProof="0" dirty="0">
                  <a:ln>
                    <a:noFill/>
                  </a:ln>
                  <a:solidFill>
                    <a:srgbClr val="000000"/>
                  </a:solidFill>
                  <a:effectLst/>
                  <a:uLnTx/>
                  <a:uFill>
                    <a:solidFill>
                      <a:srgbClr val="000000"/>
                    </a:solidFill>
                  </a:uFill>
                  <a:latin typeface="Arial" panose="020B0604020202020204" pitchFamily="34" charset="0"/>
                  <a:ea typeface="+mn-ea"/>
                  <a:cs typeface="Arial" panose="020B0604020202020204" pitchFamily="34" charset="0"/>
                  <a:sym typeface="Helvetica"/>
                </a:rPr>
                <a:t>Report Fraud reported that over £100,000,000 was stolen last year through romance fraud (£106,000,000)</a:t>
              </a:r>
              <a:endParaRPr kumimoji="0" sz="1687" b="0" i="0" u="none" strike="noStrike" kern="0" cap="none" spc="0" normalizeH="0" baseline="0" noProof="0" dirty="0">
                <a:ln>
                  <a:noFill/>
                </a:ln>
                <a:solidFill>
                  <a:srgbClr val="000000"/>
                </a:solidFill>
                <a:effectLst/>
                <a:uLnTx/>
                <a:uFill>
                  <a:solidFill>
                    <a:srgbClr val="000000"/>
                  </a:solidFill>
                </a:uFill>
                <a:latin typeface="Arial" panose="020B0604020202020204" pitchFamily="34" charset="0"/>
                <a:ea typeface="+mn-ea"/>
                <a:cs typeface="Arial" panose="020B0604020202020204" pitchFamily="34" charset="0"/>
                <a:sym typeface="Helvetica"/>
              </a:endParaRPr>
            </a:p>
          </p:txBody>
        </p:sp>
      </p:grpSp>
      <p:sp>
        <p:nvSpPr>
          <p:cNvPr id="2" name="TextBox 1"/>
          <p:cNvSpPr txBox="1"/>
          <p:nvPr/>
        </p:nvSpPr>
        <p:spPr>
          <a:xfrm>
            <a:off x="2232288" y="1602782"/>
            <a:ext cx="7809574" cy="930407"/>
          </a:xfrm>
          <a:prstGeom prst="rect">
            <a:avLst/>
          </a:prstGeom>
          <a:noFill/>
        </p:spPr>
        <p:txBody>
          <a:bodyPr wrap="square" lIns="64287" tIns="32143" rIns="64287" bIns="32143" rtlCol="0">
            <a:spAutoFit/>
          </a:bodyPr>
          <a:lstStyle/>
          <a:p>
            <a:pPr marL="0" marR="0" lvl="0" indent="0" algn="ctr" defTabSz="764902" rtl="0" eaLnBrk="1" fontAlgn="auto" latinLnBrk="0" hangingPunct="0">
              <a:lnSpc>
                <a:spcPct val="100000"/>
              </a:lnSpc>
              <a:spcBef>
                <a:spcPts val="0"/>
              </a:spcBef>
              <a:spcAft>
                <a:spcPts val="0"/>
              </a:spcAft>
              <a:buClrTx/>
              <a:buSzTx/>
              <a:buFontTx/>
              <a:buNone/>
              <a:tabLst/>
              <a:defRPr/>
            </a:pPr>
            <a:r>
              <a:rPr lang="en-GB" sz="2812" b="1" kern="0" spc="-146" dirty="0">
                <a:solidFill>
                  <a:prstClr val="white"/>
                </a:solidFill>
                <a:uFill>
                  <a:solidFill>
                    <a:srgbClr val="6C6C6C"/>
                  </a:solidFill>
                </a:uFill>
                <a:latin typeface="Arial" panose="020B0604020202020204" pitchFamily="34" charset="0"/>
                <a:cs typeface="Arial" panose="020B0604020202020204" pitchFamily="34" charset="0"/>
                <a:sym typeface="Helvetica"/>
              </a:rPr>
              <a:t>How much money was reported stolen through romance fraud in the UK last year?</a:t>
            </a:r>
            <a:endParaRPr kumimoji="0" lang="en-GB" sz="2812" b="1" i="0" u="none" strike="noStrike" kern="0" cap="none" spc="-146" normalizeH="0" baseline="0" noProof="0" dirty="0">
              <a:ln>
                <a:noFill/>
              </a:ln>
              <a:solidFill>
                <a:prstClr val="white"/>
              </a:solidFill>
              <a:effectLst/>
              <a:uLnTx/>
              <a:uFill>
                <a:solidFill>
                  <a:srgbClr val="6C6C6C"/>
                </a:solidFill>
              </a:uFill>
              <a:latin typeface="Arial" panose="020B0604020202020204" pitchFamily="34" charset="0"/>
              <a:ea typeface="+mn-ea"/>
              <a:cs typeface="Arial" panose="020B0604020202020204" pitchFamily="34" charset="0"/>
              <a:sym typeface="Helvetica"/>
            </a:endParaRPr>
          </a:p>
        </p:txBody>
      </p:sp>
      <p:pic>
        <p:nvPicPr>
          <p:cNvPr id="3" name="Picture 2">
            <a:extLst>
              <a:ext uri="{FF2B5EF4-FFF2-40B4-BE49-F238E27FC236}">
                <a16:creationId xmlns:a16="http://schemas.microsoft.com/office/drawing/2014/main" id="{4CD122BD-8AE4-09A9-8E74-8AC6371602D9}"/>
              </a:ext>
            </a:extLst>
          </p:cNvPr>
          <p:cNvPicPr>
            <a:picLocks noChangeAspect="1"/>
          </p:cNvPicPr>
          <p:nvPr/>
        </p:nvPicPr>
        <p:blipFill>
          <a:blip r:embed="rId3"/>
          <a:stretch>
            <a:fillRect/>
          </a:stretch>
        </p:blipFill>
        <p:spPr>
          <a:xfrm>
            <a:off x="0" y="931626"/>
            <a:ext cx="12188334" cy="289310"/>
          </a:xfrm>
          <a:prstGeom prst="rect">
            <a:avLst/>
          </a:prstGeom>
        </p:spPr>
      </p:pic>
      <p:pic>
        <p:nvPicPr>
          <p:cNvPr id="4" name="Picture 2">
            <a:extLst>
              <a:ext uri="{FF2B5EF4-FFF2-40B4-BE49-F238E27FC236}">
                <a16:creationId xmlns:a16="http://schemas.microsoft.com/office/drawing/2014/main" id="{8A97E759-0198-A6F4-56F2-39239698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10" name="True">
            <a:extLst>
              <a:ext uri="{FF2B5EF4-FFF2-40B4-BE49-F238E27FC236}">
                <a16:creationId xmlns:a16="http://schemas.microsoft.com/office/drawing/2014/main" id="{FD78E9EC-DD36-47D7-8934-E12F66A27716}"/>
              </a:ext>
            </a:extLst>
          </p:cNvPr>
          <p:cNvSpPr txBox="1"/>
          <p:nvPr/>
        </p:nvSpPr>
        <p:spPr>
          <a:xfrm>
            <a:off x="7870365" y="3515485"/>
            <a:ext cx="2327560" cy="8874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More than</a:t>
            </a:r>
          </a:p>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 £100,000,000</a:t>
            </a:r>
            <a:endParaRPr kumimoji="0" sz="2800" b="0" i="0" u="none" strike="noStrike" kern="0" cap="none" spc="0" normalizeH="0" baseline="0" noProof="0" dirty="0">
              <a:ln>
                <a:noFill/>
              </a:ln>
              <a:solidFill>
                <a:srgbClr val="FFFFFF"/>
              </a:solidFill>
              <a:effectLst/>
              <a:uLnTx/>
              <a:uFill>
                <a:solidFill>
                  <a:srgbClr val="FFFFFF"/>
                </a:solidFill>
              </a:uFill>
              <a:latin typeface="Impact"/>
              <a:sym typeface="Impact"/>
            </a:endParaRPr>
          </a:p>
        </p:txBody>
      </p:sp>
      <p:grpSp>
        <p:nvGrpSpPr>
          <p:cNvPr id="14" name="Group 13">
            <a:extLst>
              <a:ext uri="{FF2B5EF4-FFF2-40B4-BE49-F238E27FC236}">
                <a16:creationId xmlns:a16="http://schemas.microsoft.com/office/drawing/2014/main" id="{FC04B44E-77B6-9544-4B96-68E83DDABCE0}"/>
              </a:ext>
            </a:extLst>
          </p:cNvPr>
          <p:cNvGrpSpPr/>
          <p:nvPr/>
        </p:nvGrpSpPr>
        <p:grpSpPr>
          <a:xfrm>
            <a:off x="1615565" y="3153859"/>
            <a:ext cx="5469497" cy="3357474"/>
            <a:chOff x="1615565" y="3153859"/>
            <a:chExt cx="5469497" cy="3357474"/>
          </a:xfrm>
        </p:grpSpPr>
        <p:grpSp>
          <p:nvGrpSpPr>
            <p:cNvPr id="120" name="Group"/>
            <p:cNvGrpSpPr/>
            <p:nvPr/>
          </p:nvGrpSpPr>
          <p:grpSpPr>
            <a:xfrm>
              <a:off x="1615565" y="3153859"/>
              <a:ext cx="2386896" cy="3357474"/>
              <a:chOff x="0" y="0"/>
              <a:chExt cx="3115241" cy="4289197"/>
            </a:xfrm>
          </p:grpSpPr>
          <p:sp>
            <p:nvSpPr>
              <p:cNvPr id="118" name="Rounded Rectangle"/>
              <p:cNvSpPr/>
              <p:nvPr/>
            </p:nvSpPr>
            <p:spPr>
              <a:xfrm>
                <a:off x="0" y="0"/>
                <a:ext cx="3096411" cy="4289197"/>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sp>
            <p:nvSpPr>
              <p:cNvPr id="119" name="True"/>
              <p:cNvSpPr txBox="1"/>
              <p:nvPr/>
            </p:nvSpPr>
            <p:spPr>
              <a:xfrm>
                <a:off x="77442" y="557803"/>
                <a:ext cx="3037799" cy="1133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More than</a:t>
                </a:r>
              </a:p>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 £100,000,000</a:t>
                </a:r>
                <a:endParaRPr kumimoji="0" sz="2800" b="0" i="0" u="none" strike="noStrike" kern="0" cap="none" spc="0" normalizeH="0" baseline="0" noProof="0" dirty="0">
                  <a:ln>
                    <a:noFill/>
                  </a:ln>
                  <a:solidFill>
                    <a:srgbClr val="FFFFFF"/>
                  </a:solidFill>
                  <a:effectLst/>
                  <a:uLnTx/>
                  <a:uFill>
                    <a:solidFill>
                      <a:srgbClr val="FFFFFF"/>
                    </a:solidFill>
                  </a:uFill>
                  <a:latin typeface="Impact"/>
                  <a:sym typeface="Impact"/>
                </a:endParaRPr>
              </a:p>
            </p:txBody>
          </p:sp>
        </p:grpSp>
        <p:sp>
          <p:nvSpPr>
            <p:cNvPr id="121" name="Rounded Rectangle"/>
            <p:cNvSpPr/>
            <p:nvPr/>
          </p:nvSpPr>
          <p:spPr>
            <a:xfrm>
              <a:off x="4669373" y="3153859"/>
              <a:ext cx="2372468" cy="3357474"/>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sp>
          <p:nvSpPr>
            <p:cNvPr id="9" name="True">
              <a:extLst>
                <a:ext uri="{FF2B5EF4-FFF2-40B4-BE49-F238E27FC236}">
                  <a16:creationId xmlns:a16="http://schemas.microsoft.com/office/drawing/2014/main" id="{B49011D3-E883-335F-6204-5422A06D9E43}"/>
                </a:ext>
              </a:extLst>
            </p:cNvPr>
            <p:cNvSpPr txBox="1"/>
            <p:nvPr/>
          </p:nvSpPr>
          <p:spPr>
            <a:xfrm>
              <a:off x="4757502" y="3590493"/>
              <a:ext cx="2327560" cy="8874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Less than</a:t>
              </a:r>
            </a:p>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 £100,000,000</a:t>
              </a:r>
              <a:endParaRPr kumimoji="0" sz="2800" b="0" i="0" u="none" strike="noStrike" kern="0" cap="none" spc="0" normalizeH="0" baseline="0" noProof="0" dirty="0">
                <a:ln>
                  <a:noFill/>
                </a:ln>
                <a:solidFill>
                  <a:srgbClr val="FFFFFF"/>
                </a:solidFill>
                <a:effectLst/>
                <a:uLnTx/>
                <a:uFill>
                  <a:solidFill>
                    <a:srgbClr val="FFFFFF"/>
                  </a:solidFill>
                </a:uFill>
                <a:latin typeface="Impact"/>
                <a:sym typeface="Impact"/>
              </a:endParaRPr>
            </a:p>
          </p:txBody>
        </p:sp>
        <mc:AlternateContent xmlns:mc="http://schemas.openxmlformats.org/markup-compatibility/2006">
          <mc:Choice xmlns:am3d="http://schemas.microsoft.com/office/drawing/2017/model3d" Requires="am3d">
            <p:graphicFrame>
              <p:nvGraphicFramePr>
                <p:cNvPr id="11" name="3D Model 10" descr="Pointing Arrow">
                  <a:extLst>
                    <a:ext uri="{FF2B5EF4-FFF2-40B4-BE49-F238E27FC236}">
                      <a16:creationId xmlns:a16="http://schemas.microsoft.com/office/drawing/2014/main" id="{F877632A-3540-FEF6-362A-13ED79CE8659}"/>
                    </a:ext>
                  </a:extLst>
                </p:cNvPr>
                <p:cNvGraphicFramePr>
                  <a:graphicFrameLocks noChangeAspect="1"/>
                </p:cNvGraphicFramePr>
                <p:nvPr>
                  <p:extLst>
                    <p:ext uri="{D42A27DB-BD31-4B8C-83A1-F6EECF244321}">
                      <p14:modId xmlns:p14="http://schemas.microsoft.com/office/powerpoint/2010/main" val="4267688006"/>
                    </p:ext>
                  </p:extLst>
                </p:nvPr>
              </p:nvGraphicFramePr>
              <p:xfrm rot="10800000">
                <a:off x="2302986" y="4579865"/>
                <a:ext cx="895349" cy="1670333"/>
              </p:xfrm>
              <a:graphic>
                <a:graphicData uri="http://schemas.microsoft.com/office/drawing/2017/model3d">
                  <am3d:model3d r:embed="rId5">
                    <am3d:spPr>
                      <a:xfrm rot="10800000">
                        <a:off x="0" y="0"/>
                        <a:ext cx="895349" cy="1670333"/>
                      </a:xfrm>
                      <a:prstGeom prst="rect">
                        <a:avLst/>
                      </a:prstGeom>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752779" ay="-292885" az="65083"/>
                      <am3d:postTrans dx="0" dy="0" dz="0"/>
                    </am3d:trans>
                    <am3d:raster rName="Office3DRenderer" rVer="16.0.8326">
                      <am3d:blip r:embed="rId6"/>
                    </am3d:raster>
                    <am3d:objViewport viewportSz="18855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Pointing Arrow">
                  <a:extLst>
                    <a:ext uri="{FF2B5EF4-FFF2-40B4-BE49-F238E27FC236}">
                      <a16:creationId xmlns:a16="http://schemas.microsoft.com/office/drawing/2014/main" id="{F877632A-3540-FEF6-362A-13ED79CE8659}"/>
                    </a:ext>
                  </a:extLst>
                </p:cNvPr>
                <p:cNvPicPr>
                  <a:picLocks noGrp="1" noRot="1" noChangeAspect="1" noMove="1" noResize="1" noEditPoints="1" noAdjustHandles="1" noChangeArrowheads="1" noChangeShapeType="1" noCrop="1"/>
                </p:cNvPicPr>
                <p:nvPr/>
              </p:nvPicPr>
              <p:blipFill>
                <a:blip r:embed="rId6"/>
                <a:stretch>
                  <a:fillRect/>
                </a:stretch>
              </p:blipFill>
              <p:spPr>
                <a:xfrm rot="10800000">
                  <a:off x="2302986" y="4579865"/>
                  <a:ext cx="895349" cy="167033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descr="Pointing Arrow">
                  <a:extLst>
                    <a:ext uri="{FF2B5EF4-FFF2-40B4-BE49-F238E27FC236}">
                      <a16:creationId xmlns:a16="http://schemas.microsoft.com/office/drawing/2014/main" id="{D143C101-FEED-BDEA-EBE6-603615BA5F7A}"/>
                    </a:ext>
                  </a:extLst>
                </p:cNvPr>
                <p:cNvGraphicFramePr>
                  <a:graphicFrameLocks noChangeAspect="1"/>
                </p:cNvGraphicFramePr>
                <p:nvPr>
                  <p:extLst>
                    <p:ext uri="{D42A27DB-BD31-4B8C-83A1-F6EECF244321}">
                      <p14:modId xmlns:p14="http://schemas.microsoft.com/office/powerpoint/2010/main" val="2102300559"/>
                    </p:ext>
                  </p:extLst>
                </p:nvPr>
              </p:nvGraphicFramePr>
              <p:xfrm>
                <a:off x="5407933" y="4579866"/>
                <a:ext cx="895348" cy="1670332"/>
              </p:xfrm>
              <a:graphic>
                <a:graphicData uri="http://schemas.microsoft.com/office/drawing/2017/model3d">
                  <am3d:model3d r:embed="rId5">
                    <am3d:spPr>
                      <a:xfrm>
                        <a:off x="0" y="0"/>
                        <a:ext cx="895348" cy="1670332"/>
                      </a:xfrm>
                      <a:prstGeom prst="rect">
                        <a:avLst/>
                      </a:prstGeom>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752779" ay="-292885" az="65083"/>
                      <am3d:postTrans dx="0" dy="0" dz="0"/>
                    </am3d:trans>
                    <am3d:raster rName="Office3DRenderer" rVer="16.0.8326">
                      <am3d:blip r:embed="rId7"/>
                    </am3d:raster>
                    <am3d:objViewport viewportSz="18855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Pointing Arrow">
                  <a:extLst>
                    <a:ext uri="{FF2B5EF4-FFF2-40B4-BE49-F238E27FC236}">
                      <a16:creationId xmlns:a16="http://schemas.microsoft.com/office/drawing/2014/main" id="{D143C101-FEED-BDEA-EBE6-603615BA5F7A}"/>
                    </a:ext>
                  </a:extLst>
                </p:cNvPr>
                <p:cNvPicPr>
                  <a:picLocks noGrp="1" noRot="1" noChangeAspect="1" noMove="1" noResize="1" noEditPoints="1" noAdjustHandles="1" noChangeArrowheads="1" noChangeShapeType="1" noCrop="1"/>
                </p:cNvPicPr>
                <p:nvPr/>
              </p:nvPicPr>
              <p:blipFill>
                <a:blip r:embed="rId7"/>
                <a:stretch>
                  <a:fillRect/>
                </a:stretch>
              </p:blipFill>
              <p:spPr>
                <a:xfrm>
                  <a:off x="5407933" y="4579866"/>
                  <a:ext cx="895348" cy="1670332"/>
                </a:xfrm>
                <a:prstGeom prst="rect">
                  <a:avLst/>
                </a:prstGeom>
              </p:spPr>
            </p:pic>
          </mc:Fallback>
        </mc:AlternateContent>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75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1A262-622E-6CFE-CC35-0EB6A66FD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A6A58F4-9485-B6F3-C90C-B60DE197F6A8}"/>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Tactics criminals use:</a:t>
            </a:r>
          </a:p>
        </p:txBody>
      </p:sp>
      <p:graphicFrame>
        <p:nvGraphicFramePr>
          <p:cNvPr id="5" name="Content Placeholder 1">
            <a:extLst>
              <a:ext uri="{FF2B5EF4-FFF2-40B4-BE49-F238E27FC236}">
                <a16:creationId xmlns:a16="http://schemas.microsoft.com/office/drawing/2014/main" id="{36672D9A-5A3F-52F3-F39D-76FC360D0858}"/>
              </a:ext>
            </a:extLst>
          </p:cNvPr>
          <p:cNvGraphicFramePr>
            <a:graphicFrameLocks/>
          </p:cNvGraphicFramePr>
          <p:nvPr>
            <p:extLst>
              <p:ext uri="{D42A27DB-BD31-4B8C-83A1-F6EECF244321}">
                <p14:modId xmlns:p14="http://schemas.microsoft.com/office/powerpoint/2010/main" val="687774179"/>
              </p:ext>
            </p:extLst>
          </p:nvPr>
        </p:nvGraphicFramePr>
        <p:xfrm>
          <a:off x="1559549" y="1412282"/>
          <a:ext cx="9072902" cy="4327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logo for a company&#10;&#10;AI-generated content may be incorrect.">
            <a:extLst>
              <a:ext uri="{FF2B5EF4-FFF2-40B4-BE49-F238E27FC236}">
                <a16:creationId xmlns:a16="http://schemas.microsoft.com/office/drawing/2014/main" id="{9A938022-5223-C956-95F9-8244702347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92774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2885-FC1C-0E11-FC0A-0D6DF28DF5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5E8C64-8370-13BA-08BA-15ED73FEC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A86BFE6-CF9C-2876-4F2C-566BBE797130}"/>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Fake images/Catfishing:</a:t>
            </a:r>
          </a:p>
        </p:txBody>
      </p:sp>
      <p:sp>
        <p:nvSpPr>
          <p:cNvPr id="5" name="Content Placeholder 2">
            <a:extLst>
              <a:ext uri="{FF2B5EF4-FFF2-40B4-BE49-F238E27FC236}">
                <a16:creationId xmlns:a16="http://schemas.microsoft.com/office/drawing/2014/main" id="{109060C8-61F4-69FE-5DE5-BE08FB581EE6}"/>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Catfishing – pretending to be someone you’re not online, using stolen images or completely AI-generated photos of a person who doesn't exist, typically to steal money from a victim</a:t>
            </a:r>
          </a:p>
          <a:p>
            <a:r>
              <a:rPr lang="en-GB" dirty="0">
                <a:latin typeface="Arial" panose="020B0604020202020204" pitchFamily="34" charset="0"/>
                <a:cs typeface="Arial" panose="020B0604020202020204" pitchFamily="34" charset="0"/>
              </a:rPr>
              <a:t>The criminals may pose as somebody your </a:t>
            </a:r>
          </a:p>
          <a:p>
            <a:pPr marL="0" indent="0">
              <a:buNone/>
            </a:pPr>
            <a:r>
              <a:rPr lang="en-GB" dirty="0">
                <a:latin typeface="Arial" panose="020B0604020202020204" pitchFamily="34" charset="0"/>
                <a:cs typeface="Arial" panose="020B0604020202020204" pitchFamily="34" charset="0"/>
              </a:rPr>
              <a:t>   age, before starting to implement some of the</a:t>
            </a:r>
          </a:p>
          <a:p>
            <a:pPr marL="0" indent="0">
              <a:buNone/>
            </a:pPr>
            <a:r>
              <a:rPr lang="en-GB" dirty="0">
                <a:latin typeface="Arial" panose="020B0604020202020204" pitchFamily="34" charset="0"/>
                <a:cs typeface="Arial" panose="020B0604020202020204" pitchFamily="34" charset="0"/>
              </a:rPr>
              <a:t>   other tactics we will look at</a:t>
            </a:r>
          </a:p>
        </p:txBody>
      </p:sp>
      <p:pic>
        <p:nvPicPr>
          <p:cNvPr id="1026" name="Picture 2" descr="Catfishing | What is catfishing and how ...">
            <a:extLst>
              <a:ext uri="{FF2B5EF4-FFF2-40B4-BE49-F238E27FC236}">
                <a16:creationId xmlns:a16="http://schemas.microsoft.com/office/drawing/2014/main" id="{8DD90520-A77B-9A75-D415-47D7068A4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961" y="3789722"/>
            <a:ext cx="2613978" cy="17618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77F88169-2D09-251E-FF06-8400E8A21C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18408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1C968-BC10-12DE-F1FD-4F81D42372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B35464-A732-8F91-E198-59C32E1FF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2B3B430-5915-69BC-473E-69A20CB68D63}"/>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Creating long distance scenarios:</a:t>
            </a:r>
          </a:p>
        </p:txBody>
      </p:sp>
      <p:pic>
        <p:nvPicPr>
          <p:cNvPr id="2050" name="Picture 2" descr="Common Romance Scams in 2024 ...">
            <a:extLst>
              <a:ext uri="{FF2B5EF4-FFF2-40B4-BE49-F238E27FC236}">
                <a16:creationId xmlns:a16="http://schemas.microsoft.com/office/drawing/2014/main" id="{6CAA58C7-D7BC-8F11-CFAA-6FE4AAD48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381" y="3958776"/>
            <a:ext cx="2990850" cy="15335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7B5BBC3F-8D61-335E-A7CB-D440EEEBD0CA}"/>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will often ask where their victim is from, and use this information to pretend to be somewhere far away from that</a:t>
            </a:r>
          </a:p>
          <a:p>
            <a:r>
              <a:rPr lang="en-GB" dirty="0">
                <a:latin typeface="Arial" panose="020B0604020202020204" pitchFamily="34" charset="0"/>
                <a:cs typeface="Arial" panose="020B0604020202020204" pitchFamily="34" charset="0"/>
              </a:rPr>
              <a:t>They do this to make sure the relationship can stay online to keep up their fake persona</a:t>
            </a:r>
          </a:p>
        </p:txBody>
      </p:sp>
      <p:pic>
        <p:nvPicPr>
          <p:cNvPr id="5" name="Picture 4" descr="A logo for a company&#10;&#10;AI-generated content may be incorrect.">
            <a:extLst>
              <a:ext uri="{FF2B5EF4-FFF2-40B4-BE49-F238E27FC236}">
                <a16:creationId xmlns:a16="http://schemas.microsoft.com/office/drawing/2014/main" id="{CC6D3C05-A63E-81E3-50D4-A21E2A368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7629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FAFC-CA6D-81FB-B4A6-87693B9087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CA0F69-DAF9-6C58-9A72-2A98D1A8A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0DFEAD8-810F-9F3D-3CA1-EFBC3C2D056D}"/>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Creating a ‘sob-story’:</a:t>
            </a:r>
          </a:p>
        </p:txBody>
      </p:sp>
      <p:sp>
        <p:nvSpPr>
          <p:cNvPr id="2" name="Content Placeholder 2">
            <a:extLst>
              <a:ext uri="{FF2B5EF4-FFF2-40B4-BE49-F238E27FC236}">
                <a16:creationId xmlns:a16="http://schemas.microsoft.com/office/drawing/2014/main" id="{84F197E4-5415-D0B3-BF5E-1391568DBEAC}"/>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Sob Story: A false story about their life to make the victim feel sorry for them</a:t>
            </a:r>
          </a:p>
          <a:p>
            <a:r>
              <a:rPr lang="en-GB" dirty="0">
                <a:latin typeface="Arial" panose="020B0604020202020204" pitchFamily="34" charset="0"/>
                <a:cs typeface="Arial" panose="020B0604020202020204" pitchFamily="34" charset="0"/>
              </a:rPr>
              <a:t>A common example of this may be having an ill relative that they need to borrow money for their surgery</a:t>
            </a:r>
          </a:p>
          <a:p>
            <a:r>
              <a:rPr lang="en-GB" dirty="0">
                <a:latin typeface="Arial" panose="020B0604020202020204" pitchFamily="34" charset="0"/>
                <a:cs typeface="Arial" panose="020B0604020202020204" pitchFamily="34" charset="0"/>
              </a:rPr>
              <a:t>They pretend to be vulnerable early on to</a:t>
            </a:r>
          </a:p>
          <a:p>
            <a:pPr marL="0" indent="0">
              <a:buNone/>
            </a:pPr>
            <a:r>
              <a:rPr lang="en-GB" dirty="0">
                <a:latin typeface="Arial" panose="020B0604020202020204" pitchFamily="34" charset="0"/>
                <a:cs typeface="Arial" panose="020B0604020202020204" pitchFamily="34" charset="0"/>
              </a:rPr>
              <a:t>   gain the victim's trust</a:t>
            </a:r>
          </a:p>
        </p:txBody>
      </p:sp>
      <p:pic>
        <p:nvPicPr>
          <p:cNvPr id="3074" name="Picture 2" descr="One Pathetic Sob-Story Later ...">
            <a:extLst>
              <a:ext uri="{FF2B5EF4-FFF2-40B4-BE49-F238E27FC236}">
                <a16:creationId xmlns:a16="http://schemas.microsoft.com/office/drawing/2014/main" id="{2A3FCE7B-D178-78AC-4ECF-29EC849E3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157" y="3760080"/>
            <a:ext cx="3000503" cy="168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9A6F9F2D-264D-F7E6-E506-7745B59CA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634071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DAC61-B410-4276-0CF4-DC9D97AB3C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5B29C4-654E-086B-3769-E731A134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38208E7-7507-C2A4-54D2-C9FE5BDE23C6}"/>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Isolating victims:</a:t>
            </a:r>
          </a:p>
        </p:txBody>
      </p:sp>
      <p:sp>
        <p:nvSpPr>
          <p:cNvPr id="2" name="Content Placeholder 2">
            <a:extLst>
              <a:ext uri="{FF2B5EF4-FFF2-40B4-BE49-F238E27FC236}">
                <a16:creationId xmlns:a16="http://schemas.microsoft.com/office/drawing/2014/main" id="{AE39D92F-456A-245F-48E4-D7B2B26AFBA3}"/>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will often try to isolate their victims from their loved ones</a:t>
            </a:r>
          </a:p>
          <a:p>
            <a:r>
              <a:rPr lang="en-GB" dirty="0">
                <a:latin typeface="Arial" panose="020B0604020202020204" pitchFamily="34" charset="0"/>
                <a:cs typeface="Arial" panose="020B0604020202020204" pitchFamily="34" charset="0"/>
              </a:rPr>
              <a:t>This isolation means they can steal money from their victims later, as the victims will not ask their </a:t>
            </a:r>
          </a:p>
          <a:p>
            <a:pPr marL="0" indent="0">
              <a:buNone/>
            </a:pPr>
            <a:r>
              <a:rPr lang="en-GB" dirty="0">
                <a:latin typeface="Arial" panose="020B0604020202020204" pitchFamily="34" charset="0"/>
                <a:cs typeface="Arial" panose="020B0604020202020204" pitchFamily="34" charset="0"/>
              </a:rPr>
              <a:t>   friends/family about it</a:t>
            </a:r>
          </a:p>
        </p:txBody>
      </p:sp>
      <p:pic>
        <p:nvPicPr>
          <p:cNvPr id="4098" name="Picture 2" descr="Cellphone Social Media Isolation Stock ...">
            <a:extLst>
              <a:ext uri="{FF2B5EF4-FFF2-40B4-BE49-F238E27FC236}">
                <a16:creationId xmlns:a16="http://schemas.microsoft.com/office/drawing/2014/main" id="{8DD97AAD-AA99-07FF-6944-3F38736AB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7" y="3109139"/>
            <a:ext cx="2873636" cy="2331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658A3A22-B44A-4FEA-68B2-2D218E1FD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953991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1402</TotalTime>
  <Words>2065</Words>
  <Application>Microsoft Office PowerPoint</Application>
  <PresentationFormat>Widescreen</PresentationFormat>
  <Paragraphs>203</Paragraphs>
  <Slides>25</Slides>
  <Notes>25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Arial</vt:lpstr>
      <vt:lpstr>Calibri</vt:lpstr>
      <vt:lpstr>Impact</vt:lpstr>
      <vt:lpstr>Lucida Grande</vt:lpstr>
      <vt:lpstr>ReithSans</vt:lpstr>
      <vt:lpstr>Wingdings</vt:lpstr>
      <vt:lpstr>1_Office Theme</vt:lpstr>
      <vt:lpstr>Office Theme</vt:lpstr>
      <vt:lpstr>Young Friends Against Scams – Romance Fraud</vt:lpstr>
      <vt:lpstr>Learning Objectives:</vt:lpstr>
      <vt:lpstr>PowerPoint Presentation</vt:lpstr>
      <vt:lpstr>PowerPoint Presentation</vt:lpstr>
      <vt:lpstr>Tactics criminals use:</vt:lpstr>
      <vt:lpstr>Fake images/Catfishing:</vt:lpstr>
      <vt:lpstr>Creating long distance scenarios:</vt:lpstr>
      <vt:lpstr>Creating a ‘sob-story’:</vt:lpstr>
      <vt:lpstr>Isolating victims:</vt:lpstr>
      <vt:lpstr>Love-bombing:</vt:lpstr>
      <vt:lpstr>Unusual payment methods:</vt:lpstr>
      <vt:lpstr>Some examples:</vt:lpstr>
      <vt:lpstr>Some Stats:</vt:lpstr>
      <vt:lpstr>PowerPoint Presentation</vt:lpstr>
      <vt:lpstr>Scenario 1:</vt:lpstr>
      <vt:lpstr>Answer</vt:lpstr>
      <vt:lpstr>Scenario 2:</vt:lpstr>
      <vt:lpstr>Answer</vt:lpstr>
      <vt:lpstr>Video</vt:lpstr>
      <vt:lpstr>PowerPoint Presentation</vt:lpstr>
      <vt:lpstr>How can we stay safe when talking online?</vt:lpstr>
      <vt:lpstr>How can we help a friend or family member who is a victim?</vt:lpstr>
      <vt:lpstr>Where to Report:</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Mace</dc:creator>
  <cp:lastModifiedBy>Xavier Mace</cp:lastModifiedBy>
  <cp:revision>44</cp:revision>
  <dcterms:created xsi:type="dcterms:W3CDTF">2025-09-12T09:39:16Z</dcterms:created>
  <dcterms:modified xsi:type="dcterms:W3CDTF">2026-07-09T11:30:45Z</dcterms:modified>
</cp:coreProperties>
</file>