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sldIdLst>
    <p:sldId id="706" r:id="rId3"/>
    <p:sldId id="740" r:id="rId4"/>
    <p:sldId id="725" r:id="rId5"/>
    <p:sldId id="726" r:id="rId6"/>
    <p:sldId id="729" r:id="rId7"/>
    <p:sldId id="262" r:id="rId8"/>
    <p:sldId id="730" r:id="rId9"/>
    <p:sldId id="743" r:id="rId10"/>
    <p:sldId id="731" r:id="rId11"/>
    <p:sldId id="737" r:id="rId12"/>
    <p:sldId id="739" r:id="rId13"/>
    <p:sldId id="735" r:id="rId14"/>
    <p:sldId id="736" r:id="rId15"/>
    <p:sldId id="733" r:id="rId16"/>
    <p:sldId id="745" r:id="rId17"/>
    <p:sldId id="741" r:id="rId18"/>
    <p:sldId id="742" r:id="rId19"/>
    <p:sldId id="748" r:id="rId20"/>
    <p:sldId id="747" r:id="rId21"/>
    <p:sldId id="750" r:id="rId22"/>
    <p:sldId id="738" r:id="rId23"/>
    <p:sldId id="744" r:id="rId24"/>
    <p:sldId id="7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76A1B-CBCF-48E3-BE3B-1D61ED556C52}" type="datetimeFigureOut">
              <a:rPr lang="en-GB" smtClean="0"/>
              <a:t>30/09/2025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48F5D-F2C7-4B85-81FF-C947AC190277}" type="slidenum">
              <a:rPr lang="en-GB" smtClean="0"/>
              <a:t>‹#›</a:t>
            </a:fld>
            <a:endParaRPr lang="en-GB"/>
          </a:p>
        </p:txBody>
      </p:sp>
    </p:spTree>
    <p:extLst>
      <p:ext uri="{BB962C8B-B14F-4D97-AF65-F5344CB8AC3E}">
        <p14:creationId xmlns:p14="http://schemas.microsoft.com/office/powerpoint/2010/main" val="237728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88AD0-87F1-4A9F-933A-94A6A7DFB42C}"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sym typeface="Helvetica"/>
            </a:endParaRPr>
          </a:p>
        </p:txBody>
      </p:sp>
    </p:spTree>
    <p:extLst>
      <p:ext uri="{BB962C8B-B14F-4D97-AF65-F5344CB8AC3E}">
        <p14:creationId xmlns:p14="http://schemas.microsoft.com/office/powerpoint/2010/main" val="49206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5C13-6FD5-3263-D02D-71577E860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C181D-AFF1-E045-848D-2D2489F21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84D20-3BB8-F8F7-F22A-156E548200A5}"/>
              </a:ext>
            </a:extLst>
          </p:cNvPr>
          <p:cNvSpPr>
            <a:spLocks noGrp="1"/>
          </p:cNvSpPr>
          <p:nvPr>
            <p:ph type="body" idx="1"/>
          </p:nvPr>
        </p:nvSpPr>
        <p:spPr/>
        <p:txBody>
          <a:bodyPr/>
          <a:lstStyle/>
          <a:p>
            <a:r>
              <a:rPr lang="en-GB" dirty="0"/>
              <a:t>Ask the students if they can think of any examples of these scams</a:t>
            </a:r>
          </a:p>
        </p:txBody>
      </p:sp>
    </p:spTree>
    <p:extLst>
      <p:ext uri="{BB962C8B-B14F-4D97-AF65-F5344CB8AC3E}">
        <p14:creationId xmlns:p14="http://schemas.microsoft.com/office/powerpoint/2010/main" val="322923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video</a:t>
            </a:r>
          </a:p>
        </p:txBody>
      </p:sp>
      <p:sp>
        <p:nvSpPr>
          <p:cNvPr id="4" name="Slide Number Placeholder 3"/>
          <p:cNvSpPr>
            <a:spLocks noGrp="1"/>
          </p:cNvSpPr>
          <p:nvPr>
            <p:ph type="sldNum" sz="quarter" idx="5"/>
          </p:nvPr>
        </p:nvSpPr>
        <p:spPr/>
        <p:txBody>
          <a:bodyPr/>
          <a:lstStyle/>
          <a:p>
            <a:fld id="{0B248F5D-F2C7-4B85-81FF-C947AC190277}" type="slidenum">
              <a:rPr lang="en-GB" smtClean="0"/>
              <a:t>11</a:t>
            </a:fld>
            <a:endParaRPr lang="en-GB"/>
          </a:p>
        </p:txBody>
      </p:sp>
    </p:spTree>
    <p:extLst>
      <p:ext uri="{BB962C8B-B14F-4D97-AF65-F5344CB8AC3E}">
        <p14:creationId xmlns:p14="http://schemas.microsoft.com/office/powerpoint/2010/main" val="396866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spot a fake review online</a:t>
            </a:r>
          </a:p>
        </p:txBody>
      </p:sp>
      <p:sp>
        <p:nvSpPr>
          <p:cNvPr id="4" name="Slide Number Placeholder 3"/>
          <p:cNvSpPr>
            <a:spLocks noGrp="1"/>
          </p:cNvSpPr>
          <p:nvPr>
            <p:ph type="sldNum" sz="quarter" idx="5"/>
          </p:nvPr>
        </p:nvSpPr>
        <p:spPr/>
        <p:txBody>
          <a:bodyPr/>
          <a:lstStyle/>
          <a:p>
            <a:fld id="{0B248F5D-F2C7-4B85-81FF-C947AC190277}" type="slidenum">
              <a:rPr lang="en-GB" smtClean="0"/>
              <a:t>12</a:t>
            </a:fld>
            <a:endParaRPr lang="en-GB"/>
          </a:p>
        </p:txBody>
      </p:sp>
    </p:spTree>
    <p:extLst>
      <p:ext uri="{BB962C8B-B14F-4D97-AF65-F5344CB8AC3E}">
        <p14:creationId xmlns:p14="http://schemas.microsoft.com/office/powerpoint/2010/main" val="425330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spot a ghosting scam</a:t>
            </a:r>
          </a:p>
        </p:txBody>
      </p:sp>
      <p:sp>
        <p:nvSpPr>
          <p:cNvPr id="4" name="Slide Number Placeholder 3"/>
          <p:cNvSpPr>
            <a:spLocks noGrp="1"/>
          </p:cNvSpPr>
          <p:nvPr>
            <p:ph type="sldNum" sz="quarter" idx="5"/>
          </p:nvPr>
        </p:nvSpPr>
        <p:spPr/>
        <p:txBody>
          <a:bodyPr/>
          <a:lstStyle/>
          <a:p>
            <a:fld id="{0B248F5D-F2C7-4B85-81FF-C947AC190277}" type="slidenum">
              <a:rPr lang="en-GB" smtClean="0"/>
              <a:t>13</a:t>
            </a:fld>
            <a:endParaRPr lang="en-GB"/>
          </a:p>
        </p:txBody>
      </p:sp>
    </p:spTree>
    <p:extLst>
      <p:ext uri="{BB962C8B-B14F-4D97-AF65-F5344CB8AC3E}">
        <p14:creationId xmlns:p14="http://schemas.microsoft.com/office/powerpoint/2010/main" val="214164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they have ever used or received a gift card</a:t>
            </a:r>
          </a:p>
          <a:p>
            <a:r>
              <a:rPr lang="en-GB" dirty="0"/>
              <a:t>Read out the slide</a:t>
            </a:r>
          </a:p>
          <a:p>
            <a:r>
              <a:rPr lang="en-GB" dirty="0"/>
              <a:t>30&amp; of young people buy goods online with gift cards</a:t>
            </a:r>
          </a:p>
        </p:txBody>
      </p:sp>
      <p:sp>
        <p:nvSpPr>
          <p:cNvPr id="4" name="Slide Number Placeholder 3"/>
          <p:cNvSpPr>
            <a:spLocks noGrp="1"/>
          </p:cNvSpPr>
          <p:nvPr>
            <p:ph type="sldNum" sz="quarter" idx="5"/>
          </p:nvPr>
        </p:nvSpPr>
        <p:spPr/>
        <p:txBody>
          <a:bodyPr/>
          <a:lstStyle/>
          <a:p>
            <a:fld id="{0B248F5D-F2C7-4B85-81FF-C947AC190277}" type="slidenum">
              <a:rPr lang="en-GB" smtClean="0"/>
              <a:t>14</a:t>
            </a:fld>
            <a:endParaRPr lang="en-GB"/>
          </a:p>
        </p:txBody>
      </p:sp>
    </p:spTree>
    <p:extLst>
      <p:ext uri="{BB962C8B-B14F-4D97-AF65-F5344CB8AC3E}">
        <p14:creationId xmlns:p14="http://schemas.microsoft.com/office/powerpoint/2010/main" val="421810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A262-FE23-4419-F4B5-CAB93370F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0C5CA-6C1B-840F-7BEF-71265578F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543FC-8A6D-396A-01EE-4B737549A9E5}"/>
              </a:ext>
            </a:extLst>
          </p:cNvPr>
          <p:cNvSpPr>
            <a:spLocks noGrp="1"/>
          </p:cNvSpPr>
          <p:nvPr>
            <p:ph type="body" idx="1"/>
          </p:nvPr>
        </p:nvSpPr>
        <p:spPr/>
        <p:txBody>
          <a:bodyPr/>
          <a:lstStyle/>
          <a:p>
            <a:r>
              <a:rPr lang="en-GB" dirty="0"/>
              <a:t>Read out the slide</a:t>
            </a:r>
          </a:p>
          <a:p>
            <a:r>
              <a:rPr lang="en-GB" dirty="0"/>
              <a:t>30&amp; of young people buy goods online with gift cards</a:t>
            </a:r>
          </a:p>
        </p:txBody>
      </p:sp>
      <p:sp>
        <p:nvSpPr>
          <p:cNvPr id="4" name="Slide Number Placeholder 3">
            <a:extLst>
              <a:ext uri="{FF2B5EF4-FFF2-40B4-BE49-F238E27FC236}">
                <a16:creationId xmlns:a16="http://schemas.microsoft.com/office/drawing/2014/main" id="{FB808113-64C0-F889-C542-7F1B54D220BF}"/>
              </a:ext>
            </a:extLst>
          </p:cNvPr>
          <p:cNvSpPr>
            <a:spLocks noGrp="1"/>
          </p:cNvSpPr>
          <p:nvPr>
            <p:ph type="sldNum" sz="quarter" idx="5"/>
          </p:nvPr>
        </p:nvSpPr>
        <p:spPr/>
        <p:txBody>
          <a:bodyPr/>
          <a:lstStyle/>
          <a:p>
            <a:fld id="{0B248F5D-F2C7-4B85-81FF-C947AC190277}" type="slidenum">
              <a:rPr lang="en-GB" smtClean="0"/>
              <a:t>15</a:t>
            </a:fld>
            <a:endParaRPr lang="en-GB"/>
          </a:p>
        </p:txBody>
      </p:sp>
    </p:spTree>
    <p:extLst>
      <p:ext uri="{BB962C8B-B14F-4D97-AF65-F5344CB8AC3E}">
        <p14:creationId xmlns:p14="http://schemas.microsoft.com/office/powerpoint/2010/main" val="67676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BC02-E6C5-900E-3C16-B4545C66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7C912-7850-9673-8F75-04D91D7FA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DBD0B-DC0B-0F70-B048-998CB225217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55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scenario and ask for a show of hands for each answer</a:t>
            </a:r>
          </a:p>
          <a:p>
            <a:r>
              <a:rPr lang="en-GB" dirty="0"/>
              <a:t>Correct answer is B</a:t>
            </a:r>
          </a:p>
        </p:txBody>
      </p:sp>
      <p:sp>
        <p:nvSpPr>
          <p:cNvPr id="4" name="Slide Number Placeholder 3"/>
          <p:cNvSpPr>
            <a:spLocks noGrp="1"/>
          </p:cNvSpPr>
          <p:nvPr>
            <p:ph type="sldNum" sz="quarter" idx="5"/>
          </p:nvPr>
        </p:nvSpPr>
        <p:spPr/>
        <p:txBody>
          <a:bodyPr/>
          <a:lstStyle/>
          <a:p>
            <a:fld id="{0B248F5D-F2C7-4B85-81FF-C947AC190277}" type="slidenum">
              <a:rPr lang="en-GB" smtClean="0"/>
              <a:t>17</a:t>
            </a:fld>
            <a:endParaRPr lang="en-GB"/>
          </a:p>
        </p:txBody>
      </p:sp>
    </p:spTree>
    <p:extLst>
      <p:ext uri="{BB962C8B-B14F-4D97-AF65-F5344CB8AC3E}">
        <p14:creationId xmlns:p14="http://schemas.microsoft.com/office/powerpoint/2010/main" val="1803141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9C3C-F96B-A1ED-7383-047E0B380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89E6F-EC66-3171-ECE9-24DA22869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26430-3C89-1184-1A32-1DF678980E77}"/>
              </a:ext>
            </a:extLst>
          </p:cNvPr>
          <p:cNvSpPr>
            <a:spLocks noGrp="1"/>
          </p:cNvSpPr>
          <p:nvPr>
            <p:ph type="body" idx="1"/>
          </p:nvPr>
        </p:nvSpPr>
        <p:spPr/>
        <p:txBody>
          <a:bodyPr/>
          <a:lstStyle/>
          <a:p>
            <a:r>
              <a:rPr lang="en-GB" dirty="0"/>
              <a:t>The answer is B because you should not buy items with untrustworthy reviews if you can find better, but that does not mean you should just give up if it is an item you really want</a:t>
            </a:r>
          </a:p>
        </p:txBody>
      </p:sp>
      <p:sp>
        <p:nvSpPr>
          <p:cNvPr id="4" name="Slide Number Placeholder 3">
            <a:extLst>
              <a:ext uri="{FF2B5EF4-FFF2-40B4-BE49-F238E27FC236}">
                <a16:creationId xmlns:a16="http://schemas.microsoft.com/office/drawing/2014/main" id="{84BDC4F6-4CB2-5BBD-D638-1C8A59B7C422}"/>
              </a:ext>
            </a:extLst>
          </p:cNvPr>
          <p:cNvSpPr>
            <a:spLocks noGrp="1"/>
          </p:cNvSpPr>
          <p:nvPr>
            <p:ph type="sldNum" sz="quarter" idx="5"/>
          </p:nvPr>
        </p:nvSpPr>
        <p:spPr/>
        <p:txBody>
          <a:bodyPr/>
          <a:lstStyle/>
          <a:p>
            <a:fld id="{0B248F5D-F2C7-4B85-81FF-C947AC190277}" type="slidenum">
              <a:rPr lang="en-GB" smtClean="0"/>
              <a:t>18</a:t>
            </a:fld>
            <a:endParaRPr lang="en-GB"/>
          </a:p>
        </p:txBody>
      </p:sp>
    </p:spTree>
    <p:extLst>
      <p:ext uri="{BB962C8B-B14F-4D97-AF65-F5344CB8AC3E}">
        <p14:creationId xmlns:p14="http://schemas.microsoft.com/office/powerpoint/2010/main" val="1982749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scenario and ask for a show of hands for each answer</a:t>
            </a:r>
          </a:p>
          <a:p>
            <a:r>
              <a:rPr lang="en-GB" dirty="0"/>
              <a:t>Correct answer is A</a:t>
            </a:r>
          </a:p>
        </p:txBody>
      </p:sp>
      <p:sp>
        <p:nvSpPr>
          <p:cNvPr id="4" name="Slide Number Placeholder 3"/>
          <p:cNvSpPr>
            <a:spLocks noGrp="1"/>
          </p:cNvSpPr>
          <p:nvPr>
            <p:ph type="sldNum" sz="quarter" idx="5"/>
          </p:nvPr>
        </p:nvSpPr>
        <p:spPr/>
        <p:txBody>
          <a:bodyPr/>
          <a:lstStyle/>
          <a:p>
            <a:fld id="{0B248F5D-F2C7-4B85-81FF-C947AC190277}" type="slidenum">
              <a:rPr lang="en-GB" smtClean="0"/>
              <a:t>19</a:t>
            </a:fld>
            <a:endParaRPr lang="en-GB"/>
          </a:p>
        </p:txBody>
      </p:sp>
    </p:spTree>
    <p:extLst>
      <p:ext uri="{BB962C8B-B14F-4D97-AF65-F5344CB8AC3E}">
        <p14:creationId xmlns:p14="http://schemas.microsoft.com/office/powerpoint/2010/main" val="24858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learning objectives.</a:t>
            </a:r>
          </a:p>
        </p:txBody>
      </p:sp>
      <p:sp>
        <p:nvSpPr>
          <p:cNvPr id="4" name="Slide Number Placeholder 3"/>
          <p:cNvSpPr>
            <a:spLocks noGrp="1"/>
          </p:cNvSpPr>
          <p:nvPr>
            <p:ph type="sldNum" sz="quarter" idx="5"/>
          </p:nvPr>
        </p:nvSpPr>
        <p:spPr/>
        <p:txBody>
          <a:bodyPr/>
          <a:lstStyle/>
          <a:p>
            <a:fld id="{0B248F5D-F2C7-4B85-81FF-C947AC190277}" type="slidenum">
              <a:rPr lang="en-GB" smtClean="0"/>
              <a:t>2</a:t>
            </a:fld>
            <a:endParaRPr lang="en-GB"/>
          </a:p>
        </p:txBody>
      </p:sp>
    </p:spTree>
    <p:extLst>
      <p:ext uri="{BB962C8B-B14F-4D97-AF65-F5344CB8AC3E}">
        <p14:creationId xmlns:p14="http://schemas.microsoft.com/office/powerpoint/2010/main" val="2599325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BFC8-1764-7FCC-F46C-AFDB567F0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CED38-6F12-9ADB-78FF-05CAF330D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7255E-FA9B-79EF-3356-6306BCFB9FDC}"/>
              </a:ext>
            </a:extLst>
          </p:cNvPr>
          <p:cNvSpPr>
            <a:spLocks noGrp="1"/>
          </p:cNvSpPr>
          <p:nvPr>
            <p:ph type="body" idx="1"/>
          </p:nvPr>
        </p:nvSpPr>
        <p:spPr/>
        <p:txBody>
          <a:bodyPr/>
          <a:lstStyle/>
          <a:p>
            <a:r>
              <a:rPr lang="en-GB" dirty="0"/>
              <a:t>The answer is A because you should not buy items with gift cards other than on the sites that the gift card is from</a:t>
            </a:r>
          </a:p>
        </p:txBody>
      </p:sp>
      <p:sp>
        <p:nvSpPr>
          <p:cNvPr id="4" name="Slide Number Placeholder 3">
            <a:extLst>
              <a:ext uri="{FF2B5EF4-FFF2-40B4-BE49-F238E27FC236}">
                <a16:creationId xmlns:a16="http://schemas.microsoft.com/office/drawing/2014/main" id="{CD8C2D91-AE79-7DC5-3C79-6E8EAC847CF7}"/>
              </a:ext>
            </a:extLst>
          </p:cNvPr>
          <p:cNvSpPr>
            <a:spLocks noGrp="1"/>
          </p:cNvSpPr>
          <p:nvPr>
            <p:ph type="sldNum" sz="quarter" idx="5"/>
          </p:nvPr>
        </p:nvSpPr>
        <p:spPr/>
        <p:txBody>
          <a:bodyPr/>
          <a:lstStyle/>
          <a:p>
            <a:fld id="{0B248F5D-F2C7-4B85-81FF-C947AC190277}" type="slidenum">
              <a:rPr lang="en-GB" smtClean="0"/>
              <a:t>20</a:t>
            </a:fld>
            <a:endParaRPr lang="en-GB"/>
          </a:p>
        </p:txBody>
      </p:sp>
    </p:spTree>
    <p:extLst>
      <p:ext uri="{BB962C8B-B14F-4D97-AF65-F5344CB8AC3E}">
        <p14:creationId xmlns:p14="http://schemas.microsoft.com/office/powerpoint/2010/main" val="1789848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8F74-2C0F-B370-E6B2-2CD8182C6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1B363-529E-BBFF-0D55-D83B62BD8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22E2-30B2-C930-54F3-284FE74B1324}"/>
              </a:ext>
            </a:extLst>
          </p:cNvPr>
          <p:cNvSpPr>
            <a:spLocks noGrp="1"/>
          </p:cNvSpPr>
          <p:nvPr>
            <p:ph type="body" idx="1"/>
          </p:nvPr>
        </p:nvSpPr>
        <p:spPr/>
        <p:txBody>
          <a:bodyPr/>
          <a:lstStyle/>
          <a:p>
            <a:r>
              <a:rPr lang="en-GB" dirty="0"/>
              <a:t>Ask the students for any suggestions</a:t>
            </a:r>
          </a:p>
        </p:txBody>
      </p:sp>
    </p:spTree>
    <p:extLst>
      <p:ext uri="{BB962C8B-B14F-4D97-AF65-F5344CB8AC3E}">
        <p14:creationId xmlns:p14="http://schemas.microsoft.com/office/powerpoint/2010/main" val="3108485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p:txBody>
      </p:sp>
      <p:sp>
        <p:nvSpPr>
          <p:cNvPr id="4" name="Slide Number Placeholder 3"/>
          <p:cNvSpPr>
            <a:spLocks noGrp="1"/>
          </p:cNvSpPr>
          <p:nvPr>
            <p:ph type="sldNum" sz="quarter" idx="5"/>
          </p:nvPr>
        </p:nvSpPr>
        <p:spPr/>
        <p:txBody>
          <a:bodyPr/>
          <a:lstStyle/>
          <a:p>
            <a:fld id="{0B248F5D-F2C7-4B85-81FF-C947AC190277}" type="slidenum">
              <a:rPr lang="en-GB" smtClean="0"/>
              <a:t>22</a:t>
            </a:fld>
            <a:endParaRPr lang="en-GB"/>
          </a:p>
        </p:txBody>
      </p:sp>
    </p:spTree>
    <p:extLst>
      <p:ext uri="{BB962C8B-B14F-4D97-AF65-F5344CB8AC3E}">
        <p14:creationId xmlns:p14="http://schemas.microsoft.com/office/powerpoint/2010/main" val="2908770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23</a:t>
            </a:fld>
            <a:endParaRPr lang="en-GB"/>
          </a:p>
        </p:txBody>
      </p:sp>
    </p:spTree>
    <p:extLst>
      <p:ext uri="{BB962C8B-B14F-4D97-AF65-F5344CB8AC3E}">
        <p14:creationId xmlns:p14="http://schemas.microsoft.com/office/powerpoint/2010/main" val="177659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them to see if they know what it is, correct answer is any online shopping </a:t>
            </a:r>
          </a:p>
        </p:txBody>
      </p:sp>
    </p:spTree>
    <p:extLst>
      <p:ext uri="{BB962C8B-B14F-4D97-AF65-F5344CB8AC3E}">
        <p14:creationId xmlns:p14="http://schemas.microsoft.com/office/powerpoint/2010/main" val="380135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a show of hands. </a:t>
            </a:r>
          </a:p>
          <a:p>
            <a:r>
              <a:rPr lang="en-GB" dirty="0"/>
              <a:t>96% of 13–18-year-olds buy things online as getting a debit card feels like a new rite of passage.</a:t>
            </a:r>
          </a:p>
          <a:p>
            <a:r>
              <a:rPr lang="en-GB" dirty="0"/>
              <a:t>61% have used their own debit cards to buy goods online.</a:t>
            </a:r>
          </a:p>
        </p:txBody>
      </p:sp>
      <p:sp>
        <p:nvSpPr>
          <p:cNvPr id="4" name="Slide Number Placeholder 3"/>
          <p:cNvSpPr>
            <a:spLocks noGrp="1"/>
          </p:cNvSpPr>
          <p:nvPr>
            <p:ph type="sldNum" sz="quarter" idx="5"/>
          </p:nvPr>
        </p:nvSpPr>
        <p:spPr/>
        <p:txBody>
          <a:bodyPr/>
          <a:lstStyle/>
          <a:p>
            <a:fld id="{0B248F5D-F2C7-4B85-81FF-C947AC190277}" type="slidenum">
              <a:rPr lang="en-GB" smtClean="0"/>
              <a:t>4</a:t>
            </a:fld>
            <a:endParaRPr lang="en-GB"/>
          </a:p>
        </p:txBody>
      </p:sp>
    </p:spTree>
    <p:extLst>
      <p:ext uri="{BB962C8B-B14F-4D97-AF65-F5344CB8AC3E}">
        <p14:creationId xmlns:p14="http://schemas.microsoft.com/office/powerpoint/2010/main" val="180686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slide on what eCommerce is</a:t>
            </a:r>
          </a:p>
        </p:txBody>
      </p:sp>
      <p:sp>
        <p:nvSpPr>
          <p:cNvPr id="4" name="Slide Number Placeholder 3"/>
          <p:cNvSpPr>
            <a:spLocks noGrp="1"/>
          </p:cNvSpPr>
          <p:nvPr>
            <p:ph type="sldNum" sz="quarter" idx="5"/>
          </p:nvPr>
        </p:nvSpPr>
        <p:spPr/>
        <p:txBody>
          <a:bodyPr/>
          <a:lstStyle/>
          <a:p>
            <a:fld id="{0B248F5D-F2C7-4B85-81FF-C947AC190277}" type="slidenum">
              <a:rPr lang="en-GB" smtClean="0"/>
              <a:t>5</a:t>
            </a:fld>
            <a:endParaRPr lang="en-GB"/>
          </a:p>
        </p:txBody>
      </p:sp>
    </p:spTree>
    <p:extLst>
      <p:ext uri="{BB962C8B-B14F-4D97-AF65-F5344CB8AC3E}">
        <p14:creationId xmlns:p14="http://schemas.microsoft.com/office/powerpoint/2010/main" val="387717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Interactive slide</a:t>
            </a:r>
          </a:p>
        </p:txBody>
      </p:sp>
    </p:spTree>
    <p:extLst>
      <p:ext uri="{BB962C8B-B14F-4D97-AF65-F5344CB8AC3E}">
        <p14:creationId xmlns:p14="http://schemas.microsoft.com/office/powerpoint/2010/main" val="319992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p:txBody>
      </p:sp>
      <p:sp>
        <p:nvSpPr>
          <p:cNvPr id="4" name="Slide Number Placeholder 3"/>
          <p:cNvSpPr>
            <a:spLocks noGrp="1"/>
          </p:cNvSpPr>
          <p:nvPr>
            <p:ph type="sldNum" sz="quarter" idx="5"/>
          </p:nvPr>
        </p:nvSpPr>
        <p:spPr/>
        <p:txBody>
          <a:bodyPr/>
          <a:lstStyle/>
          <a:p>
            <a:fld id="{0B248F5D-F2C7-4B85-81FF-C947AC190277}" type="slidenum">
              <a:rPr lang="en-GB" smtClean="0"/>
              <a:t>7</a:t>
            </a:fld>
            <a:endParaRPr lang="en-GB"/>
          </a:p>
        </p:txBody>
      </p:sp>
    </p:spTree>
    <p:extLst>
      <p:ext uri="{BB962C8B-B14F-4D97-AF65-F5344CB8AC3E}">
        <p14:creationId xmlns:p14="http://schemas.microsoft.com/office/powerpoint/2010/main" val="53024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slide</a:t>
            </a:r>
          </a:p>
          <a:p>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8</a:t>
            </a:fld>
            <a:endParaRPr lang="en-GB"/>
          </a:p>
        </p:txBody>
      </p:sp>
    </p:spTree>
    <p:extLst>
      <p:ext uri="{BB962C8B-B14F-4D97-AF65-F5344CB8AC3E}">
        <p14:creationId xmlns:p14="http://schemas.microsoft.com/office/powerpoint/2010/main" val="200038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slide</a:t>
            </a:r>
          </a:p>
          <a:p>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9</a:t>
            </a:fld>
            <a:endParaRPr lang="en-GB"/>
          </a:p>
        </p:txBody>
      </p:sp>
    </p:spTree>
    <p:extLst>
      <p:ext uri="{BB962C8B-B14F-4D97-AF65-F5344CB8AC3E}">
        <p14:creationId xmlns:p14="http://schemas.microsoft.com/office/powerpoint/2010/main" val="411820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2" name="Title 1"/>
          <p:cNvSpPr>
            <a:spLocks noGrp="1"/>
          </p:cNvSpPr>
          <p:nvPr>
            <p:ph type="ctrTitle"/>
          </p:nvPr>
        </p:nvSpPr>
        <p:spPr>
          <a:xfrm>
            <a:off x="914400" y="2130427"/>
            <a:ext cx="10363200" cy="1470025"/>
          </a:xfrm>
        </p:spPr>
        <p:txBody>
          <a:bodyPr>
            <a:normAutofit/>
          </a:bodyPr>
          <a:lstStyle>
            <a:lvl1pPr>
              <a:defRPr sz="4000" b="1"/>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A8AE8-4436-4334-9A88-B511E18A2730}" type="slidenum">
              <a:rPr lang="en-GB" smtClean="0"/>
              <a:pPr/>
              <a:t>‹#›</a:t>
            </a:fld>
            <a:endParaRPr lang="en-GB"/>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Tree>
    <p:extLst>
      <p:ext uri="{BB962C8B-B14F-4D97-AF65-F5344CB8AC3E}">
        <p14:creationId xmlns:p14="http://schemas.microsoft.com/office/powerpoint/2010/main" val="2388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445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6545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71561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ctrTitle"/>
          </p:nvPr>
        </p:nvSpPr>
        <p:spPr>
          <a:xfrm>
            <a:off x="914400" y="2130426"/>
            <a:ext cx="10363200" cy="1470025"/>
          </a:xfrm>
        </p:spPr>
        <p:txBody>
          <a:bodyPr>
            <a:normAutofit/>
          </a:bodyPr>
          <a:lstStyle>
            <a:lvl1pPr>
              <a:defRPr sz="4008" b="1"/>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solidFill>
                  <a:prstClr val="black">
                    <a:tint val="75000"/>
                  </a:prstClr>
                </a:solidFill>
              </a:rPr>
              <a:pPr/>
              <a:t>30/09/2025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796637"/>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29489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2" name="Rectangle 11"/>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402339" y="274638"/>
            <a:ext cx="111800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6"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7"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382729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508000" y="1828808"/>
            <a:ext cx="11277600" cy="4820070"/>
          </a:xfrm>
        </p:spPr>
        <p:txBody>
          <a:bodyPr/>
          <a:lstStyle>
            <a:lvl1pPr marL="0" indent="0">
              <a:buNone/>
              <a:defRPr sz="3234" b="1"/>
            </a:lvl1pPr>
            <a:lvl2pPr marL="742684" indent="-285647">
              <a:buFont typeface="Wingdings" panose="05000000000000000000" pitchFamily="2" charset="2"/>
              <a:buChar char="§"/>
              <a:defRPr/>
            </a:lvl2pPr>
          </a:lstStyle>
          <a:p>
            <a:pPr lvl="0"/>
            <a:r>
              <a:rPr lang="en-US" dirty="0"/>
              <a:t>Click to edit Master text styles</a:t>
            </a:r>
          </a:p>
          <a:p>
            <a:pPr lvl="1"/>
            <a:r>
              <a:rPr lang="en-US" dirty="0"/>
              <a:t>Second level</a:t>
            </a: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0" name="Rectangle 9"/>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9"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Tree>
    <p:extLst>
      <p:ext uri="{BB962C8B-B14F-4D97-AF65-F5344CB8AC3E}">
        <p14:creationId xmlns:p14="http://schemas.microsoft.com/office/powerpoint/2010/main" val="188239079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0" name="Rectangle 19"/>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963084" y="4406907"/>
            <a:ext cx="10363200" cy="1362075"/>
          </a:xfrm>
        </p:spPr>
        <p:txBody>
          <a:bodyPr anchor="t"/>
          <a:lstStyle>
            <a:lvl1pPr algn="l">
              <a:defRPr sz="4008" b="1" cap="all"/>
            </a:lvl1pPr>
          </a:lstStyle>
          <a:p>
            <a:r>
              <a:rPr lang="en-US"/>
              <a:t>Click to edit Master title style</a:t>
            </a:r>
            <a:endParaRPr lang="en-GB"/>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1969">
                <a:solidFill>
                  <a:schemeClr val="tx1">
                    <a:tint val="75000"/>
                  </a:schemeClr>
                </a:solidFill>
              </a:defRPr>
            </a:lvl1pPr>
            <a:lvl2pPr marL="457035" indent="0">
              <a:buNone/>
              <a:defRPr sz="1828">
                <a:solidFill>
                  <a:schemeClr val="tx1">
                    <a:tint val="75000"/>
                  </a:schemeClr>
                </a:solidFill>
              </a:defRPr>
            </a:lvl2pPr>
            <a:lvl3pPr marL="914071" indent="0">
              <a:buNone/>
              <a:defRPr sz="1617">
                <a:solidFill>
                  <a:schemeClr val="tx1">
                    <a:tint val="75000"/>
                  </a:schemeClr>
                </a:solidFill>
              </a:defRPr>
            </a:lvl3pPr>
            <a:lvl4pPr marL="1371110" indent="0">
              <a:buNone/>
              <a:defRPr sz="1406">
                <a:solidFill>
                  <a:schemeClr val="tx1">
                    <a:tint val="75000"/>
                  </a:schemeClr>
                </a:solidFill>
              </a:defRPr>
            </a:lvl4pPr>
            <a:lvl5pPr marL="1828146" indent="0">
              <a:buNone/>
              <a:defRPr sz="1406">
                <a:solidFill>
                  <a:schemeClr val="tx1">
                    <a:tint val="75000"/>
                  </a:schemeClr>
                </a:solidFill>
              </a:defRPr>
            </a:lvl5pPr>
            <a:lvl6pPr marL="2285181" indent="0">
              <a:buNone/>
              <a:defRPr sz="1406">
                <a:solidFill>
                  <a:schemeClr val="tx1">
                    <a:tint val="75000"/>
                  </a:schemeClr>
                </a:solidFill>
              </a:defRPr>
            </a:lvl6pPr>
            <a:lvl7pPr marL="2742219" indent="0">
              <a:buNone/>
              <a:defRPr sz="1406">
                <a:solidFill>
                  <a:schemeClr val="tx1">
                    <a:tint val="75000"/>
                  </a:schemeClr>
                </a:solidFill>
              </a:defRPr>
            </a:lvl7pPr>
            <a:lvl8pPr marL="3199252" indent="0">
              <a:buNone/>
              <a:defRPr sz="1406">
                <a:solidFill>
                  <a:schemeClr val="tx1">
                    <a:tint val="75000"/>
                  </a:schemeClr>
                </a:solidFill>
              </a:defRPr>
            </a:lvl8pPr>
            <a:lvl9pPr marL="3656291"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3"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071133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67937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5343569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4281771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339" y="274638"/>
            <a:ext cx="111800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6"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7"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Rectangle 2">
            <a:extLst>
              <a:ext uri="{FF2B5EF4-FFF2-40B4-BE49-F238E27FC236}">
                <a16:creationId xmlns:a16="http://schemas.microsoft.com/office/drawing/2014/main" id="{B3C0DEEF-9F3A-43B8-A58A-FB935BD3A96B}"/>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139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5" name="Rectangle 4"/>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6" name="Rectangle 5"/>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9"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Tree>
    <p:extLst>
      <p:ext uri="{BB962C8B-B14F-4D97-AF65-F5344CB8AC3E}">
        <p14:creationId xmlns:p14="http://schemas.microsoft.com/office/powerpoint/2010/main" val="235266200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69"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solidFill>
                  <a:prstClr val="black">
                    <a:tint val="75000"/>
                  </a:prstClr>
                </a:solidFill>
              </a:rPr>
              <a:pPr/>
              <a:t>30/09/2025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802263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69"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34"/>
            </a:lvl1pPr>
            <a:lvl2pPr marL="457035" indent="0">
              <a:buNone/>
              <a:defRPr sz="2812"/>
            </a:lvl2pPr>
            <a:lvl3pPr marL="914071" indent="0">
              <a:buNone/>
              <a:defRPr sz="2391"/>
            </a:lvl3pPr>
            <a:lvl4pPr marL="1371110" indent="0">
              <a:buNone/>
              <a:defRPr sz="1969"/>
            </a:lvl4pPr>
            <a:lvl5pPr marL="1828146" indent="0">
              <a:buNone/>
              <a:defRPr sz="1969"/>
            </a:lvl5pPr>
            <a:lvl6pPr marL="2285181" indent="0">
              <a:buNone/>
              <a:defRPr sz="1969"/>
            </a:lvl6pPr>
            <a:lvl7pPr marL="2742219" indent="0">
              <a:buNone/>
              <a:defRPr sz="1969"/>
            </a:lvl7pPr>
            <a:lvl8pPr marL="3199252" indent="0">
              <a:buNone/>
              <a:defRPr sz="1969"/>
            </a:lvl8pPr>
            <a:lvl9pPr marL="3656291" indent="0">
              <a:buNone/>
              <a:defRPr sz="1969"/>
            </a:lvl9pPr>
          </a:lstStyle>
          <a:p>
            <a:endParaRPr lang="en-GB" dirty="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310390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8412538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30/09/2025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258065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Default - 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272718" y="6467474"/>
            <a:ext cx="309684" cy="245864"/>
          </a:xfrm>
          <a:prstGeom prst="rect">
            <a:avLst/>
          </a:prstGeom>
        </p:spPr>
        <p:txBody>
          <a:bodyPr lIns="54167" tIns="54167" rIns="54167" bIns="54167"/>
          <a:lstStyle>
            <a:lvl1pPr defTabSz="764902">
              <a:lnSpc>
                <a:spcPct val="100000"/>
              </a:lnSpc>
              <a:defRPr sz="1125" spc="-46">
                <a:solidFill>
                  <a:srgbClr val="6C6C6C"/>
                </a:solidFill>
                <a:uFill>
                  <a:solidFill>
                    <a:srgbClr val="6C6C6C"/>
                  </a:solidFill>
                </a:uFill>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205227862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ScamAware</a:t>
            </a:r>
            <a:endParaRPr lang="en-GB" altLang="en-US" sz="2200" i="1" dirty="0">
              <a:latin typeface="Arial" panose="020B0604020202020204" pitchFamily="34" charset="0"/>
              <a:cs typeface="Arial" panose="020B0604020202020204" pitchFamily="34" charset="0"/>
            </a:endParaRP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10" name="Rectangle 9"/>
          <p:cNvSpPr/>
          <p:nvPr userDrawn="1"/>
        </p:nvSpPr>
        <p:spPr>
          <a:xfrm>
            <a:off x="203201"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2" name="Title 1"/>
          <p:cNvSpPr>
            <a:spLocks noGrp="1"/>
          </p:cNvSpPr>
          <p:nvPr>
            <p:ph type="title"/>
          </p:nvPr>
        </p:nvSpPr>
        <p:spPr>
          <a:xfrm>
            <a:off x="503938" y="274638"/>
            <a:ext cx="11484863" cy="1143000"/>
          </a:xfrm>
        </p:spPr>
        <p:txBody>
          <a:bodyPr>
            <a:normAutofit/>
          </a:bodyPr>
          <a:lstStyle>
            <a:lvl1pPr algn="l">
              <a:defRPr sz="4000"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1"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3"/>
          <p:cNvSpPr txBox="1">
            <a:spLocks noChangeArrowheads="1"/>
          </p:cNvSpPr>
          <p:nvPr userDrawn="1"/>
        </p:nvSpPr>
        <p:spPr bwMode="auto">
          <a:xfrm>
            <a:off x="0" y="6198514"/>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6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Content Placeholder 2"/>
          <p:cNvSpPr>
            <a:spLocks noGrp="1"/>
          </p:cNvSpPr>
          <p:nvPr>
            <p:ph idx="1"/>
          </p:nvPr>
        </p:nvSpPr>
        <p:spPr>
          <a:xfrm>
            <a:off x="503939" y="1701295"/>
            <a:ext cx="11277600" cy="4800599"/>
          </a:xfrm>
        </p:spPr>
        <p:txBody>
          <a:bodyPr/>
          <a:lstStyle>
            <a:lvl1pPr marL="0" indent="0">
              <a:buNone/>
              <a:defRPr sz="3200" b="1"/>
            </a:lvl1pPr>
            <a:lvl2pPr marL="742912" indent="-285736">
              <a:buFont typeface="Wingdings" panose="05000000000000000000" pitchFamily="2" charset="2"/>
              <a:buChar char="§"/>
              <a:defRPr/>
            </a:lvl2pPr>
          </a:lstStyle>
          <a:p>
            <a:pPr lvl="0"/>
            <a:r>
              <a:rPr lang="en-US"/>
              <a:t>Click to edit Master text styles</a:t>
            </a:r>
          </a:p>
          <a:p>
            <a:pPr lvl="1"/>
            <a:r>
              <a:rPr lang="en-US"/>
              <a:t>Second level</a:t>
            </a:r>
          </a:p>
        </p:txBody>
      </p:sp>
      <p:sp>
        <p:nvSpPr>
          <p:cNvPr id="2"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2" y="5867402"/>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61601"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4" name="Rectangle 3">
            <a:extLst>
              <a:ext uri="{FF2B5EF4-FFF2-40B4-BE49-F238E27FC236}">
                <a16:creationId xmlns:a16="http://schemas.microsoft.com/office/drawing/2014/main" id="{249DB36D-967D-B4CF-851C-7F8B480097FA}"/>
              </a:ext>
            </a:extLst>
          </p:cNvPr>
          <p:cNvSpPr/>
          <p:nvPr userDrawn="1"/>
        </p:nvSpPr>
        <p:spPr>
          <a:xfrm>
            <a:off x="249939" y="1479607"/>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77678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3"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7" name="Rectangle 6">
            <a:extLst>
              <a:ext uri="{FF2B5EF4-FFF2-40B4-BE49-F238E27FC236}">
                <a16:creationId xmlns:a16="http://schemas.microsoft.com/office/drawing/2014/main" id="{20337D96-4410-B2C8-D4A6-A3ACACEA1447}"/>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102051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0421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236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7335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pPr/>
              <a:t>30/09/2025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47D5F9-D9BD-45F6-8102-8FE92ED275B1}" type="slidenum">
              <a:rPr lang="en-GB" smtClean="0"/>
              <a:pPr/>
              <a:t>‹#›</a:t>
            </a:fld>
            <a:endParaRPr lang="en-GB"/>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9"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a:extLst>
              <a:ext uri="{FF2B5EF4-FFF2-40B4-BE49-F238E27FC236}">
                <a16:creationId xmlns:a16="http://schemas.microsoft.com/office/drawing/2014/main" id="{ECC192EC-4439-436A-40B9-6BA82751CAFF}"/>
              </a:ext>
            </a:extLst>
          </p:cNvPr>
          <p:cNvSpPr/>
          <p:nvPr userDrawn="1"/>
        </p:nvSpPr>
        <p:spPr>
          <a:xfrm>
            <a:off x="225601" y="1454663"/>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710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pPr/>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A8AE8-4436-4334-9A88-B511E18A2730}" type="slidenum">
              <a:rPr lang="en-GB" smtClean="0"/>
              <a:pPr/>
              <a:t>‹#›</a:t>
            </a:fld>
            <a:endParaRPr lang="en-GB"/>
          </a:p>
        </p:txBody>
      </p:sp>
    </p:spTree>
    <p:extLst>
      <p:ext uri="{BB962C8B-B14F-4D97-AF65-F5344CB8AC3E}">
        <p14:creationId xmlns:p14="http://schemas.microsoft.com/office/powerpoint/2010/main" val="189633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077B-3332-4948-A77B-4DBC00388F39}" type="datetimeFigureOut">
              <a:rPr lang="en-GB" smtClean="0"/>
              <a:pPr/>
              <a:t>30/09/2025</a:t>
            </a:fld>
            <a:endParaRPr lang="en-GB"/>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7D5F9-D9BD-45F6-8102-8FE92ED275B1}" type="slidenum">
              <a:rPr lang="en-GB" smtClean="0"/>
              <a:pPr/>
              <a:t>‹#›</a:t>
            </a:fld>
            <a:endParaRPr lang="en-GB"/>
          </a:p>
        </p:txBody>
      </p:sp>
    </p:spTree>
    <p:extLst>
      <p:ext uri="{BB962C8B-B14F-4D97-AF65-F5344CB8AC3E}">
        <p14:creationId xmlns:p14="http://schemas.microsoft.com/office/powerpoint/2010/main" val="149376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30005" tIns="65003" rIns="130005" bIns="6500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7"/>
            <a:ext cx="10972800" cy="4525963"/>
          </a:xfrm>
          <a:prstGeom prst="rect">
            <a:avLst/>
          </a:prstGeom>
        </p:spPr>
        <p:txBody>
          <a:bodyPr vert="horz" lIns="130005" tIns="65003" rIns="130005" bIns="65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130005" tIns="65003" rIns="130005" bIns="65003" rtlCol="0" anchor="ctr"/>
          <a:lstStyle>
            <a:lvl1pPr algn="l">
              <a:defRPr sz="1195">
                <a:solidFill>
                  <a:schemeClr val="tx1">
                    <a:tint val="75000"/>
                  </a:schemeClr>
                </a:solidFill>
              </a:defRPr>
            </a:lvl1pPr>
          </a:lstStyle>
          <a:p>
            <a:pPr defTabSz="914071"/>
            <a:fld id="{E7EA077B-3332-4948-A77B-4DBC00388F39}" type="datetimeFigureOut">
              <a:rPr lang="en-GB" smtClean="0">
                <a:solidFill>
                  <a:prstClr val="black">
                    <a:tint val="75000"/>
                  </a:prstClr>
                </a:solidFill>
              </a:rPr>
              <a:pPr defTabSz="914071"/>
              <a:t>30/09/2025</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2" y="6356357"/>
            <a:ext cx="3860800" cy="365125"/>
          </a:xfrm>
          <a:prstGeom prst="rect">
            <a:avLst/>
          </a:prstGeom>
        </p:spPr>
        <p:txBody>
          <a:bodyPr vert="horz" lIns="130005" tIns="65003" rIns="130005" bIns="65003" rtlCol="0" anchor="ctr"/>
          <a:lstStyle>
            <a:lvl1pPr algn="ctr">
              <a:defRPr sz="1195">
                <a:solidFill>
                  <a:schemeClr val="tx1">
                    <a:tint val="75000"/>
                  </a:schemeClr>
                </a:solidFill>
              </a:defRPr>
            </a:lvl1pPr>
          </a:lstStyle>
          <a:p>
            <a:pPr defTabSz="914071"/>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130005" tIns="65003" rIns="130005" bIns="65003" rtlCol="0" anchor="ctr"/>
          <a:lstStyle>
            <a:lvl1pPr algn="r">
              <a:defRPr sz="1195">
                <a:solidFill>
                  <a:schemeClr val="tx1">
                    <a:tint val="75000"/>
                  </a:schemeClr>
                </a:solidFill>
              </a:defRPr>
            </a:lvl1pPr>
          </a:lstStyle>
          <a:p>
            <a:pPr defTabSz="914071"/>
            <a:fld id="{D147D5F9-D9BD-45F6-8102-8FE92ED275B1}" type="slidenum">
              <a:rPr lang="en-GB" smtClean="0">
                <a:solidFill>
                  <a:prstClr val="black">
                    <a:tint val="75000"/>
                  </a:prstClr>
                </a:solidFill>
              </a:rPr>
              <a:pPr defTabSz="914071"/>
              <a:t>‹#›</a:t>
            </a:fld>
            <a:endParaRPr lang="en-GB" dirty="0">
              <a:solidFill>
                <a:prstClr val="black">
                  <a:tint val="75000"/>
                </a:prstClr>
              </a:solidFill>
            </a:endParaRPr>
          </a:p>
        </p:txBody>
      </p:sp>
    </p:spTree>
    <p:extLst>
      <p:ext uri="{BB962C8B-B14F-4D97-AF65-F5344CB8AC3E}">
        <p14:creationId xmlns:p14="http://schemas.microsoft.com/office/powerpoint/2010/main" val="12058931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xStyles>
    <p:titleStyle>
      <a:lvl1pPr algn="ctr" defTabSz="914071" rtl="0" eaLnBrk="1" latinLnBrk="0" hangingPunct="1">
        <a:spcBef>
          <a:spcPct val="0"/>
        </a:spcBef>
        <a:buNone/>
        <a:defRPr sz="443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anose="020B0604020202020204" pitchFamily="34" charset="0"/>
        <a:buChar char="•"/>
        <a:defRPr sz="3234" kern="1200">
          <a:solidFill>
            <a:schemeClr val="tx1"/>
          </a:solidFill>
          <a:latin typeface="+mn-lt"/>
          <a:ea typeface="+mn-ea"/>
          <a:cs typeface="+mn-cs"/>
        </a:defRPr>
      </a:lvl1pPr>
      <a:lvl2pPr marL="742684" indent="-285647" algn="l" defTabSz="914071" rtl="0" eaLnBrk="1" latinLnBrk="0" hangingPunct="1">
        <a:spcBef>
          <a:spcPct val="20000"/>
        </a:spcBef>
        <a:buFont typeface="Arial" panose="020B0604020202020204" pitchFamily="34" charset="0"/>
        <a:buChar char="–"/>
        <a:defRPr sz="2812" kern="1200">
          <a:solidFill>
            <a:schemeClr val="tx1"/>
          </a:solidFill>
          <a:latin typeface="+mn-lt"/>
          <a:ea typeface="+mn-ea"/>
          <a:cs typeface="+mn-cs"/>
        </a:defRPr>
      </a:lvl2pPr>
      <a:lvl3pPr marL="1142589" indent="-228517" algn="l" defTabSz="914071" rtl="0" eaLnBrk="1" latinLnBrk="0" hangingPunct="1">
        <a:spcBef>
          <a:spcPct val="20000"/>
        </a:spcBef>
        <a:buFont typeface="Arial" panose="020B0604020202020204" pitchFamily="34" charset="0"/>
        <a:buChar char="•"/>
        <a:defRPr sz="2391" kern="1200">
          <a:solidFill>
            <a:schemeClr val="tx1"/>
          </a:solidFill>
          <a:latin typeface="+mn-lt"/>
          <a:ea typeface="+mn-ea"/>
          <a:cs typeface="+mn-cs"/>
        </a:defRPr>
      </a:lvl3pPr>
      <a:lvl4pPr marL="159962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4pPr>
      <a:lvl5pPr marL="2056665"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5pPr>
      <a:lvl6pPr marL="2513701"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6pPr>
      <a:lvl7pPr marL="297073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7pPr>
      <a:lvl8pPr marL="3427774"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8pPr>
      <a:lvl9pPr marL="3884807"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9pPr>
    </p:bodyStyle>
    <p:otherStyle>
      <a:defPPr>
        <a:defRPr lang="en-US"/>
      </a:defPPr>
      <a:lvl1pPr marL="0" algn="l" defTabSz="914071" rtl="0" eaLnBrk="1" latinLnBrk="0" hangingPunct="1">
        <a:defRPr sz="1828" kern="1200">
          <a:solidFill>
            <a:schemeClr val="tx1"/>
          </a:solidFill>
          <a:latin typeface="+mn-lt"/>
          <a:ea typeface="+mn-ea"/>
          <a:cs typeface="+mn-cs"/>
        </a:defRPr>
      </a:lvl1pPr>
      <a:lvl2pPr marL="457035" algn="l" defTabSz="914071" rtl="0" eaLnBrk="1" latinLnBrk="0" hangingPunct="1">
        <a:defRPr sz="1828" kern="1200">
          <a:solidFill>
            <a:schemeClr val="tx1"/>
          </a:solidFill>
          <a:latin typeface="+mn-lt"/>
          <a:ea typeface="+mn-ea"/>
          <a:cs typeface="+mn-cs"/>
        </a:defRPr>
      </a:lvl2pPr>
      <a:lvl3pPr marL="914071" algn="l" defTabSz="914071" rtl="0" eaLnBrk="1" latinLnBrk="0" hangingPunct="1">
        <a:defRPr sz="1828" kern="1200">
          <a:solidFill>
            <a:schemeClr val="tx1"/>
          </a:solidFill>
          <a:latin typeface="+mn-lt"/>
          <a:ea typeface="+mn-ea"/>
          <a:cs typeface="+mn-cs"/>
        </a:defRPr>
      </a:lvl3pPr>
      <a:lvl4pPr marL="1371110" algn="l" defTabSz="914071" rtl="0" eaLnBrk="1" latinLnBrk="0" hangingPunct="1">
        <a:defRPr sz="1828" kern="1200">
          <a:solidFill>
            <a:schemeClr val="tx1"/>
          </a:solidFill>
          <a:latin typeface="+mn-lt"/>
          <a:ea typeface="+mn-ea"/>
          <a:cs typeface="+mn-cs"/>
        </a:defRPr>
      </a:lvl4pPr>
      <a:lvl5pPr marL="1828146" algn="l" defTabSz="914071" rtl="0" eaLnBrk="1" latinLnBrk="0" hangingPunct="1">
        <a:defRPr sz="1828" kern="1200">
          <a:solidFill>
            <a:schemeClr val="tx1"/>
          </a:solidFill>
          <a:latin typeface="+mn-lt"/>
          <a:ea typeface="+mn-ea"/>
          <a:cs typeface="+mn-cs"/>
        </a:defRPr>
      </a:lvl5pPr>
      <a:lvl6pPr marL="2285181" algn="l" defTabSz="914071" rtl="0" eaLnBrk="1" latinLnBrk="0" hangingPunct="1">
        <a:defRPr sz="1828" kern="1200">
          <a:solidFill>
            <a:schemeClr val="tx1"/>
          </a:solidFill>
          <a:latin typeface="+mn-lt"/>
          <a:ea typeface="+mn-ea"/>
          <a:cs typeface="+mn-cs"/>
        </a:defRPr>
      </a:lvl6pPr>
      <a:lvl7pPr marL="2742219" algn="l" defTabSz="914071" rtl="0" eaLnBrk="1" latinLnBrk="0" hangingPunct="1">
        <a:defRPr sz="1828" kern="1200">
          <a:solidFill>
            <a:schemeClr val="tx1"/>
          </a:solidFill>
          <a:latin typeface="+mn-lt"/>
          <a:ea typeface="+mn-ea"/>
          <a:cs typeface="+mn-cs"/>
        </a:defRPr>
      </a:lvl7pPr>
      <a:lvl8pPr marL="3199252" algn="l" defTabSz="914071" rtl="0" eaLnBrk="1" latinLnBrk="0" hangingPunct="1">
        <a:defRPr sz="1828" kern="1200">
          <a:solidFill>
            <a:schemeClr val="tx1"/>
          </a:solidFill>
          <a:latin typeface="+mn-lt"/>
          <a:ea typeface="+mn-ea"/>
          <a:cs typeface="+mn-cs"/>
        </a:defRPr>
      </a:lvl8pPr>
      <a:lvl9pPr marL="3656291" algn="l" defTabSz="914071"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owjXMgTgOqU?feature=oembed" TargetMode="External"/><Relationship Id="rId5" Type="http://schemas.openxmlformats.org/officeDocument/2006/relationships/image" Target="../media/image1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red and blue text on a white background. The Friends Against scams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3943" y="492424"/>
            <a:ext cx="7328093" cy="389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194F2C1-FE29-70EC-88FC-5287776D320F}"/>
              </a:ext>
            </a:extLst>
          </p:cNvPr>
          <p:cNvSpPr>
            <a:spLocks noGrp="1"/>
          </p:cNvSpPr>
          <p:nvPr>
            <p:ph type="ctrTitle"/>
          </p:nvPr>
        </p:nvSpPr>
        <p:spPr>
          <a:xfrm>
            <a:off x="2716601" y="4137829"/>
            <a:ext cx="6822776" cy="1440178"/>
          </a:xfrm>
        </p:spPr>
        <p:txBody>
          <a:bodyPr/>
          <a:lstStyle/>
          <a:p>
            <a:r>
              <a:rPr lang="en-GB" dirty="0">
                <a:solidFill>
                  <a:srgbClr val="066680"/>
                </a:solidFill>
                <a:latin typeface="ReithSans"/>
              </a:rPr>
              <a:t>Young Friends Against</a:t>
            </a:r>
            <a:r>
              <a:rPr lang="en-GB" baseline="0" dirty="0">
                <a:solidFill>
                  <a:srgbClr val="066680"/>
                </a:solidFill>
                <a:latin typeface="ReithSans"/>
              </a:rPr>
              <a:t> Scams – eCommerce </a:t>
            </a:r>
            <a:endParaRPr lang="en-GB" dirty="0">
              <a:solidFill>
                <a:srgbClr val="066680"/>
              </a:solidFill>
              <a:latin typeface="ReithSans"/>
            </a:endParaRPr>
          </a:p>
        </p:txBody>
      </p:sp>
      <p:pic>
        <p:nvPicPr>
          <p:cNvPr id="3074" name="Picture 2">
            <a:extLst>
              <a:ext uri="{FF2B5EF4-FFF2-40B4-BE49-F238E27FC236}">
                <a16:creationId xmlns:a16="http://schemas.microsoft.com/office/drawing/2014/main" id="{B55D0070-1FC7-E3CA-D639-2713772F3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8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2A642-B084-33E8-6EC9-92171E75428E}"/>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A3980D16-14FE-25EE-8CF5-9B5DAF2CE962}"/>
              </a:ext>
            </a:extLst>
          </p:cNvPr>
          <p:cNvSpPr txBox="1">
            <a:spLocks/>
          </p:cNvSpPr>
          <p:nvPr/>
        </p:nvSpPr>
        <p:spPr>
          <a:xfrm>
            <a:off x="892630" y="1302514"/>
            <a:ext cx="10961914"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Helvetica"/>
              </a:rPr>
              <a:t>Let’s look at some examples…</a:t>
            </a:r>
          </a:p>
        </p:txBody>
      </p:sp>
      <p:pic>
        <p:nvPicPr>
          <p:cNvPr id="3" name="Picture 2">
            <a:extLst>
              <a:ext uri="{FF2B5EF4-FFF2-40B4-BE49-F238E27FC236}">
                <a16:creationId xmlns:a16="http://schemas.microsoft.com/office/drawing/2014/main" id="{F38A6895-D236-DE37-F73D-46E440344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5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6519-BB6C-88F3-DE6A-E9EA079FD21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of Amazon Scam - Fake Listing</a:t>
            </a: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E94E36C-C403-BD54-4990-BE2BB9C40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2" title="This New Amazon Scam Is Very Scary!">
            <a:hlinkClick r:id="" action="ppaction://media"/>
            <a:extLst>
              <a:ext uri="{FF2B5EF4-FFF2-40B4-BE49-F238E27FC236}">
                <a16:creationId xmlns:a16="http://schemas.microsoft.com/office/drawing/2014/main" id="{85F5E768-BBA4-70BF-F1EA-5724795A1D34}"/>
              </a:ext>
            </a:extLst>
          </p:cNvPr>
          <p:cNvPicPr>
            <a:picLocks noRot="1" noChangeAspect="1"/>
          </p:cNvPicPr>
          <p:nvPr>
            <a:videoFile r:link="rId1"/>
          </p:nvPr>
        </p:nvPicPr>
        <p:blipFill>
          <a:blip r:embed="rId5"/>
          <a:stretch>
            <a:fillRect/>
          </a:stretch>
        </p:blipFill>
        <p:spPr>
          <a:xfrm>
            <a:off x="4830821" y="1282654"/>
            <a:ext cx="2323097" cy="4111676"/>
          </a:xfrm>
          <a:prstGeom prst="rect">
            <a:avLst/>
          </a:prstGeom>
          <a:noFill/>
        </p:spPr>
      </p:pic>
    </p:spTree>
    <p:extLst>
      <p:ext uri="{BB962C8B-B14F-4D97-AF65-F5344CB8AC3E}">
        <p14:creationId xmlns:p14="http://schemas.microsoft.com/office/powerpoint/2010/main" val="37541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5770-DF27-8112-85F2-0E9CBE07FB7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Example of Amazon Scam – Fake Reviews</a:t>
            </a:r>
          </a:p>
        </p:txBody>
      </p:sp>
      <p:pic>
        <p:nvPicPr>
          <p:cNvPr id="1026" name="Picture 2" descr="Let's Talk About Amazon Reviews: How We Spot the Fakes | Wirecutter">
            <a:extLst>
              <a:ext uri="{FF2B5EF4-FFF2-40B4-BE49-F238E27FC236}">
                <a16:creationId xmlns:a16="http://schemas.microsoft.com/office/drawing/2014/main" id="{F457EC70-6F62-2BE7-616C-C17FD9673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9" y="1634601"/>
            <a:ext cx="6535512" cy="35887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E0F115-243A-5D50-2EF4-19C96E8D7F63}"/>
              </a:ext>
            </a:extLst>
          </p:cNvPr>
          <p:cNvSpPr txBox="1"/>
          <p:nvPr/>
        </p:nvSpPr>
        <p:spPr>
          <a:xfrm>
            <a:off x="6564519" y="1807079"/>
            <a:ext cx="5225142" cy="341632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To spot a fake review, look out for:</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Very brief 5-star reviews with no writing</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 listing with multiple reviews on the same day</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 listing with very few reviews compared to other similar products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Reviews that lack a ‘Verified Purchase’ label</a:t>
            </a:r>
          </a:p>
        </p:txBody>
      </p:sp>
      <p:pic>
        <p:nvPicPr>
          <p:cNvPr id="4" name="Picture 2">
            <a:extLst>
              <a:ext uri="{FF2B5EF4-FFF2-40B4-BE49-F238E27FC236}">
                <a16:creationId xmlns:a16="http://schemas.microsoft.com/office/drawing/2014/main" id="{112C5166-AD2A-8BFB-D699-0FE87D8FA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6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ED44-4CC9-3FD1-BCF6-5579102C2F0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Example of a Vinted scam - Ghosting</a:t>
            </a:r>
          </a:p>
        </p:txBody>
      </p:sp>
      <p:sp>
        <p:nvSpPr>
          <p:cNvPr id="3" name="Content Placeholder 2">
            <a:extLst>
              <a:ext uri="{FF2B5EF4-FFF2-40B4-BE49-F238E27FC236}">
                <a16:creationId xmlns:a16="http://schemas.microsoft.com/office/drawing/2014/main" id="{820E54A1-A02F-5F0D-C4B8-29E8D7F752C2}"/>
              </a:ext>
            </a:extLst>
          </p:cNvPr>
          <p:cNvSpPr txBox="1">
            <a:spLocks/>
          </p:cNvSpPr>
          <p:nvPr/>
        </p:nvSpPr>
        <p:spPr>
          <a:xfrm>
            <a:off x="4328675" y="1772742"/>
            <a:ext cx="7350564" cy="3206882"/>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sz="2400" dirty="0">
                <a:latin typeface="Arial" panose="020B0604020202020204" pitchFamily="34" charset="0"/>
                <a:cs typeface="Arial" panose="020B0604020202020204" pitchFamily="34" charset="0"/>
              </a:rPr>
              <a:t>Some common scams on Vinted include phishing attacks that try to steal your account and bank details through malicious links and product fraud where fake items are being promoted</a:t>
            </a:r>
          </a:p>
          <a:p>
            <a:pPr marL="457200" indent="-457200"/>
            <a:r>
              <a:rPr lang="en-GB" sz="2400" dirty="0">
                <a:latin typeface="Arial" panose="020B0604020202020204" pitchFamily="34" charset="0"/>
                <a:cs typeface="Arial" panose="020B0604020202020204" pitchFamily="34" charset="0"/>
              </a:rPr>
              <a:t>Criminals also sometimes ghost buyers after the money has been sent, as seen in the image to the left. This means they stop all contact and never send the item they advertised after the victim has paid.</a:t>
            </a:r>
          </a:p>
        </p:txBody>
      </p:sp>
      <p:pic>
        <p:nvPicPr>
          <p:cNvPr id="1026" name="Picture 2" descr="r/vinted - Possible scam on vinted (Help)">
            <a:extLst>
              <a:ext uri="{FF2B5EF4-FFF2-40B4-BE49-F238E27FC236}">
                <a16:creationId xmlns:a16="http://schemas.microsoft.com/office/drawing/2014/main" id="{0C4C344B-AD73-FCB5-6363-24C404698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1" y="1335902"/>
            <a:ext cx="2858399" cy="37787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111E65E-EA73-BD93-2BA7-76687DAFA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80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8DFC-FAEC-2165-18AE-CCD2DA6BAEE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Gift Card Scams</a:t>
            </a:r>
          </a:p>
        </p:txBody>
      </p:sp>
      <p:pic>
        <p:nvPicPr>
          <p:cNvPr id="2050" name="Picture 2" descr="The Best Last Minute Vouchers for Christmas">
            <a:extLst>
              <a:ext uri="{FF2B5EF4-FFF2-40B4-BE49-F238E27FC236}">
                <a16:creationId xmlns:a16="http://schemas.microsoft.com/office/drawing/2014/main" id="{BE51C67E-A21C-EDE8-ACA5-B12AF9287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2105207"/>
            <a:ext cx="3762867" cy="21142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B359FE0-7810-1204-51F3-9E4828312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4BD2300-58A9-8281-CA69-EEF2197C18CD}"/>
              </a:ext>
            </a:extLst>
          </p:cNvPr>
          <p:cNvSpPr txBox="1">
            <a:spLocks/>
          </p:cNvSpPr>
          <p:nvPr/>
        </p:nvSpPr>
        <p:spPr>
          <a:xfrm>
            <a:off x="4417361" y="2131763"/>
            <a:ext cx="7350564" cy="4175393"/>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sz="2400" dirty="0">
                <a:latin typeface="Arial" panose="020B0604020202020204" pitchFamily="34" charset="0"/>
                <a:cs typeface="Arial" panose="020B0604020202020204" pitchFamily="34" charset="0"/>
              </a:rPr>
              <a:t>Gift cards represent an opportunity for criminals to scam consumers as they are less traceable than bank transfers.</a:t>
            </a:r>
          </a:p>
          <a:p>
            <a:pPr marL="457200" indent="-457200"/>
            <a:r>
              <a:rPr lang="en-GB" sz="2400" dirty="0">
                <a:latin typeface="Arial" panose="020B0604020202020204" pitchFamily="34" charset="0"/>
                <a:cs typeface="Arial" panose="020B0604020202020204" pitchFamily="34" charset="0"/>
              </a:rPr>
              <a:t>Criminals will often ask for payments for goods or services they provide through gift cards.</a:t>
            </a:r>
          </a:p>
          <a:p>
            <a:pPr marL="457200" indent="-457200"/>
            <a:endParaRPr lang="en-GB" sz="2400" dirty="0"/>
          </a:p>
        </p:txBody>
      </p:sp>
    </p:spTree>
    <p:extLst>
      <p:ext uri="{BB962C8B-B14F-4D97-AF65-F5344CB8AC3E}">
        <p14:creationId xmlns:p14="http://schemas.microsoft.com/office/powerpoint/2010/main" val="1666091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1AF11-5E85-CD06-4EC3-D48FE3485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3BB39-B035-75DA-32BD-C3B78FC56387}"/>
              </a:ext>
            </a:extLst>
          </p:cNvPr>
          <p:cNvSpPr>
            <a:spLocks noGrp="1"/>
          </p:cNvSpPr>
          <p:nvPr>
            <p:ph type="title"/>
          </p:nvPr>
        </p:nvSpPr>
        <p:spPr>
          <a:xfrm>
            <a:off x="505968" y="206557"/>
            <a:ext cx="11180063" cy="1143000"/>
          </a:xfrm>
        </p:spPr>
        <p:txBody>
          <a:bodyPr/>
          <a:lstStyle/>
          <a:p>
            <a:r>
              <a:rPr lang="en-GB" dirty="0">
                <a:latin typeface="Arial" panose="020B0604020202020204" pitchFamily="34" charset="0"/>
                <a:cs typeface="Arial" panose="020B0604020202020204" pitchFamily="34" charset="0"/>
              </a:rPr>
              <a:t>Gift Card Scams</a:t>
            </a:r>
          </a:p>
        </p:txBody>
      </p:sp>
      <p:pic>
        <p:nvPicPr>
          <p:cNvPr id="2050" name="Picture 2" descr="The Best Last Minute Vouchers for Christmas">
            <a:extLst>
              <a:ext uri="{FF2B5EF4-FFF2-40B4-BE49-F238E27FC236}">
                <a16:creationId xmlns:a16="http://schemas.microsoft.com/office/drawing/2014/main" id="{B12F77E1-DF46-998F-8E9E-5F6C48E63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2105207"/>
            <a:ext cx="3762867" cy="21142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D26D71-9F1A-32CD-81FB-DAC4F5199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11E1FF2-3245-A326-E266-D4CCFDAC25A0}"/>
              </a:ext>
            </a:extLst>
          </p:cNvPr>
          <p:cNvSpPr txBox="1">
            <a:spLocks/>
          </p:cNvSpPr>
          <p:nvPr/>
        </p:nvSpPr>
        <p:spPr>
          <a:xfrm>
            <a:off x="4417361" y="2407969"/>
            <a:ext cx="7350564" cy="4175393"/>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latin typeface="Arial" panose="020B0604020202020204" pitchFamily="34" charset="0"/>
                <a:cs typeface="Arial" panose="020B0604020202020204" pitchFamily="34" charset="0"/>
              </a:rPr>
              <a:t>They tell the victim to go into their local shop and buy hundreds of £ worth of gift cards to then provide the criminals with the code, and the criminals use up all the money on the cards.</a:t>
            </a:r>
          </a:p>
          <a:p>
            <a:pPr marL="457200" indent="-457200"/>
            <a:endParaRPr lang="en-GB" sz="2400" dirty="0"/>
          </a:p>
        </p:txBody>
      </p:sp>
    </p:spTree>
    <p:extLst>
      <p:ext uri="{BB962C8B-B14F-4D97-AF65-F5344CB8AC3E}">
        <p14:creationId xmlns:p14="http://schemas.microsoft.com/office/powerpoint/2010/main" val="1374715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0EBB0-DF4F-D954-1BA9-9C765BDFC1E1}"/>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2231A354-3888-A2B3-1A86-93C312B748B1}"/>
              </a:ext>
            </a:extLst>
          </p:cNvPr>
          <p:cNvSpPr txBox="1">
            <a:spLocks/>
          </p:cNvSpPr>
          <p:nvPr/>
        </p:nvSpPr>
        <p:spPr>
          <a:xfrm>
            <a:off x="707571" y="1302514"/>
            <a:ext cx="11049000"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Helvetica"/>
              </a:rPr>
              <a:t>Let's look at some scenarios…</a:t>
            </a:r>
          </a:p>
        </p:txBody>
      </p:sp>
      <p:pic>
        <p:nvPicPr>
          <p:cNvPr id="3" name="Picture 2">
            <a:extLst>
              <a:ext uri="{FF2B5EF4-FFF2-40B4-BE49-F238E27FC236}">
                <a16:creationId xmlns:a16="http://schemas.microsoft.com/office/drawing/2014/main" id="{76953402-8C7A-53DF-0AE3-DA0E9BCD3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37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E757-38A6-435A-10F7-6B9290437EB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1</a:t>
            </a:r>
          </a:p>
        </p:txBody>
      </p:sp>
      <p:sp>
        <p:nvSpPr>
          <p:cNvPr id="3" name="TextBox 2">
            <a:extLst>
              <a:ext uri="{FF2B5EF4-FFF2-40B4-BE49-F238E27FC236}">
                <a16:creationId xmlns:a16="http://schemas.microsoft.com/office/drawing/2014/main" id="{E7381789-5D05-A720-3680-04EFEC316460}"/>
              </a:ext>
            </a:extLst>
          </p:cNvPr>
          <p:cNvSpPr txBox="1"/>
          <p:nvPr/>
        </p:nvSpPr>
        <p:spPr>
          <a:xfrm>
            <a:off x="810985" y="1676399"/>
            <a:ext cx="10853057"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looking to buy a new item on Amazon. Your friend tells you to check the reviews before paying for it. When you look at the reviews, there are a lot of blank accounts giving 5-star ratings and no ‘Verified Purchase’ labels.</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Should you:</a:t>
            </a:r>
          </a:p>
          <a:p>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Buy the item anyway because you have already found someone selling it</a:t>
            </a: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Do some more research before deciding</a:t>
            </a:r>
          </a:p>
          <a:p>
            <a:r>
              <a:rPr lang="en-GB" sz="2400" b="1" dirty="0">
                <a:latin typeface="Arial" panose="020B0604020202020204" pitchFamily="34" charset="0"/>
                <a:cs typeface="Arial" panose="020B0604020202020204" pitchFamily="34" charset="0"/>
              </a:rPr>
              <a:t>C:</a:t>
            </a:r>
            <a:r>
              <a:rPr lang="en-GB" sz="2400" dirty="0">
                <a:latin typeface="Arial" panose="020B0604020202020204" pitchFamily="34" charset="0"/>
                <a:cs typeface="Arial" panose="020B0604020202020204" pitchFamily="34" charset="0"/>
              </a:rPr>
              <a:t> Not buy the item from anywhere</a:t>
            </a:r>
            <a:endParaRPr lang="en-GB" sz="2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010792E-97B2-D86D-DC07-DF06B6130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3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DC14-B592-4C4D-B989-E865C0591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D0781-D408-73C8-FEA7-28F1BBEC50F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E33480DA-8049-AC30-D98B-9CFCBFD48C2A}"/>
              </a:ext>
            </a:extLst>
          </p:cNvPr>
          <p:cNvSpPr txBox="1"/>
          <p:nvPr/>
        </p:nvSpPr>
        <p:spPr>
          <a:xfrm>
            <a:off x="2985407" y="1785257"/>
            <a:ext cx="6221186"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Do some more research before deciding</a:t>
            </a:r>
          </a:p>
        </p:txBody>
      </p:sp>
      <p:pic>
        <p:nvPicPr>
          <p:cNvPr id="4" name="Picture 3">
            <a:extLst>
              <a:ext uri="{FF2B5EF4-FFF2-40B4-BE49-F238E27FC236}">
                <a16:creationId xmlns:a16="http://schemas.microsoft.com/office/drawing/2014/main" id="{130DFFA4-F985-C8B8-BEF1-17350FF40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8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2EC0-1D78-B2C6-1123-4DEA85592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E54E7-DF4D-75B3-61B2-4B43CAFA8C5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2</a:t>
            </a:r>
          </a:p>
        </p:txBody>
      </p:sp>
      <p:sp>
        <p:nvSpPr>
          <p:cNvPr id="3" name="TextBox 2">
            <a:extLst>
              <a:ext uri="{FF2B5EF4-FFF2-40B4-BE49-F238E27FC236}">
                <a16:creationId xmlns:a16="http://schemas.microsoft.com/office/drawing/2014/main" id="{D63993CC-4EB6-1052-D71A-19F1E7709E92}"/>
              </a:ext>
            </a:extLst>
          </p:cNvPr>
          <p:cNvSpPr txBox="1"/>
          <p:nvPr/>
        </p:nvSpPr>
        <p:spPr>
          <a:xfrm>
            <a:off x="810985" y="1676399"/>
            <a:ext cx="10853057"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looking to buy something on eBay and when speaking to the seller, they ask you to pay via an amazon or apple gift card. They ask you to go into your nearest shop and buy a gift card and send them the code to access the money on there. Then they promise to send the item to you after. </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Should you:</a:t>
            </a:r>
          </a:p>
          <a:p>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Say no and report the seller</a:t>
            </a: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Go to the shop and get them the gift card</a:t>
            </a:r>
          </a:p>
        </p:txBody>
      </p:sp>
      <p:pic>
        <p:nvPicPr>
          <p:cNvPr id="4" name="Picture 3">
            <a:extLst>
              <a:ext uri="{FF2B5EF4-FFF2-40B4-BE49-F238E27FC236}">
                <a16:creationId xmlns:a16="http://schemas.microsoft.com/office/drawing/2014/main" id="{D6A6A254-C846-F49B-45FF-70BFD0F6F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92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4AE2-EE98-6720-CB3A-D9B719EAD91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34606D06-5462-CD41-004D-94C244B06D5C}"/>
              </a:ext>
            </a:extLst>
          </p:cNvPr>
          <p:cNvSpPr txBox="1">
            <a:spLocks/>
          </p:cNvSpPr>
          <p:nvPr/>
        </p:nvSpPr>
        <p:spPr>
          <a:xfrm>
            <a:off x="512762" y="1525025"/>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latin typeface="Arial" panose="020B0604020202020204" pitchFamily="34" charset="0"/>
                <a:cs typeface="Arial" panose="020B0604020202020204" pitchFamily="34" charset="0"/>
              </a:rPr>
              <a:t>You will learn what eCommerce is</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how criminals use the rise of online shopping to steal money</a:t>
            </a:r>
          </a:p>
          <a:p>
            <a:pPr marL="514350" indent="-514350">
              <a:buFont typeface="+mj-lt"/>
              <a:buAutoNum type="arabicPeriod"/>
            </a:pPr>
            <a:r>
              <a:rPr lang="en-GB" dirty="0">
                <a:latin typeface="Arial" panose="020B0604020202020204" pitchFamily="34" charset="0"/>
                <a:cs typeface="Arial" panose="020B0604020202020204" pitchFamily="34" charset="0"/>
              </a:rPr>
              <a:t>See some examples of how criminals steal information and money through online shopping and streaming websites</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how to stay safe when shopping online</a:t>
            </a:r>
          </a:p>
        </p:txBody>
      </p:sp>
      <p:pic>
        <p:nvPicPr>
          <p:cNvPr id="4" name="Picture 3">
            <a:extLst>
              <a:ext uri="{FF2B5EF4-FFF2-40B4-BE49-F238E27FC236}">
                <a16:creationId xmlns:a16="http://schemas.microsoft.com/office/drawing/2014/main" id="{59F34528-93CD-BC32-347F-F5DFAEC00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36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A713-E245-B02A-64AC-66DB7B9BB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E089F-88B0-B694-1892-4F44D51D847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448070C6-FFDD-5C4F-1166-507CADDA5A70}"/>
              </a:ext>
            </a:extLst>
          </p:cNvPr>
          <p:cNvSpPr txBox="1"/>
          <p:nvPr/>
        </p:nvSpPr>
        <p:spPr>
          <a:xfrm>
            <a:off x="3713173" y="1774371"/>
            <a:ext cx="4558393"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Say no and report the seller</a:t>
            </a:r>
            <a:endParaRPr lang="en-GB" sz="24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273BB0C-7F13-A99E-B08E-363EC50F9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5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B5D75-3BD4-2EA9-875C-F365FC668180}"/>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9B062CBE-6578-0AE3-1022-3F958D1BCC4F}"/>
              </a:ext>
            </a:extLst>
          </p:cNvPr>
          <p:cNvSpPr txBox="1">
            <a:spLocks/>
          </p:cNvSpPr>
          <p:nvPr/>
        </p:nvSpPr>
        <p:spPr>
          <a:xfrm>
            <a:off x="1944288" y="1302514"/>
            <a:ext cx="9237831"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Helvetica"/>
              </a:rPr>
              <a:t>So how can you stay safe?</a:t>
            </a:r>
          </a:p>
        </p:txBody>
      </p:sp>
      <p:pic>
        <p:nvPicPr>
          <p:cNvPr id="3" name="Picture 2">
            <a:extLst>
              <a:ext uri="{FF2B5EF4-FFF2-40B4-BE49-F238E27FC236}">
                <a16:creationId xmlns:a16="http://schemas.microsoft.com/office/drawing/2014/main" id="{278BC630-D85F-CEDE-F4E1-1742C811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1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8D88-89B9-8E72-518A-9EEEF6A106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8C3397-E3A0-44CF-C7C4-BE2D09F0AC34}"/>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Shopping online is useful, but it is important to stay safe</a:t>
            </a:r>
          </a:p>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Never save a debit card on a shopping app such as Amazon, always enter your card details in each time you make a purchase</a:t>
            </a:r>
          </a:p>
        </p:txBody>
      </p:sp>
      <p:sp>
        <p:nvSpPr>
          <p:cNvPr id="7" name="Title 1">
            <a:extLst>
              <a:ext uri="{FF2B5EF4-FFF2-40B4-BE49-F238E27FC236}">
                <a16:creationId xmlns:a16="http://schemas.microsoft.com/office/drawing/2014/main" id="{557FA725-8CB0-E439-13D3-F8CA8B1F6F95}"/>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How can we stay safe when shopping online?</a:t>
            </a:r>
          </a:p>
        </p:txBody>
      </p:sp>
      <p:pic>
        <p:nvPicPr>
          <p:cNvPr id="3" name="Picture 2">
            <a:extLst>
              <a:ext uri="{FF2B5EF4-FFF2-40B4-BE49-F238E27FC236}">
                <a16:creationId xmlns:a16="http://schemas.microsoft.com/office/drawing/2014/main" id="{8BD2DD29-8F73-1D53-A330-57AA81354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10 Tips for Safer Online Shopping | PCMag">
            <a:extLst>
              <a:ext uri="{FF2B5EF4-FFF2-40B4-BE49-F238E27FC236}">
                <a16:creationId xmlns:a16="http://schemas.microsoft.com/office/drawing/2014/main" id="{123847D7-03BC-17B7-0DB2-C95584E55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259" y="3429000"/>
            <a:ext cx="3683543" cy="206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95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92427-143E-3E76-A911-5F043406E75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E4D1E-BD5D-B89D-7376-EB528BBD5962}"/>
              </a:ext>
            </a:extLst>
          </p:cNvPr>
          <p:cNvSpPr txBox="1">
            <a:spLocks/>
          </p:cNvSpPr>
          <p:nvPr/>
        </p:nvSpPr>
        <p:spPr>
          <a:xfrm>
            <a:off x="503939" y="1230351"/>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Read reviews of the </a:t>
            </a:r>
            <a:r>
              <a:rPr lang="en-GB" dirty="0">
                <a:solidFill>
                  <a:prstClr val="black"/>
                </a:solidFill>
                <a:latin typeface="Arial" panose="020B0604020202020204" pitchFamily="34" charset="0"/>
                <a:cs typeface="Arial" panose="020B0604020202020204" pitchFamily="34" charset="0"/>
              </a:rPr>
              <a:t>items</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you wish to purchase to see if it is legitimate</a:t>
            </a:r>
          </a:p>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Research the item you want to buy on other sites to see if the price advertised is a good deal, or if the sites you are using are overcharging you</a:t>
            </a:r>
          </a:p>
        </p:txBody>
      </p:sp>
      <p:sp>
        <p:nvSpPr>
          <p:cNvPr id="7" name="Title 1">
            <a:extLst>
              <a:ext uri="{FF2B5EF4-FFF2-40B4-BE49-F238E27FC236}">
                <a16:creationId xmlns:a16="http://schemas.microsoft.com/office/drawing/2014/main" id="{FEE521D0-DB58-65C5-EB2C-2B268E8FBA64}"/>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How can we stay safe when shopping online?</a:t>
            </a:r>
          </a:p>
        </p:txBody>
      </p:sp>
      <p:pic>
        <p:nvPicPr>
          <p:cNvPr id="3" name="Picture 2">
            <a:extLst>
              <a:ext uri="{FF2B5EF4-FFF2-40B4-BE49-F238E27FC236}">
                <a16:creationId xmlns:a16="http://schemas.microsoft.com/office/drawing/2014/main" id="{4D41212F-EDD8-F6BB-048F-6291B178E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0 Tips for Safer Online Shopping | PCMag">
            <a:extLst>
              <a:ext uri="{FF2B5EF4-FFF2-40B4-BE49-F238E27FC236}">
                <a16:creationId xmlns:a16="http://schemas.microsoft.com/office/drawing/2014/main" id="{5D20A77B-61B0-E196-A941-67261211E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259" y="3429000"/>
            <a:ext cx="3683543" cy="206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8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at do you…">
            <a:extLst>
              <a:ext uri="{FF2B5EF4-FFF2-40B4-BE49-F238E27FC236}">
                <a16:creationId xmlns:a16="http://schemas.microsoft.com/office/drawing/2014/main" id="{CB06BA3D-4EF6-734D-4AD8-63665E7E3B1B}"/>
              </a:ext>
            </a:extLst>
          </p:cNvPr>
          <p:cNvSpPr txBox="1">
            <a:spLocks/>
          </p:cNvSpPr>
          <p:nvPr/>
        </p:nvSpPr>
        <p:spPr>
          <a:xfrm>
            <a:off x="1382486" y="1302514"/>
            <a:ext cx="9938657"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defTabSz="394199">
              <a:defRPr sz="16800">
                <a:solidFill>
                  <a:srgbClr val="006680"/>
                </a:solidFill>
              </a:defRPr>
            </a:pPr>
            <a:r>
              <a:rPr lang="en-GB" sz="9843" dirty="0">
                <a:solidFill>
                  <a:srgbClr val="0066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Helvetica"/>
              </a:rPr>
              <a:t>Let’s talk. What is eCommerce?</a:t>
            </a:r>
          </a:p>
        </p:txBody>
      </p:sp>
      <p:pic>
        <p:nvPicPr>
          <p:cNvPr id="3" name="Picture 2">
            <a:extLst>
              <a:ext uri="{FF2B5EF4-FFF2-40B4-BE49-F238E27FC236}">
                <a16:creationId xmlns:a16="http://schemas.microsoft.com/office/drawing/2014/main" id="{88D248E1-EAA1-4CB9-AB98-A4659A2D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51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9C29-C940-94BD-5191-3F27548A568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Hands up who has used…</a:t>
            </a:r>
          </a:p>
        </p:txBody>
      </p:sp>
      <p:pic>
        <p:nvPicPr>
          <p:cNvPr id="1026" name="Picture 2" descr="app for palm payment technology ...">
            <a:extLst>
              <a:ext uri="{FF2B5EF4-FFF2-40B4-BE49-F238E27FC236}">
                <a16:creationId xmlns:a16="http://schemas.microsoft.com/office/drawing/2014/main" id="{9A4A7CAC-1112-D6B0-6B7F-FED06914A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22" y="1370729"/>
            <a:ext cx="3381375" cy="1899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Bay - Wikipedia">
            <a:extLst>
              <a:ext uri="{FF2B5EF4-FFF2-40B4-BE49-F238E27FC236}">
                <a16:creationId xmlns:a16="http://schemas.microsoft.com/office/drawing/2014/main" id="{56EF033B-3DDB-35BF-E7A8-FB020F49A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995" y="3429000"/>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nted UK Reviews | Read Customer ...">
            <a:extLst>
              <a:ext uri="{FF2B5EF4-FFF2-40B4-BE49-F238E27FC236}">
                <a16:creationId xmlns:a16="http://schemas.microsoft.com/office/drawing/2014/main" id="{53DA8C18-F9E9-83B0-C4B4-284300B81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7102" y="1803782"/>
            <a:ext cx="34194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flix - Free download and install on ...">
            <a:extLst>
              <a:ext uri="{FF2B5EF4-FFF2-40B4-BE49-F238E27FC236}">
                <a16:creationId xmlns:a16="http://schemas.microsoft.com/office/drawing/2014/main" id="{0D68C233-B5E9-EEA6-A4E2-035A2C82EA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6038" y="3006313"/>
            <a:ext cx="2435415" cy="24354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199E84-6873-E50C-DEDC-D067CDB729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1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7C33A-F89C-9D8F-5D5B-D7F8AF00C52E}"/>
              </a:ext>
            </a:extLst>
          </p:cNvPr>
          <p:cNvSpPr txBox="1">
            <a:spLocks/>
          </p:cNvSpPr>
          <p:nvPr/>
        </p:nvSpPr>
        <p:spPr>
          <a:xfrm>
            <a:off x="512762" y="1525025"/>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dirty="0">
                <a:latin typeface="Arial" panose="020B0604020202020204" pitchFamily="34" charset="0"/>
                <a:cs typeface="Arial" panose="020B0604020202020204" pitchFamily="34" charset="0"/>
              </a:rPr>
              <a:t>eCommerce is the process of buying and selling goods and services on an online platform, instead of a physical shop</a:t>
            </a:r>
          </a:p>
          <a:p>
            <a:pPr marL="457200" indent="-457200"/>
            <a:r>
              <a:rPr lang="en-GB" dirty="0">
                <a:latin typeface="Arial" panose="020B0604020202020204" pitchFamily="34" charset="0"/>
                <a:cs typeface="Arial" panose="020B0604020202020204" pitchFamily="34" charset="0"/>
              </a:rPr>
              <a:t>Many large companies have moved towards setting up online shops as we enter an ‘online age’</a:t>
            </a:r>
          </a:p>
        </p:txBody>
      </p:sp>
      <p:sp>
        <p:nvSpPr>
          <p:cNvPr id="4" name="Title 1">
            <a:extLst>
              <a:ext uri="{FF2B5EF4-FFF2-40B4-BE49-F238E27FC236}">
                <a16:creationId xmlns:a16="http://schemas.microsoft.com/office/drawing/2014/main" id="{9023EBBB-1EC1-2979-40B6-FEFC82EFECE7}"/>
              </a:ext>
            </a:extLst>
          </p:cNvPr>
          <p:cNvSpPr>
            <a:spLocks noGrp="1"/>
          </p:cNvSpPr>
          <p:nvPr>
            <p:ph type="title"/>
          </p:nvPr>
        </p:nvSpPr>
        <p:spPr>
          <a:xfrm>
            <a:off x="401638" y="274638"/>
            <a:ext cx="11180762" cy="1143000"/>
          </a:xfrm>
        </p:spPr>
        <p:txBody>
          <a:bodyPr/>
          <a:lstStyle/>
          <a:p>
            <a:r>
              <a:rPr lang="en-GB" dirty="0">
                <a:latin typeface="Arial" panose="020B0604020202020204" pitchFamily="34" charset="0"/>
                <a:cs typeface="Arial" panose="020B0604020202020204" pitchFamily="34" charset="0"/>
              </a:rPr>
              <a:t>What is eCommerce?</a:t>
            </a:r>
          </a:p>
        </p:txBody>
      </p:sp>
      <p:pic>
        <p:nvPicPr>
          <p:cNvPr id="2" name="Picture 2">
            <a:extLst>
              <a:ext uri="{FF2B5EF4-FFF2-40B4-BE49-F238E27FC236}">
                <a16:creationId xmlns:a16="http://schemas.microsoft.com/office/drawing/2014/main" id="{D21494DA-0201-19DA-ED0E-19507DE08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asons why an ecommerce website is ...">
            <a:extLst>
              <a:ext uri="{FF2B5EF4-FFF2-40B4-BE49-F238E27FC236}">
                <a16:creationId xmlns:a16="http://schemas.microsoft.com/office/drawing/2014/main" id="{F926C111-0B7D-FC0A-0BFD-0BE8EC41B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3729299"/>
            <a:ext cx="2909718" cy="179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92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Lets think…"/>
          <p:cNvSpPr txBox="1"/>
          <p:nvPr/>
        </p:nvSpPr>
        <p:spPr>
          <a:xfrm>
            <a:off x="650512" y="258527"/>
            <a:ext cx="3414195" cy="609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99" tIns="12699" rIns="12699" bIns="12699">
            <a:spAutoFit/>
          </a:bodyPr>
          <a:lstStyle>
            <a:lvl1pPr>
              <a:defRPr sz="4800" b="1" spc="0">
                <a:solidFill>
                  <a:srgbClr val="232323"/>
                </a:solidFill>
                <a:uFill>
                  <a:solidFill>
                    <a:srgbClr val="232323"/>
                  </a:solidFill>
                </a:uFill>
              </a:defRPr>
            </a:lvl1pPr>
          </a:lstStyle>
          <a:p>
            <a:pPr defTabSz="764902" hangingPunct="0"/>
            <a:r>
              <a:rPr sz="3797" kern="0"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Helvetica"/>
              </a:rPr>
              <a:t>Let</a:t>
            </a:r>
            <a:r>
              <a:rPr lang="en-GB" sz="3797" kern="0"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Helvetica"/>
              </a:rPr>
              <a:t>'</a:t>
            </a:r>
            <a:r>
              <a:rPr sz="3797" kern="0" dirty="0">
                <a:solidFill>
                  <a:prstClr val="black"/>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Helvetica"/>
              </a:rPr>
              <a:t>s think…</a:t>
            </a:r>
          </a:p>
        </p:txBody>
      </p:sp>
      <p:sp>
        <p:nvSpPr>
          <p:cNvPr id="114" name="Rounded Rectangle"/>
          <p:cNvSpPr/>
          <p:nvPr/>
        </p:nvSpPr>
        <p:spPr>
          <a:xfrm>
            <a:off x="1761783" y="1446340"/>
            <a:ext cx="8494920" cy="1222772"/>
          </a:xfrm>
          <a:prstGeom prst="roundRect">
            <a:avLst>
              <a:gd name="adj" fmla="val 11382"/>
            </a:avLst>
          </a:prstGeom>
          <a:solidFill>
            <a:srgbClr val="363F45"/>
          </a:solidFill>
          <a:ln w="12700">
            <a:miter lim="400000"/>
          </a:ln>
        </p:spPr>
        <p:txBody>
          <a:bodyPr lIns="38086" tIns="38086" rIns="38086" bIns="38086"/>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grpSp>
        <p:nvGrpSpPr>
          <p:cNvPr id="127" name="Group"/>
          <p:cNvGrpSpPr/>
          <p:nvPr/>
        </p:nvGrpSpPr>
        <p:grpSpPr>
          <a:xfrm>
            <a:off x="7825458" y="3153858"/>
            <a:ext cx="2372467" cy="3357475"/>
            <a:chOff x="-1" y="0"/>
            <a:chExt cx="3096411" cy="4289197"/>
          </a:xfrm>
        </p:grpSpPr>
        <p:sp>
          <p:nvSpPr>
            <p:cNvPr id="124" name="Rounded Rectangle"/>
            <p:cNvSpPr/>
            <p:nvPr/>
          </p:nvSpPr>
          <p:spPr>
            <a:xfrm>
              <a:off x="-1" y="0"/>
              <a:ext cx="3096411" cy="4289197"/>
            </a:xfrm>
            <a:prstGeom prst="roundRect">
              <a:avLst>
                <a:gd name="adj" fmla="val 5742"/>
              </a:avLst>
            </a:prstGeom>
            <a:solidFill>
              <a:srgbClr val="FFB800"/>
            </a:solidFill>
            <a:ln w="12700" cap="flat">
              <a:noFill/>
              <a:miter lim="400000"/>
            </a:ln>
            <a:effectLst/>
          </p:spPr>
          <p:txBody>
            <a:bodyPr wrap="square" lIns="38099" tIns="38099" rIns="38099" bIns="38099" numCol="1" anchor="t">
              <a:noAutofit/>
            </a:bodyPr>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sp>
          <p:nvSpPr>
            <p:cNvPr id="125" name="False"/>
            <p:cNvSpPr txBox="1"/>
            <p:nvPr/>
          </p:nvSpPr>
          <p:spPr>
            <a:xfrm>
              <a:off x="194879" y="434710"/>
              <a:ext cx="2622975" cy="12080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099" tIns="38099" rIns="38099" bIns="38099" numCol="1" anchor="t">
              <a:spAutoFit/>
            </a:bodyPr>
            <a:lstStyle>
              <a:lvl1pPr algn="ctr">
                <a:lnSpc>
                  <a:spcPct val="150000"/>
                </a:lnSpc>
                <a:defRPr sz="3000" spc="0">
                  <a:solidFill>
                    <a:srgbClr val="000000"/>
                  </a:solidFill>
                  <a:uFill>
                    <a:solidFill>
                      <a:srgbClr val="000000"/>
                    </a:solidFill>
                  </a:uFill>
                  <a:latin typeface="Impact"/>
                  <a:ea typeface="Impact"/>
                  <a:cs typeface="Impact"/>
                  <a:sym typeface="Impact"/>
                </a:defRPr>
              </a:lvl1pPr>
            </a:lstStyle>
            <a:p>
              <a:pPr defTabSz="764902" hangingPunct="0"/>
              <a:r>
                <a:rPr lang="en-GB" sz="3867" kern="0" dirty="0"/>
                <a:t>True</a:t>
              </a:r>
              <a:endParaRPr sz="3867" kern="0" dirty="0"/>
            </a:p>
          </p:txBody>
        </p:sp>
        <p:sp>
          <p:nvSpPr>
            <p:cNvPr id="126" name="Anybody can be a Scam victim"/>
            <p:cNvSpPr txBox="1"/>
            <p:nvPr/>
          </p:nvSpPr>
          <p:spPr>
            <a:xfrm>
              <a:off x="230861" y="1821734"/>
              <a:ext cx="2614229" cy="1691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 tIns="12700" rIns="12700" bIns="12700" numCol="1" anchor="t">
              <a:spAutoFit/>
            </a:bodyPr>
            <a:lstStyle>
              <a:lvl1pPr algn="ctr" defTabSz="457200">
                <a:spcBef>
                  <a:spcPts val="1400"/>
                </a:spcBef>
                <a:defRPr sz="3000" spc="0">
                  <a:solidFill>
                    <a:srgbClr val="000000"/>
                  </a:solidFill>
                  <a:uFill>
                    <a:solidFill>
                      <a:srgbClr val="000000"/>
                    </a:solidFill>
                  </a:uFill>
                </a:defRPr>
              </a:lvl1pPr>
            </a:lstStyle>
            <a:p>
              <a:pPr defTabSz="321457" hangingPunct="0">
                <a:spcBef>
                  <a:spcPts val="984"/>
                </a:spcBef>
              </a:pPr>
              <a:r>
                <a:rPr lang="en-GB" sz="1687" kern="0" dirty="0">
                  <a:latin typeface="Arial" panose="020B0604020202020204" pitchFamily="34" charset="0"/>
                  <a:ea typeface="+mj-ea"/>
                  <a:cs typeface="Arial" panose="020B0604020202020204" pitchFamily="34" charset="0"/>
                  <a:sym typeface="Helvetica"/>
                </a:rPr>
                <a:t>Online shopping means consumers do not see the item they are buying until they have paid</a:t>
              </a:r>
              <a:endParaRPr sz="1687" kern="0" dirty="0">
                <a:latin typeface="Arial" panose="020B0604020202020204" pitchFamily="34" charset="0"/>
                <a:ea typeface="+mj-ea"/>
                <a:cs typeface="Arial" panose="020B0604020202020204" pitchFamily="34" charset="0"/>
                <a:sym typeface="Helvetica"/>
              </a:endParaRPr>
            </a:p>
          </p:txBody>
        </p:sp>
      </p:grpSp>
      <p:sp>
        <p:nvSpPr>
          <p:cNvPr id="2" name="TextBox 1"/>
          <p:cNvSpPr txBox="1"/>
          <p:nvPr/>
        </p:nvSpPr>
        <p:spPr>
          <a:xfrm>
            <a:off x="2232288" y="1602782"/>
            <a:ext cx="7809574" cy="930407"/>
          </a:xfrm>
          <a:prstGeom prst="rect">
            <a:avLst/>
          </a:prstGeom>
          <a:noFill/>
        </p:spPr>
        <p:txBody>
          <a:bodyPr wrap="square" lIns="64287" tIns="32143" rIns="64287" bIns="32143" rtlCol="0">
            <a:spAutoFit/>
          </a:bodyPr>
          <a:lstStyle/>
          <a:p>
            <a:pPr algn="ctr" defTabSz="764902" hangingPunct="0"/>
            <a:r>
              <a:rPr lang="en-GB" sz="2812" b="1" kern="0" spc="-146" dirty="0">
                <a:solidFill>
                  <a:prstClr val="white"/>
                </a:solidFill>
                <a:uFill>
                  <a:solidFill>
                    <a:srgbClr val="6C6C6C"/>
                  </a:solidFill>
                </a:uFill>
                <a:latin typeface="Arial" panose="020B0604020202020204" pitchFamily="34" charset="0"/>
                <a:ea typeface="+mj-ea"/>
                <a:cs typeface="Arial" panose="020B0604020202020204" pitchFamily="34" charset="0"/>
                <a:sym typeface="Helvetica"/>
              </a:rPr>
              <a:t>Online shopping allows criminals to scam consumers</a:t>
            </a:r>
          </a:p>
        </p:txBody>
      </p:sp>
      <p:pic>
        <p:nvPicPr>
          <p:cNvPr id="3" name="Picture 2">
            <a:extLst>
              <a:ext uri="{FF2B5EF4-FFF2-40B4-BE49-F238E27FC236}">
                <a16:creationId xmlns:a16="http://schemas.microsoft.com/office/drawing/2014/main" id="{4CD122BD-8AE4-09A9-8E74-8AC6371602D9}"/>
              </a:ext>
            </a:extLst>
          </p:cNvPr>
          <p:cNvPicPr>
            <a:picLocks noChangeAspect="1"/>
          </p:cNvPicPr>
          <p:nvPr/>
        </p:nvPicPr>
        <p:blipFill>
          <a:blip r:embed="rId3"/>
          <a:stretch>
            <a:fillRect/>
          </a:stretch>
        </p:blipFill>
        <p:spPr>
          <a:xfrm>
            <a:off x="0" y="931626"/>
            <a:ext cx="12188334" cy="289310"/>
          </a:xfrm>
          <a:prstGeom prst="rect">
            <a:avLst/>
          </a:prstGeom>
        </p:spPr>
      </p:pic>
      <p:grpSp>
        <p:nvGrpSpPr>
          <p:cNvPr id="7" name="Group 6">
            <a:extLst>
              <a:ext uri="{FF2B5EF4-FFF2-40B4-BE49-F238E27FC236}">
                <a16:creationId xmlns:a16="http://schemas.microsoft.com/office/drawing/2014/main" id="{8FDD9FB4-6C01-0C00-5D8D-EB4B13E2B34E}"/>
              </a:ext>
            </a:extLst>
          </p:cNvPr>
          <p:cNvGrpSpPr/>
          <p:nvPr/>
        </p:nvGrpSpPr>
        <p:grpSpPr>
          <a:xfrm>
            <a:off x="1615565" y="3153859"/>
            <a:ext cx="2372468" cy="3357474"/>
            <a:chOff x="1615565" y="3153859"/>
            <a:chExt cx="2372468" cy="3357474"/>
          </a:xfrm>
        </p:grpSpPr>
        <p:grpSp>
          <p:nvGrpSpPr>
            <p:cNvPr id="120" name="Group"/>
            <p:cNvGrpSpPr/>
            <p:nvPr/>
          </p:nvGrpSpPr>
          <p:grpSpPr>
            <a:xfrm>
              <a:off x="1615565" y="3153859"/>
              <a:ext cx="2372468" cy="3357474"/>
              <a:chOff x="0" y="0"/>
              <a:chExt cx="3096411" cy="4289197"/>
            </a:xfrm>
          </p:grpSpPr>
          <p:sp>
            <p:nvSpPr>
              <p:cNvPr id="118" name="Rounded Rectangle"/>
              <p:cNvSpPr/>
              <p:nvPr/>
            </p:nvSpPr>
            <p:spPr>
              <a:xfrm>
                <a:off x="0" y="0"/>
                <a:ext cx="3096411" cy="4289197"/>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sp>
            <p:nvSpPr>
              <p:cNvPr id="119" name="True"/>
              <p:cNvSpPr txBox="1"/>
              <p:nvPr/>
            </p:nvSpPr>
            <p:spPr>
              <a:xfrm>
                <a:off x="889247" y="1194641"/>
                <a:ext cx="1345097" cy="8828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defTabSz="764902" hangingPunct="0"/>
                <a:r>
                  <a:rPr sz="3867" kern="0" dirty="0"/>
                  <a:t>True</a:t>
                </a:r>
              </a:p>
            </p:txBody>
          </p:sp>
        </p:grpSp>
        <p:sp>
          <p:nvSpPr>
            <p:cNvPr id="5" name="Thumbs Up">
              <a:extLst>
                <a:ext uri="{FF2B5EF4-FFF2-40B4-BE49-F238E27FC236}">
                  <a16:creationId xmlns:a16="http://schemas.microsoft.com/office/drawing/2014/main" id="{A8AE10C6-D536-0E4B-6D09-4AAEEA7B8170}"/>
                </a:ext>
              </a:extLst>
            </p:cNvPr>
            <p:cNvSpPr/>
            <p:nvPr/>
          </p:nvSpPr>
          <p:spPr>
            <a:xfrm>
              <a:off x="2197233" y="4781443"/>
              <a:ext cx="1209131" cy="1325538"/>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chemeClr val="accent6"/>
            </a:solidFill>
            <a:ln w="12700">
              <a:miter lim="400000"/>
            </a:ln>
          </p:spPr>
          <p:txBody>
            <a:bodyPr lIns="54167" tIns="54167" rIns="54167" bIns="54167"/>
            <a:lstStyle/>
            <a:p>
              <a:endParaRPr/>
            </a:p>
          </p:txBody>
        </p:sp>
      </p:grpSp>
      <p:grpSp>
        <p:nvGrpSpPr>
          <p:cNvPr id="8" name="Group 7">
            <a:extLst>
              <a:ext uri="{FF2B5EF4-FFF2-40B4-BE49-F238E27FC236}">
                <a16:creationId xmlns:a16="http://schemas.microsoft.com/office/drawing/2014/main" id="{9586020B-014E-C567-CBE5-CBBD3F502D95}"/>
              </a:ext>
            </a:extLst>
          </p:cNvPr>
          <p:cNvGrpSpPr/>
          <p:nvPr/>
        </p:nvGrpSpPr>
        <p:grpSpPr>
          <a:xfrm>
            <a:off x="4669373" y="3153859"/>
            <a:ext cx="2372468" cy="3357474"/>
            <a:chOff x="4669373" y="3153859"/>
            <a:chExt cx="2372468" cy="3357474"/>
          </a:xfrm>
        </p:grpSpPr>
        <p:grpSp>
          <p:nvGrpSpPr>
            <p:cNvPr id="123" name="Group"/>
            <p:cNvGrpSpPr/>
            <p:nvPr/>
          </p:nvGrpSpPr>
          <p:grpSpPr>
            <a:xfrm>
              <a:off x="4669373" y="3153859"/>
              <a:ext cx="2372468" cy="3357474"/>
              <a:chOff x="-1" y="0"/>
              <a:chExt cx="3096411" cy="4289197"/>
            </a:xfrm>
          </p:grpSpPr>
          <p:sp>
            <p:nvSpPr>
              <p:cNvPr id="121" name="Rounded Rectangle"/>
              <p:cNvSpPr/>
              <p:nvPr/>
            </p:nvSpPr>
            <p:spPr>
              <a:xfrm>
                <a:off x="-1" y="0"/>
                <a:ext cx="3096411" cy="4289197"/>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defTabSz="764902" hangingPunct="0">
                  <a:defRPr sz="1600" spc="-66">
                    <a:solidFill>
                      <a:srgbClr val="FFFFFF"/>
                    </a:solidFill>
                    <a:uFill>
                      <a:solidFill>
                        <a:srgbClr val="FFFFFF"/>
                      </a:solidFill>
                    </a:uFill>
                  </a:defRPr>
                </a:pPr>
                <a:endParaRPr sz="1125" kern="0" spc="-46">
                  <a:solidFill>
                    <a:srgbClr val="FFFFFF"/>
                  </a:solidFill>
                  <a:uFill>
                    <a:solidFill>
                      <a:srgbClr val="FFFFFF"/>
                    </a:solidFill>
                  </a:uFill>
                  <a:latin typeface="Calibri"/>
                  <a:ea typeface="+mj-ea"/>
                  <a:cs typeface="+mj-cs"/>
                  <a:sym typeface="Helvetica"/>
                </a:endParaRPr>
              </a:p>
            </p:txBody>
          </p:sp>
          <p:sp>
            <p:nvSpPr>
              <p:cNvPr id="122" name="False"/>
              <p:cNvSpPr txBox="1"/>
              <p:nvPr/>
            </p:nvSpPr>
            <p:spPr>
              <a:xfrm>
                <a:off x="768541" y="1215800"/>
                <a:ext cx="1559401" cy="8828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defTabSz="764902" hangingPunct="0"/>
                <a:r>
                  <a:rPr sz="3867" kern="0" dirty="0"/>
                  <a:t>False</a:t>
                </a:r>
              </a:p>
            </p:txBody>
          </p:sp>
        </p:grpSp>
        <p:sp>
          <p:nvSpPr>
            <p:cNvPr id="6" name="Thumbs Up">
              <a:extLst>
                <a:ext uri="{FF2B5EF4-FFF2-40B4-BE49-F238E27FC236}">
                  <a16:creationId xmlns:a16="http://schemas.microsoft.com/office/drawing/2014/main" id="{E628D72B-9020-5DF7-C630-2F24095D6E41}"/>
                </a:ext>
              </a:extLst>
            </p:cNvPr>
            <p:cNvSpPr/>
            <p:nvPr/>
          </p:nvSpPr>
          <p:spPr>
            <a:xfrm rot="10868979">
              <a:off x="5271404" y="4991208"/>
              <a:ext cx="1209131" cy="1325538"/>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chemeClr val="accent6"/>
            </a:solidFill>
            <a:ln w="12700">
              <a:miter lim="400000"/>
            </a:ln>
          </p:spPr>
          <p:txBody>
            <a:bodyPr lIns="54167" tIns="54167" rIns="54167" bIns="54167"/>
            <a:lstStyle/>
            <a:p>
              <a:endParaRPr/>
            </a:p>
          </p:txBody>
        </p:sp>
      </p:grpSp>
      <p:pic>
        <p:nvPicPr>
          <p:cNvPr id="4" name="Picture 2">
            <a:extLst>
              <a:ext uri="{FF2B5EF4-FFF2-40B4-BE49-F238E27FC236}">
                <a16:creationId xmlns:a16="http://schemas.microsoft.com/office/drawing/2014/main" id="{8A97E759-0198-A6F4-56F2-39239698A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par>
                                <p:cTn id="13" presetID="10" presetClass="entr" presetSubtype="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fade">
                                      <p:cBhvr>
                                        <p:cTn id="20" dur="75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C13C-A4D0-2180-29D8-46E8057D3C1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6F2F209-364A-2CFE-A7A2-4E051615EF92}"/>
              </a:ext>
            </a:extLst>
          </p:cNvPr>
          <p:cNvSpPr txBox="1">
            <a:spLocks/>
          </p:cNvSpPr>
          <p:nvPr/>
        </p:nvSpPr>
        <p:spPr>
          <a:xfrm>
            <a:off x="503939" y="1597159"/>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dirty="0">
                <a:latin typeface="Arial" panose="020B0604020202020204" pitchFamily="34" charset="0"/>
                <a:cs typeface="Arial" panose="020B0604020202020204" pitchFamily="34" charset="0"/>
              </a:rPr>
              <a:t>Online shopping means that consumers do not get to see the item they are buying in person until it has already arrived at their home</a:t>
            </a:r>
          </a:p>
          <a:p>
            <a:pPr marL="457200" indent="-457200"/>
            <a:r>
              <a:rPr lang="en-GB" dirty="0">
                <a:latin typeface="Arial" panose="020B0604020202020204" pitchFamily="34" charset="0"/>
                <a:cs typeface="Arial" panose="020B0604020202020204" pitchFamily="34" charset="0"/>
              </a:rPr>
              <a:t>Criminals can pose as legitimate sellers, and consumers may be paying money for an item that the criminal is pretending to sell</a:t>
            </a:r>
          </a:p>
        </p:txBody>
      </p:sp>
      <p:sp>
        <p:nvSpPr>
          <p:cNvPr id="7" name="Title 1">
            <a:extLst>
              <a:ext uri="{FF2B5EF4-FFF2-40B4-BE49-F238E27FC236}">
                <a16:creationId xmlns:a16="http://schemas.microsoft.com/office/drawing/2014/main" id="{94FA060D-FAA9-1F6D-14E2-DE24AEF1930D}"/>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does the rise of online shopping lead to scams?</a:t>
            </a:r>
          </a:p>
        </p:txBody>
      </p:sp>
      <p:pic>
        <p:nvPicPr>
          <p:cNvPr id="3" name="Picture 2">
            <a:extLst>
              <a:ext uri="{FF2B5EF4-FFF2-40B4-BE49-F238E27FC236}">
                <a16:creationId xmlns:a16="http://schemas.microsoft.com/office/drawing/2014/main" id="{FD974923-7379-24B0-E88B-8E9298FF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5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5016-0376-9A7F-737A-4A252403E0B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0F95F0A-C65E-9D86-A6B2-AF0558A466C6}"/>
              </a:ext>
            </a:extLst>
          </p:cNvPr>
          <p:cNvSpPr txBox="1">
            <a:spLocks/>
          </p:cNvSpPr>
          <p:nvPr/>
        </p:nvSpPr>
        <p:spPr>
          <a:xfrm>
            <a:off x="457200" y="165158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dirty="0">
                <a:latin typeface="Arial" panose="020B0604020202020204" pitchFamily="34" charset="0"/>
                <a:cs typeface="Arial" panose="020B0604020202020204" pitchFamily="34" charset="0"/>
              </a:rPr>
              <a:t>This scam often happens where the consumer pays money for the item and it never shows up, or comes damaged/different to what they ordered</a:t>
            </a:r>
          </a:p>
          <a:p>
            <a:pPr marL="457200" indent="-457200"/>
            <a:r>
              <a:rPr lang="en-GB" dirty="0">
                <a:solidFill>
                  <a:prstClr val="black"/>
                </a:solidFill>
                <a:latin typeface="Arial" panose="020B0604020202020204" pitchFamily="34" charset="0"/>
                <a:cs typeface="Arial" panose="020B0604020202020204" pitchFamily="34" charset="0"/>
              </a:rPr>
              <a:t>These criminals may even post ads for their goods on legitimate sites such as Amazon or Vinted</a:t>
            </a:r>
          </a:p>
          <a:p>
            <a:pPr marL="457200" indent="-457200"/>
            <a:endParaRPr lang="en-GB" dirty="0"/>
          </a:p>
        </p:txBody>
      </p:sp>
      <p:sp>
        <p:nvSpPr>
          <p:cNvPr id="7" name="Title 1">
            <a:extLst>
              <a:ext uri="{FF2B5EF4-FFF2-40B4-BE49-F238E27FC236}">
                <a16:creationId xmlns:a16="http://schemas.microsoft.com/office/drawing/2014/main" id="{B7E87299-19A3-1B8C-19BE-CBCA8EADF919}"/>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does the rise of online shopping lead to scams?</a:t>
            </a:r>
          </a:p>
        </p:txBody>
      </p:sp>
      <p:pic>
        <p:nvPicPr>
          <p:cNvPr id="3" name="Picture 2">
            <a:extLst>
              <a:ext uri="{FF2B5EF4-FFF2-40B4-BE49-F238E27FC236}">
                <a16:creationId xmlns:a16="http://schemas.microsoft.com/office/drawing/2014/main" id="{9314D791-E9AA-097E-F0CC-8A8695992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4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53A5-52F9-03A4-0536-7B384C216BA2}"/>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1399266-F59C-8377-EA91-9688ADB58251}"/>
              </a:ext>
            </a:extLst>
          </p:cNvPr>
          <p:cNvSpPr txBox="1">
            <a:spLocks/>
          </p:cNvSpPr>
          <p:nvPr/>
        </p:nvSpPr>
        <p:spPr>
          <a:xfrm>
            <a:off x="503939" y="165494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They may have the items to sell but charge over the market value for the item, which is considered fraud</a:t>
            </a:r>
          </a:p>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They may also use phishing emails to try and gain access to consumers accounts, and purchase goods using the consumers money to resell at a higher value to gain money for themselves</a:t>
            </a:r>
          </a:p>
        </p:txBody>
      </p:sp>
      <p:sp>
        <p:nvSpPr>
          <p:cNvPr id="7" name="Title 1">
            <a:extLst>
              <a:ext uri="{FF2B5EF4-FFF2-40B4-BE49-F238E27FC236}">
                <a16:creationId xmlns:a16="http://schemas.microsoft.com/office/drawing/2014/main" id="{4E920F87-4549-1C9C-5F18-D094B4CC060A}"/>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does the rise of online shopping lead to scams?</a:t>
            </a:r>
          </a:p>
        </p:txBody>
      </p:sp>
      <p:pic>
        <p:nvPicPr>
          <p:cNvPr id="3" name="Picture 2">
            <a:extLst>
              <a:ext uri="{FF2B5EF4-FFF2-40B4-BE49-F238E27FC236}">
                <a16:creationId xmlns:a16="http://schemas.microsoft.com/office/drawing/2014/main" id="{DD2D8AA7-3E39-4D2A-1B08-07E3428C8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069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476</TotalTime>
  <Words>1123</Words>
  <Application>Microsoft Office PowerPoint</Application>
  <PresentationFormat>Widescreen</PresentationFormat>
  <Paragraphs>112</Paragraphs>
  <Slides>23</Slides>
  <Notes>23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Aptos</vt:lpstr>
      <vt:lpstr>Arial</vt:lpstr>
      <vt:lpstr>Calibri</vt:lpstr>
      <vt:lpstr>ReithSans</vt:lpstr>
      <vt:lpstr>Wingdings</vt:lpstr>
      <vt:lpstr>1_Office Theme</vt:lpstr>
      <vt:lpstr>Office Theme</vt:lpstr>
      <vt:lpstr>Young Friends Against Scams – eCommerce </vt:lpstr>
      <vt:lpstr>Learning Objectives:</vt:lpstr>
      <vt:lpstr>PowerPoint Presentation</vt:lpstr>
      <vt:lpstr>Hands up who has used…</vt:lpstr>
      <vt:lpstr>What is eCommerce?</vt:lpstr>
      <vt:lpstr>PowerPoint Presentation</vt:lpstr>
      <vt:lpstr>How does the rise of online shopping lead to scams?</vt:lpstr>
      <vt:lpstr>How does the rise of online shopping lead to scams?</vt:lpstr>
      <vt:lpstr>How does the rise of online shopping lead to scams?</vt:lpstr>
      <vt:lpstr>PowerPoint Presentation</vt:lpstr>
      <vt:lpstr>Example of Amazon Scam - Fake Listing</vt:lpstr>
      <vt:lpstr>Example of Amazon Scam – Fake Reviews</vt:lpstr>
      <vt:lpstr>Example of a Vinted scam - Ghosting</vt:lpstr>
      <vt:lpstr>Gift Card Scams</vt:lpstr>
      <vt:lpstr>Gift Card Scams</vt:lpstr>
      <vt:lpstr>PowerPoint Presentation</vt:lpstr>
      <vt:lpstr>Scenario 1</vt:lpstr>
      <vt:lpstr>Answer</vt:lpstr>
      <vt:lpstr>Scenario 2</vt:lpstr>
      <vt:lpstr>Answer</vt:lpstr>
      <vt:lpstr>PowerPoint Presentation</vt:lpstr>
      <vt:lpstr>How can we stay safe when shopping online?</vt:lpstr>
      <vt:lpstr>How can we stay safe when shopping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Xavier Mace</dc:creator>
  <cp:lastModifiedBy>Xavier Mace</cp:lastModifiedBy>
  <cp:revision>2</cp:revision>
  <dcterms:created xsi:type="dcterms:W3CDTF">2025-09-12T09:39:16Z</dcterms:created>
  <dcterms:modified xsi:type="dcterms:W3CDTF">2025-09-30T09:09:40Z</dcterms:modified>
</cp:coreProperties>
</file>