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3" r:id="rId5"/>
  </p:sldMasterIdLst>
  <p:notesMasterIdLst>
    <p:notesMasterId r:id="rId31"/>
  </p:notesMasterIdLst>
  <p:handoutMasterIdLst>
    <p:handoutMasterId r:id="rId32"/>
  </p:handoutMasterIdLst>
  <p:sldIdLst>
    <p:sldId id="260" r:id="rId6"/>
    <p:sldId id="425" r:id="rId7"/>
    <p:sldId id="324" r:id="rId8"/>
    <p:sldId id="590" r:id="rId9"/>
    <p:sldId id="591" r:id="rId10"/>
    <p:sldId id="543" r:id="rId11"/>
    <p:sldId id="569" r:id="rId12"/>
    <p:sldId id="431" r:id="rId13"/>
    <p:sldId id="600" r:id="rId14"/>
    <p:sldId id="597" r:id="rId15"/>
    <p:sldId id="544" r:id="rId16"/>
    <p:sldId id="594" r:id="rId17"/>
    <p:sldId id="598" r:id="rId18"/>
    <p:sldId id="461" r:id="rId19"/>
    <p:sldId id="595" r:id="rId20"/>
    <p:sldId id="436" r:id="rId21"/>
    <p:sldId id="570" r:id="rId22"/>
    <p:sldId id="599" r:id="rId23"/>
    <p:sldId id="592" r:id="rId24"/>
    <p:sldId id="593" r:id="rId25"/>
    <p:sldId id="448" r:id="rId26"/>
    <p:sldId id="567" r:id="rId27"/>
    <p:sldId id="445" r:id="rId28"/>
    <p:sldId id="596" r:id="rId29"/>
    <p:sldId id="564"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D304B39-7D4E-469B-B89B-95EC095B54BA}">
          <p14:sldIdLst>
            <p14:sldId id="260"/>
            <p14:sldId id="425"/>
          </p14:sldIdLst>
        </p14:section>
        <p14:section name="Main section" id="{1E9E2CD0-7F68-4D62-87B3-96381FE66C06}">
          <p14:sldIdLst>
            <p14:sldId id="324"/>
            <p14:sldId id="590"/>
            <p14:sldId id="591"/>
            <p14:sldId id="543"/>
            <p14:sldId id="569"/>
            <p14:sldId id="431"/>
            <p14:sldId id="600"/>
            <p14:sldId id="597"/>
            <p14:sldId id="544"/>
            <p14:sldId id="594"/>
            <p14:sldId id="598"/>
            <p14:sldId id="461"/>
            <p14:sldId id="595"/>
            <p14:sldId id="436"/>
            <p14:sldId id="570"/>
            <p14:sldId id="599"/>
            <p14:sldId id="592"/>
            <p14:sldId id="593"/>
            <p14:sldId id="448"/>
            <p14:sldId id="567"/>
            <p14:sldId id="445"/>
          </p14:sldIdLst>
        </p14:section>
        <p14:section name="Ending" id="{BE16DD51-01A9-426A-ACCE-F093B0246795}">
          <p14:sldIdLst>
            <p14:sldId id="596"/>
            <p14:sldId id="564"/>
          </p14:sldIdLst>
        </p14:section>
      </p14:sectionLst>
    </p:ext>
    <p:ext uri="{EFAFB233-063F-42B5-8137-9DF3F51BA10A}">
      <p15:sldGuideLst xmlns:p15="http://schemas.microsoft.com/office/powerpoint/2012/main">
        <p15:guide id="1" orient="horz" pos="2160">
          <p15:clr>
            <a:srgbClr val="A4A3A4"/>
          </p15:clr>
        </p15:guide>
        <p15:guide id="2" pos="427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initials="M" lastIdx="12" clrIdx="0">
    <p:extLst>
      <p:ext uri="{19B8F6BF-5375-455C-9EA6-DF929625EA0E}">
        <p15:presenceInfo xmlns:p15="http://schemas.microsoft.com/office/powerpoint/2012/main" userId="Melissa" providerId="None"/>
      </p:ext>
    </p:extLst>
  </p:cmAuthor>
  <p:cmAuthor id="2" name="Sara Hope" initials="SH" lastIdx="11" clrIdx="1">
    <p:extLst>
      <p:ext uri="{19B8F6BF-5375-455C-9EA6-DF929625EA0E}">
        <p15:presenceInfo xmlns:p15="http://schemas.microsoft.com/office/powerpoint/2012/main" userId="S-1-5-21-648626939-1678868665-2443101729-54352" providerId="AD"/>
      </p:ext>
    </p:extLst>
  </p:cmAuthor>
  <p:cmAuthor id="3" name="Pavithira Kathiravel" initials="PK" lastIdx="27" clrIdx="2">
    <p:extLst>
      <p:ext uri="{19B8F6BF-5375-455C-9EA6-DF929625EA0E}">
        <p15:presenceInfo xmlns:p15="http://schemas.microsoft.com/office/powerpoint/2012/main" userId="S::pavithira.kathiravel@ukfinance.org.uk::c58219f9-6072-4cd8-a9ca-575c15f9507b" providerId="AD"/>
      </p:ext>
    </p:extLst>
  </p:cmAuthor>
  <p:cmAuthor id="4" name="Sarah Sinden" initials="SS" lastIdx="35" clrIdx="3">
    <p:extLst>
      <p:ext uri="{19B8F6BF-5375-455C-9EA6-DF929625EA0E}">
        <p15:presenceInfo xmlns:p15="http://schemas.microsoft.com/office/powerpoint/2012/main" userId="S::sarah.sinden@ukfinance.org.uk::73372cf1-a99c-4830-ac63-54dc8d3bb0e7" providerId="AD"/>
      </p:ext>
    </p:extLst>
  </p:cmAuthor>
  <p:cmAuthor id="5" name="Joanna Cieloszyk" initials="JC" lastIdx="1" clrIdx="4">
    <p:extLst>
      <p:ext uri="{19B8F6BF-5375-455C-9EA6-DF929625EA0E}">
        <p15:presenceInfo xmlns:p15="http://schemas.microsoft.com/office/powerpoint/2012/main" userId="S::Joanna.Cieloszyk@surreycc.gov.uk::05c54190-0dc4-4fe1-b953-4195252d8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80"/>
    <a:srgbClr val="E73437"/>
    <a:srgbClr val="FFCC99"/>
    <a:srgbClr val="CCECFF"/>
    <a:srgbClr val="FFCCCC"/>
    <a:srgbClr val="FFDEBD"/>
    <a:srgbClr val="FFD3A7"/>
    <a:srgbClr val="FFC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67" autoAdjust="0"/>
    <p:restoredTop sz="88484" autoAdjust="0"/>
  </p:normalViewPr>
  <p:slideViewPr>
    <p:cSldViewPr showGuides="1">
      <p:cViewPr varScale="1">
        <p:scale>
          <a:sx n="101" d="100"/>
          <a:sy n="101" d="100"/>
        </p:scale>
        <p:origin x="1326" y="102"/>
      </p:cViewPr>
      <p:guideLst>
        <p:guide orient="horz" pos="2160"/>
        <p:guide pos="427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F8FC61C-E02D-4A3C-AF0E-6BF6AE2995EB}" type="datetimeFigureOut">
              <a:rPr lang="en-GB" smtClean="0"/>
              <a:pPr/>
              <a:t>01/05/2024</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8A006BA-FF05-4C0A-827B-45C9FF482F95}" type="slidenum">
              <a:rPr lang="en-GB" smtClean="0"/>
              <a:pPr/>
              <a:t>‹#›</a:t>
            </a:fld>
            <a:endParaRPr lang="en-GB" dirty="0"/>
          </a:p>
        </p:txBody>
      </p:sp>
    </p:spTree>
    <p:extLst>
      <p:ext uri="{BB962C8B-B14F-4D97-AF65-F5344CB8AC3E}">
        <p14:creationId xmlns:p14="http://schemas.microsoft.com/office/powerpoint/2010/main" val="3787934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D0F258A-13F6-490A-847A-97B8D49B1DD2}" type="datetimeFigureOut">
              <a:rPr lang="en-GB" smtClean="0"/>
              <a:pPr/>
              <a:t>01/05/2024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9688AD0-87F1-4A9F-933A-94A6A7DFB42C}" type="slidenum">
              <a:rPr lang="en-GB" smtClean="0"/>
              <a:pPr/>
              <a:t>‹#›</a:t>
            </a:fld>
            <a:endParaRPr lang="en-GB" dirty="0"/>
          </a:p>
        </p:txBody>
      </p:sp>
    </p:spTree>
    <p:extLst>
      <p:ext uri="{BB962C8B-B14F-4D97-AF65-F5344CB8AC3E}">
        <p14:creationId xmlns:p14="http://schemas.microsoft.com/office/powerpoint/2010/main" val="277458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688AD0-87F1-4A9F-933A-94A6A7DFB42C}" type="slidenum">
              <a:rPr lang="en-GB" smtClean="0"/>
              <a:pPr/>
              <a:t>1</a:t>
            </a:fld>
            <a:endParaRPr lang="en-GB" dirty="0"/>
          </a:p>
        </p:txBody>
      </p:sp>
    </p:spTree>
    <p:extLst>
      <p:ext uri="{BB962C8B-B14F-4D97-AF65-F5344CB8AC3E}">
        <p14:creationId xmlns:p14="http://schemas.microsoft.com/office/powerpoint/2010/main" val="49206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688AD0-87F1-4A9F-933A-94A6A7DFB42C}" type="slidenum">
              <a:rPr lang="en-GB" smtClean="0"/>
              <a:pPr/>
              <a:t>14</a:t>
            </a:fld>
            <a:endParaRPr lang="en-GB" dirty="0"/>
          </a:p>
        </p:txBody>
      </p:sp>
    </p:spTree>
    <p:extLst>
      <p:ext uri="{BB962C8B-B14F-4D97-AF65-F5344CB8AC3E}">
        <p14:creationId xmlns:p14="http://schemas.microsoft.com/office/powerpoint/2010/main" val="2289696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defRPr/>
            </a:pPr>
            <a:endParaRPr lang="en-GB" altLang="en-US" sz="12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F9688AD0-87F1-4A9F-933A-94A6A7DFB42C}" type="slidenum">
              <a:rPr lang="en-GB" smtClean="0"/>
              <a:pPr/>
              <a:t>15</a:t>
            </a:fld>
            <a:endParaRPr lang="en-GB" dirty="0"/>
          </a:p>
        </p:txBody>
      </p:sp>
    </p:spTree>
    <p:extLst>
      <p:ext uri="{BB962C8B-B14F-4D97-AF65-F5344CB8AC3E}">
        <p14:creationId xmlns:p14="http://schemas.microsoft.com/office/powerpoint/2010/main" val="234348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defRPr/>
            </a:pPr>
            <a:endParaRPr lang="en-GB" altLang="en-US" sz="12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F9688AD0-87F1-4A9F-933A-94A6A7DFB42C}" type="slidenum">
              <a:rPr lang="en-GB" smtClean="0"/>
              <a:pPr/>
              <a:t>16</a:t>
            </a:fld>
            <a:endParaRPr lang="en-GB" dirty="0"/>
          </a:p>
        </p:txBody>
      </p:sp>
    </p:spTree>
    <p:extLst>
      <p:ext uri="{BB962C8B-B14F-4D97-AF65-F5344CB8AC3E}">
        <p14:creationId xmlns:p14="http://schemas.microsoft.com/office/powerpoint/2010/main" val="2744718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688AD0-87F1-4A9F-933A-94A6A7DFB42C}" type="slidenum">
              <a:rPr lang="en-GB" smtClean="0"/>
              <a:pPr/>
              <a:t>17</a:t>
            </a:fld>
            <a:endParaRPr lang="en-GB" dirty="0"/>
          </a:p>
        </p:txBody>
      </p:sp>
    </p:spTree>
    <p:extLst>
      <p:ext uri="{BB962C8B-B14F-4D97-AF65-F5344CB8AC3E}">
        <p14:creationId xmlns:p14="http://schemas.microsoft.com/office/powerpoint/2010/main" val="2289696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defRPr/>
            </a:pPr>
            <a:endParaRPr lang="en-GB" altLang="en-US" sz="12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F9688AD0-87F1-4A9F-933A-94A6A7DFB42C}" type="slidenum">
              <a:rPr lang="en-GB" smtClean="0"/>
              <a:pPr/>
              <a:t>19</a:t>
            </a:fld>
            <a:endParaRPr lang="en-GB" dirty="0"/>
          </a:p>
        </p:txBody>
      </p:sp>
    </p:spTree>
    <p:extLst>
      <p:ext uri="{BB962C8B-B14F-4D97-AF65-F5344CB8AC3E}">
        <p14:creationId xmlns:p14="http://schemas.microsoft.com/office/powerpoint/2010/main" val="1556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defRPr/>
            </a:pPr>
            <a:endParaRPr lang="en-GB" altLang="en-US" sz="12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F9688AD0-87F1-4A9F-933A-94A6A7DFB42C}" type="slidenum">
              <a:rPr lang="en-GB" smtClean="0"/>
              <a:pPr/>
              <a:t>20</a:t>
            </a:fld>
            <a:endParaRPr lang="en-GB" dirty="0"/>
          </a:p>
        </p:txBody>
      </p:sp>
    </p:spTree>
    <p:extLst>
      <p:ext uri="{BB962C8B-B14F-4D97-AF65-F5344CB8AC3E}">
        <p14:creationId xmlns:p14="http://schemas.microsoft.com/office/powerpoint/2010/main" val="265135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9688AD0-87F1-4A9F-933A-94A6A7DFB42C}" type="slidenum">
              <a:rPr lang="en-GB" smtClean="0"/>
              <a:pPr/>
              <a:t>22</a:t>
            </a:fld>
            <a:endParaRPr lang="en-GB" dirty="0"/>
          </a:p>
        </p:txBody>
      </p:sp>
    </p:spTree>
    <p:extLst>
      <p:ext uri="{BB962C8B-B14F-4D97-AF65-F5344CB8AC3E}">
        <p14:creationId xmlns:p14="http://schemas.microsoft.com/office/powerpoint/2010/main" val="1411335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ltLang="en-US" sz="1200" dirty="0"/>
          </a:p>
        </p:txBody>
      </p:sp>
      <p:sp>
        <p:nvSpPr>
          <p:cNvPr id="4" name="Slide Number Placeholder 3"/>
          <p:cNvSpPr>
            <a:spLocks noGrp="1"/>
          </p:cNvSpPr>
          <p:nvPr>
            <p:ph type="sldNum" sz="quarter" idx="10"/>
          </p:nvPr>
        </p:nvSpPr>
        <p:spPr/>
        <p:txBody>
          <a:bodyPr/>
          <a:lstStyle/>
          <a:p>
            <a:fld id="{F9688AD0-87F1-4A9F-933A-94A6A7DFB42C}" type="slidenum">
              <a:rPr lang="en-GB" smtClean="0"/>
              <a:pPr/>
              <a:t>23</a:t>
            </a:fld>
            <a:endParaRPr lang="en-GB" dirty="0"/>
          </a:p>
        </p:txBody>
      </p:sp>
    </p:spTree>
    <p:extLst>
      <p:ext uri="{BB962C8B-B14F-4D97-AF65-F5344CB8AC3E}">
        <p14:creationId xmlns:p14="http://schemas.microsoft.com/office/powerpoint/2010/main" val="361388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F9688AD0-87F1-4A9F-933A-94A6A7DFB42C}" type="slidenum">
              <a:rPr lang="en-GB" smtClean="0"/>
              <a:pPr/>
              <a:t>2</a:t>
            </a:fld>
            <a:endParaRPr lang="en-GB" dirty="0"/>
          </a:p>
        </p:txBody>
      </p:sp>
    </p:spTree>
    <p:extLst>
      <p:ext uri="{BB962C8B-B14F-4D97-AF65-F5344CB8AC3E}">
        <p14:creationId xmlns:p14="http://schemas.microsoft.com/office/powerpoint/2010/main" val="2527759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688AD0-87F1-4A9F-933A-94A6A7DFB42C}" type="slidenum">
              <a:rPr lang="en-GB" smtClean="0"/>
              <a:pPr/>
              <a:t>3</a:t>
            </a:fld>
            <a:endParaRPr lang="en-GB" dirty="0"/>
          </a:p>
        </p:txBody>
      </p:sp>
    </p:spTree>
    <p:extLst>
      <p:ext uri="{BB962C8B-B14F-4D97-AF65-F5344CB8AC3E}">
        <p14:creationId xmlns:p14="http://schemas.microsoft.com/office/powerpoint/2010/main" val="36969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688AD0-87F1-4A9F-933A-94A6A7DFB42C}" type="slidenum">
              <a:rPr lang="en-GB" smtClean="0"/>
              <a:pPr/>
              <a:t>6</a:t>
            </a:fld>
            <a:endParaRPr lang="en-GB" dirty="0"/>
          </a:p>
        </p:txBody>
      </p:sp>
    </p:spTree>
    <p:extLst>
      <p:ext uri="{BB962C8B-B14F-4D97-AF65-F5344CB8AC3E}">
        <p14:creationId xmlns:p14="http://schemas.microsoft.com/office/powerpoint/2010/main" val="228969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688AD0-87F1-4A9F-933A-94A6A7DFB42C}" type="slidenum">
              <a:rPr lang="en-GB" smtClean="0"/>
              <a:pPr/>
              <a:t>7</a:t>
            </a:fld>
            <a:endParaRPr lang="en-GB" dirty="0"/>
          </a:p>
        </p:txBody>
      </p:sp>
    </p:spTree>
    <p:extLst>
      <p:ext uri="{BB962C8B-B14F-4D97-AF65-F5344CB8AC3E}">
        <p14:creationId xmlns:p14="http://schemas.microsoft.com/office/powerpoint/2010/main" val="2289696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defRPr/>
            </a:pPr>
            <a:endParaRPr lang="en-GB" altLang="en-US" sz="12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F9688AD0-87F1-4A9F-933A-94A6A7DFB42C}" type="slidenum">
              <a:rPr lang="en-GB" smtClean="0"/>
              <a:pPr/>
              <a:t>10</a:t>
            </a:fld>
            <a:endParaRPr lang="en-GB" dirty="0"/>
          </a:p>
        </p:txBody>
      </p:sp>
    </p:spTree>
    <p:extLst>
      <p:ext uri="{BB962C8B-B14F-4D97-AF65-F5344CB8AC3E}">
        <p14:creationId xmlns:p14="http://schemas.microsoft.com/office/powerpoint/2010/main" val="2015047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688AD0-87F1-4A9F-933A-94A6A7DFB42C}" type="slidenum">
              <a:rPr lang="en-GB" smtClean="0"/>
              <a:pPr/>
              <a:t>11</a:t>
            </a:fld>
            <a:endParaRPr lang="en-GB" dirty="0"/>
          </a:p>
        </p:txBody>
      </p:sp>
    </p:spTree>
    <p:extLst>
      <p:ext uri="{BB962C8B-B14F-4D97-AF65-F5344CB8AC3E}">
        <p14:creationId xmlns:p14="http://schemas.microsoft.com/office/powerpoint/2010/main" val="2289696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688AD0-87F1-4A9F-933A-94A6A7DFB42C}" type="slidenum">
              <a:rPr lang="en-GB" smtClean="0"/>
              <a:pPr/>
              <a:t>12</a:t>
            </a:fld>
            <a:endParaRPr lang="en-GB" dirty="0"/>
          </a:p>
        </p:txBody>
      </p:sp>
    </p:spTree>
    <p:extLst>
      <p:ext uri="{BB962C8B-B14F-4D97-AF65-F5344CB8AC3E}">
        <p14:creationId xmlns:p14="http://schemas.microsoft.com/office/powerpoint/2010/main" val="2029571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defRPr/>
            </a:pPr>
            <a:endParaRPr lang="en-GB" altLang="en-US" sz="12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F9688AD0-87F1-4A9F-933A-94A6A7DFB42C}" type="slidenum">
              <a:rPr lang="en-GB" smtClean="0"/>
              <a:pPr/>
              <a:t>13</a:t>
            </a:fld>
            <a:endParaRPr lang="en-GB" dirty="0"/>
          </a:p>
        </p:txBody>
      </p:sp>
    </p:spTree>
    <p:extLst>
      <p:ext uri="{BB962C8B-B14F-4D97-AF65-F5344CB8AC3E}">
        <p14:creationId xmlns:p14="http://schemas.microsoft.com/office/powerpoint/2010/main" val="1962534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381000" y="5532120"/>
            <a:ext cx="86274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152400" y="5532120"/>
            <a:ext cx="28956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85800" y="2130427"/>
            <a:ext cx="7772400" cy="1470025"/>
          </a:xfrm>
        </p:spPr>
        <p:txBody>
          <a:bodyPr>
            <a:normAutofit/>
          </a:bodyPr>
          <a:lstStyle>
            <a:lvl1pPr>
              <a:defRPr sz="4000" b="1"/>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F70F09-EDC9-4B1A-A029-AA60634E5C41}" type="datetimeFigureOut">
              <a:rPr lang="en-GB" smtClean="0"/>
              <a:pPr/>
              <a:t>01/05/2024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DA8AE8-4436-4334-9A88-B511E18A2730}" type="slidenum">
              <a:rPr lang="en-GB" smtClean="0"/>
              <a:pPr/>
              <a:t>‹#›</a:t>
            </a:fld>
            <a:endParaRPr lang="en-GB" dirty="0"/>
          </a:p>
        </p:txBody>
      </p:sp>
      <p:sp>
        <p:nvSpPr>
          <p:cNvPr id="11" name="Rectangle 10"/>
          <p:cNvSpPr/>
          <p:nvPr userDrawn="1"/>
        </p:nvSpPr>
        <p:spPr>
          <a:xfrm>
            <a:off x="152400" y="143434"/>
            <a:ext cx="8856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3"/>
          <p:cNvSpPr txBox="1">
            <a:spLocks noChangeArrowheads="1"/>
          </p:cNvSpPr>
          <p:nvPr userDrawn="1"/>
        </p:nvSpPr>
        <p:spPr bwMode="auto">
          <a:xfrm>
            <a:off x="0" y="6198515"/>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dirty="0">
                <a:latin typeface="Arial" panose="020B0604020202020204" pitchFamily="34" charset="0"/>
                <a:cs typeface="Arial" panose="020B0604020202020204" pitchFamily="34" charset="0"/>
              </a:rPr>
              <a:t>www.friendsagainstscams.org.uk</a:t>
            </a:r>
          </a:p>
        </p:txBody>
      </p:sp>
      <p:sp>
        <p:nvSpPr>
          <p:cNvPr id="16" name="TextBox 13"/>
          <p:cNvSpPr txBox="1">
            <a:spLocks noChangeArrowheads="1"/>
          </p:cNvSpPr>
          <p:nvPr userDrawn="1"/>
        </p:nvSpPr>
        <p:spPr bwMode="auto">
          <a:xfrm>
            <a:off x="0" y="5843787"/>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dirty="0">
                <a:latin typeface="Arial" panose="020B0604020202020204" pitchFamily="34" charset="0"/>
                <a:cs typeface="Arial" panose="020B0604020202020204" pitchFamily="34" charset="0"/>
              </a:rPr>
              <a:t>#</a:t>
            </a:r>
            <a:r>
              <a:rPr lang="en-GB" altLang="en-US" sz="2200" i="1" dirty="0" err="1">
                <a:latin typeface="Arial" panose="020B0604020202020204" pitchFamily="34" charset="0"/>
                <a:cs typeface="Arial" panose="020B0604020202020204" pitchFamily="34" charset="0"/>
              </a:rPr>
              <a:t>BusinessesAgainstScams</a:t>
            </a:r>
            <a:endParaRPr lang="en-GB" altLang="en-US" sz="2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97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EA077B-3332-4948-A77B-4DBC00388F39}" type="datetimeFigureOut">
              <a:rPr lang="en-GB" smtClean="0"/>
              <a:pPr/>
              <a:t>01/05/2024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147D5F9-D9BD-45F6-8102-8FE92ED275B1}" type="slidenum">
              <a:rPr lang="en-GB" smtClean="0"/>
              <a:pPr/>
              <a:t>‹#›</a:t>
            </a:fld>
            <a:endParaRPr lang="en-GB" dirty="0"/>
          </a:p>
        </p:txBody>
      </p:sp>
    </p:spTree>
    <p:extLst>
      <p:ext uri="{BB962C8B-B14F-4D97-AF65-F5344CB8AC3E}">
        <p14:creationId xmlns:p14="http://schemas.microsoft.com/office/powerpoint/2010/main" val="779945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pPr/>
              <a:t>01/05/2024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dirty="0"/>
          </a:p>
        </p:txBody>
      </p:sp>
    </p:spTree>
    <p:extLst>
      <p:ext uri="{BB962C8B-B14F-4D97-AF65-F5344CB8AC3E}">
        <p14:creationId xmlns:p14="http://schemas.microsoft.com/office/powerpoint/2010/main" val="2003658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pPr/>
              <a:t>01/05/2024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dirty="0"/>
          </a:p>
        </p:txBody>
      </p:sp>
    </p:spTree>
    <p:extLst>
      <p:ext uri="{BB962C8B-B14F-4D97-AF65-F5344CB8AC3E}">
        <p14:creationId xmlns:p14="http://schemas.microsoft.com/office/powerpoint/2010/main" val="87721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381000" y="5532120"/>
            <a:ext cx="86274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userDrawn="1"/>
        </p:nvSpPr>
        <p:spPr>
          <a:xfrm>
            <a:off x="152400" y="5532120"/>
            <a:ext cx="28956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01754" y="274638"/>
            <a:ext cx="8385047" cy="1143000"/>
          </a:xfrm>
        </p:spPr>
        <p:txBody>
          <a:bodyPr>
            <a:normAutofit/>
          </a:bodyPr>
          <a:lstStyle>
            <a:lvl1pPr algn="l">
              <a:defRPr sz="4000" b="1"/>
            </a:lvl1pPr>
          </a:lstStyle>
          <a:p>
            <a:r>
              <a:rPr lang="en-US" dirty="0"/>
              <a:t>Click to edit Master title style</a:t>
            </a:r>
            <a:endParaRPr lang="en-GB" dirty="0"/>
          </a:p>
        </p:txBody>
      </p:sp>
      <p:sp>
        <p:nvSpPr>
          <p:cNvPr id="8" name="Rectangle 7"/>
          <p:cNvSpPr/>
          <p:nvPr userDrawn="1"/>
        </p:nvSpPr>
        <p:spPr>
          <a:xfrm>
            <a:off x="152400" y="143434"/>
            <a:ext cx="8856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3"/>
          <p:cNvSpPr txBox="1">
            <a:spLocks noChangeArrowheads="1"/>
          </p:cNvSpPr>
          <p:nvPr userDrawn="1"/>
        </p:nvSpPr>
        <p:spPr bwMode="auto">
          <a:xfrm>
            <a:off x="0" y="6198515"/>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dirty="0">
                <a:latin typeface="Arial" panose="020B0604020202020204" pitchFamily="34" charset="0"/>
                <a:cs typeface="Arial" panose="020B0604020202020204" pitchFamily="34" charset="0"/>
              </a:rPr>
              <a:t>www.friendsagainstscams.org.uk</a:t>
            </a:r>
          </a:p>
        </p:txBody>
      </p:sp>
      <p:sp>
        <p:nvSpPr>
          <p:cNvPr id="7" name="TextBox 13"/>
          <p:cNvSpPr txBox="1">
            <a:spLocks noChangeArrowheads="1"/>
          </p:cNvSpPr>
          <p:nvPr userDrawn="1"/>
        </p:nvSpPr>
        <p:spPr bwMode="auto">
          <a:xfrm>
            <a:off x="0" y="5843787"/>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dirty="0">
                <a:latin typeface="Arial" panose="020B0604020202020204" pitchFamily="34" charset="0"/>
                <a:cs typeface="Arial" panose="020B0604020202020204" pitchFamily="34" charset="0"/>
              </a:rPr>
              <a:t>#</a:t>
            </a:r>
            <a:r>
              <a:rPr lang="en-GB" altLang="en-US" sz="2200" i="1" dirty="0" err="1">
                <a:latin typeface="Arial" panose="020B0604020202020204" pitchFamily="34" charset="0"/>
                <a:cs typeface="Arial" panose="020B0604020202020204" pitchFamily="34" charset="0"/>
              </a:rPr>
              <a:t>BusinessesAgainstScams</a:t>
            </a:r>
            <a:endParaRPr lang="en-GB" altLang="en-US" sz="2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07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extBox 13"/>
          <p:cNvSpPr txBox="1">
            <a:spLocks noChangeArrowheads="1"/>
          </p:cNvSpPr>
          <p:nvPr userDrawn="1"/>
        </p:nvSpPr>
        <p:spPr bwMode="auto">
          <a:xfrm>
            <a:off x="0" y="5843787"/>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dirty="0">
                <a:latin typeface="Arial" panose="020B0604020202020204" pitchFamily="34" charset="0"/>
                <a:cs typeface="Arial" panose="020B0604020202020204" pitchFamily="34" charset="0"/>
              </a:rPr>
              <a:t>#</a:t>
            </a:r>
            <a:r>
              <a:rPr lang="en-GB" altLang="en-US" sz="2200" i="1" dirty="0" err="1">
                <a:latin typeface="Arial" panose="020B0604020202020204" pitchFamily="34" charset="0"/>
                <a:cs typeface="Arial" panose="020B0604020202020204" pitchFamily="34" charset="0"/>
              </a:rPr>
              <a:t>BusinessesAgainstScams</a:t>
            </a:r>
            <a:endParaRPr lang="en-GB" altLang="en-US" sz="2200"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828803"/>
            <a:ext cx="8458200" cy="3992041"/>
          </a:xfrm>
        </p:spPr>
        <p:txBody>
          <a:bodyPr/>
          <a:lstStyle>
            <a:lvl1pPr marL="0" indent="0">
              <a:buNone/>
              <a:defRPr sz="3200" b="1"/>
            </a:lvl1pPr>
            <a:lvl2pPr marL="742950" indent="-285750">
              <a:buFont typeface="Wingdings" panose="05000000000000000000" pitchFamily="2" charset="2"/>
              <a:buChar char="§"/>
              <a:defRPr/>
            </a:lvl2pPr>
          </a:lstStyle>
          <a:p>
            <a:pPr lvl="0"/>
            <a:r>
              <a:rPr lang="en-US" dirty="0"/>
              <a:t>Click to edit Master text styles</a:t>
            </a:r>
          </a:p>
          <a:p>
            <a:pPr lvl="1"/>
            <a:r>
              <a:rPr lang="en-US" dirty="0"/>
              <a:t>Second level</a:t>
            </a:r>
          </a:p>
        </p:txBody>
      </p:sp>
      <p:sp>
        <p:nvSpPr>
          <p:cNvPr id="9" name="Rectangle 8"/>
          <p:cNvSpPr/>
          <p:nvPr userDrawn="1"/>
        </p:nvSpPr>
        <p:spPr>
          <a:xfrm>
            <a:off x="381000" y="1417320"/>
            <a:ext cx="86274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152400" y="1417320"/>
            <a:ext cx="28956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7954" y="274638"/>
            <a:ext cx="8613647" cy="1143000"/>
          </a:xfrm>
        </p:spPr>
        <p:txBody>
          <a:bodyPr>
            <a:normAutofit/>
          </a:bodyPr>
          <a:lstStyle>
            <a:lvl1pPr algn="l">
              <a:defRPr sz="4000" b="1"/>
            </a:lvl1pPr>
          </a:lstStyle>
          <a:p>
            <a:r>
              <a:rPr lang="en-US" dirty="0"/>
              <a:t>Click to edit Master title style</a:t>
            </a:r>
            <a:endParaRPr lang="en-GB" dirty="0"/>
          </a:p>
        </p:txBody>
      </p:sp>
      <p:sp>
        <p:nvSpPr>
          <p:cNvPr id="8" name="Rectangle 7"/>
          <p:cNvSpPr/>
          <p:nvPr userDrawn="1"/>
        </p:nvSpPr>
        <p:spPr>
          <a:xfrm>
            <a:off x="152400" y="143434"/>
            <a:ext cx="8856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W:\Scams Team\Scams Team Documents\Logo\NST logo 15.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96200" y="5804850"/>
            <a:ext cx="1260144" cy="8440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3"/>
          <p:cNvSpPr txBox="1">
            <a:spLocks noChangeArrowheads="1"/>
          </p:cNvSpPr>
          <p:nvPr userDrawn="1"/>
        </p:nvSpPr>
        <p:spPr bwMode="auto">
          <a:xfrm>
            <a:off x="0" y="6198515"/>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dirty="0">
                <a:latin typeface="Arial" panose="020B0604020202020204" pitchFamily="34" charset="0"/>
                <a:cs typeface="Arial" panose="020B0604020202020204" pitchFamily="34" charset="0"/>
              </a:rPr>
              <a:t>www.friendsagainstscams.org.uk</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6986" y="5804850"/>
            <a:ext cx="1374646" cy="710113"/>
          </a:xfrm>
          <a:prstGeom prst="rect">
            <a:avLst/>
          </a:prstGeom>
        </p:spPr>
      </p:pic>
    </p:spTree>
    <p:extLst>
      <p:ext uri="{BB962C8B-B14F-4D97-AF65-F5344CB8AC3E}">
        <p14:creationId xmlns:p14="http://schemas.microsoft.com/office/powerpoint/2010/main" val="3681461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userDrawn="1"/>
        </p:nvSpPr>
        <p:spPr>
          <a:xfrm>
            <a:off x="381000" y="5532120"/>
            <a:ext cx="86274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userDrawn="1"/>
        </p:nvSpPr>
        <p:spPr>
          <a:xfrm>
            <a:off x="152400" y="5532120"/>
            <a:ext cx="28956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EA077B-3332-4948-A77B-4DBC00388F39}" type="datetimeFigureOut">
              <a:rPr lang="en-GB" smtClean="0"/>
              <a:pPr/>
              <a:t>01/05/2024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dirty="0"/>
          </a:p>
        </p:txBody>
      </p:sp>
      <p:sp>
        <p:nvSpPr>
          <p:cNvPr id="15" name="Rectangle 14"/>
          <p:cNvSpPr/>
          <p:nvPr userDrawn="1"/>
        </p:nvSpPr>
        <p:spPr>
          <a:xfrm>
            <a:off x="0" y="0"/>
            <a:ext cx="9144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152400" y="143434"/>
            <a:ext cx="8856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3"/>
          <p:cNvSpPr txBox="1">
            <a:spLocks noChangeArrowheads="1"/>
          </p:cNvSpPr>
          <p:nvPr userDrawn="1"/>
        </p:nvSpPr>
        <p:spPr bwMode="auto">
          <a:xfrm>
            <a:off x="0" y="6198515"/>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dirty="0">
                <a:latin typeface="Arial" panose="020B0604020202020204" pitchFamily="34" charset="0"/>
                <a:cs typeface="Arial" panose="020B0604020202020204" pitchFamily="34" charset="0"/>
              </a:rPr>
              <a:t>www.friendsagainstscams.org.uk</a:t>
            </a:r>
          </a:p>
        </p:txBody>
      </p:sp>
      <p:sp>
        <p:nvSpPr>
          <p:cNvPr id="16" name="TextBox 13"/>
          <p:cNvSpPr txBox="1">
            <a:spLocks noChangeArrowheads="1"/>
          </p:cNvSpPr>
          <p:nvPr userDrawn="1"/>
        </p:nvSpPr>
        <p:spPr bwMode="auto">
          <a:xfrm>
            <a:off x="0" y="5843787"/>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dirty="0">
                <a:latin typeface="Arial" panose="020B0604020202020204" pitchFamily="34" charset="0"/>
                <a:cs typeface="Arial" panose="020B0604020202020204" pitchFamily="34" charset="0"/>
              </a:rPr>
              <a:t>#</a:t>
            </a:r>
            <a:r>
              <a:rPr lang="en-GB" altLang="en-US" sz="2200" i="1" dirty="0" err="1">
                <a:latin typeface="Arial" panose="020B0604020202020204" pitchFamily="34" charset="0"/>
                <a:cs typeface="Arial" panose="020B0604020202020204" pitchFamily="34" charset="0"/>
              </a:rPr>
              <a:t>BusinessesAgainstScams</a:t>
            </a:r>
            <a:endParaRPr lang="en-GB" altLang="en-US" sz="2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011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EA077B-3332-4948-A77B-4DBC00388F39}" type="datetimeFigureOut">
              <a:rPr lang="en-GB" smtClean="0"/>
              <a:pPr/>
              <a:t>01/05/2024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147D5F9-D9BD-45F6-8102-8FE92ED275B1}" type="slidenum">
              <a:rPr lang="en-GB" smtClean="0"/>
              <a:pPr/>
              <a:t>‹#›</a:t>
            </a:fld>
            <a:endParaRPr lang="en-GB" dirty="0"/>
          </a:p>
        </p:txBody>
      </p:sp>
    </p:spTree>
    <p:extLst>
      <p:ext uri="{BB962C8B-B14F-4D97-AF65-F5344CB8AC3E}">
        <p14:creationId xmlns:p14="http://schemas.microsoft.com/office/powerpoint/2010/main" val="1108385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EA077B-3332-4948-A77B-4DBC00388F39}" type="datetimeFigureOut">
              <a:rPr lang="en-GB" smtClean="0"/>
              <a:pPr/>
              <a:t>01/05/2024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147D5F9-D9BD-45F6-8102-8FE92ED275B1}" type="slidenum">
              <a:rPr lang="en-GB" smtClean="0"/>
              <a:pPr/>
              <a:t>‹#›</a:t>
            </a:fld>
            <a:endParaRPr lang="en-GB" dirty="0"/>
          </a:p>
        </p:txBody>
      </p:sp>
    </p:spTree>
    <p:extLst>
      <p:ext uri="{BB962C8B-B14F-4D97-AF65-F5344CB8AC3E}">
        <p14:creationId xmlns:p14="http://schemas.microsoft.com/office/powerpoint/2010/main" val="2176805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EA077B-3332-4948-A77B-4DBC00388F39}" type="datetimeFigureOut">
              <a:rPr lang="en-GB" smtClean="0"/>
              <a:pPr/>
              <a:t>01/05/2024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147D5F9-D9BD-45F6-8102-8FE92ED275B1}" type="slidenum">
              <a:rPr lang="en-GB" smtClean="0"/>
              <a:pPr/>
              <a:t>‹#›</a:t>
            </a:fld>
            <a:endParaRPr lang="en-GB" dirty="0"/>
          </a:p>
        </p:txBody>
      </p:sp>
    </p:spTree>
    <p:extLst>
      <p:ext uri="{BB962C8B-B14F-4D97-AF65-F5344CB8AC3E}">
        <p14:creationId xmlns:p14="http://schemas.microsoft.com/office/powerpoint/2010/main" val="1289889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A077B-3332-4948-A77B-4DBC00388F39}" type="datetimeFigureOut">
              <a:rPr lang="en-GB" smtClean="0"/>
              <a:pPr/>
              <a:t>01/05/2024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147D5F9-D9BD-45F6-8102-8FE92ED275B1}" type="slidenum">
              <a:rPr lang="en-GB" smtClean="0"/>
              <a:pPr/>
              <a:t>‹#›</a:t>
            </a:fld>
            <a:endParaRPr lang="en-GB" dirty="0"/>
          </a:p>
        </p:txBody>
      </p:sp>
      <p:sp>
        <p:nvSpPr>
          <p:cNvPr id="5" name="Rectangle 4"/>
          <p:cNvSpPr/>
          <p:nvPr userDrawn="1"/>
        </p:nvSpPr>
        <p:spPr>
          <a:xfrm>
            <a:off x="381000" y="1417320"/>
            <a:ext cx="86274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userDrawn="1"/>
        </p:nvSpPr>
        <p:spPr>
          <a:xfrm>
            <a:off x="152400" y="1417320"/>
            <a:ext cx="28956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152400" y="143434"/>
            <a:ext cx="8856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a:spLocks noGrp="1"/>
          </p:cNvSpPr>
          <p:nvPr>
            <p:ph type="title"/>
          </p:nvPr>
        </p:nvSpPr>
        <p:spPr>
          <a:xfrm>
            <a:off x="377954" y="274638"/>
            <a:ext cx="8613647" cy="1143000"/>
          </a:xfrm>
        </p:spPr>
        <p:txBody>
          <a:bodyPr>
            <a:normAutofit/>
          </a:bodyPr>
          <a:lstStyle>
            <a:lvl1pPr algn="l">
              <a:defRPr sz="4000" b="1"/>
            </a:lvl1pPr>
          </a:lstStyle>
          <a:p>
            <a:r>
              <a:rPr lang="en-US" dirty="0"/>
              <a:t>Click to edit Master title style</a:t>
            </a:r>
            <a:endParaRPr lang="en-GB" dirty="0"/>
          </a:p>
        </p:txBody>
      </p:sp>
    </p:spTree>
    <p:extLst>
      <p:ext uri="{BB962C8B-B14F-4D97-AF65-F5344CB8AC3E}">
        <p14:creationId xmlns:p14="http://schemas.microsoft.com/office/powerpoint/2010/main" val="104009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70F09-EDC9-4B1A-A029-AA60634E5C41}" type="datetimeFigureOut">
              <a:rPr lang="en-GB" smtClean="0"/>
              <a:pPr/>
              <a:t>01/05/2024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DA8AE8-4436-4334-9A88-B511E18A2730}" type="slidenum">
              <a:rPr lang="en-GB" smtClean="0"/>
              <a:pPr/>
              <a:t>‹#›</a:t>
            </a:fld>
            <a:endParaRPr lang="en-GB" dirty="0"/>
          </a:p>
        </p:txBody>
      </p:sp>
    </p:spTree>
    <p:extLst>
      <p:ext uri="{BB962C8B-B14F-4D97-AF65-F5344CB8AC3E}">
        <p14:creationId xmlns:p14="http://schemas.microsoft.com/office/powerpoint/2010/main" val="63405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A077B-3332-4948-A77B-4DBC00388F39}" type="datetimeFigureOut">
              <a:rPr lang="en-GB" smtClean="0"/>
              <a:pPr/>
              <a:t>01/05/2024</a:t>
            </a:fld>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7D5F9-D9BD-45F6-8102-8FE92ED275B1}" type="slidenum">
              <a:rPr lang="en-GB" smtClean="0"/>
              <a:pPr/>
              <a:t>‹#›</a:t>
            </a:fld>
            <a:endParaRPr lang="en-GB" dirty="0"/>
          </a:p>
        </p:txBody>
      </p:sp>
    </p:spTree>
    <p:extLst>
      <p:ext uri="{BB962C8B-B14F-4D97-AF65-F5344CB8AC3E}">
        <p14:creationId xmlns:p14="http://schemas.microsoft.com/office/powerpoint/2010/main" val="4004373967"/>
      </p:ext>
    </p:extLst>
  </p:cSld>
  <p:clrMap bg1="lt1" tx1="dk1" bg2="lt2" tx2="dk2" accent1="accent1" accent2="accent2" accent3="accent3" accent4="accent4" accent5="accent5" accent6="accent6" hlink="hlink" folHlink="folHlink"/>
  <p:sldLayoutIdLst>
    <p:sldLayoutId id="2147484354" r:id="rId1"/>
    <p:sldLayoutId id="2147484365"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emf"/><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video" Target="https://www.youtube.com/embed/hZFjxkJ1NXo"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ideo" Target="https://www.youtube.com/embed/9zNa3T_OGsk" TargetMode="Externa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24.jpe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ncsc.gov.uk/guidance/home-working" TargetMode="External"/><Relationship Id="rId2" Type="http://schemas.openxmlformats.org/officeDocument/2006/relationships/hyperlink" Target="https://www.ncsc.gov.uk/section/information-for/small-medium-sized-organisations" TargetMode="Externa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hyperlink" Target="https://www.actionfraud.police.uk/news/watch-out-for-business-impersonation-scams" TargetMode="External"/><Relationship Id="rId4" Type="http://schemas.openxmlformats.org/officeDocument/2006/relationships/hyperlink" Target="https://takefive-stopfraud.org.uk/business-toolki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blue text on a white backgrou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838200"/>
            <a:ext cx="7817983" cy="4038600"/>
          </a:xfrm>
          <a:prstGeom prst="rect">
            <a:avLst/>
          </a:prstGeom>
        </p:spPr>
      </p:pic>
      <p:sp>
        <p:nvSpPr>
          <p:cNvPr id="3" name="Title 2">
            <a:extLst>
              <a:ext uri="{FF2B5EF4-FFF2-40B4-BE49-F238E27FC236}">
                <a16:creationId xmlns:a16="http://schemas.microsoft.com/office/drawing/2014/main" id="{DBFD0D4A-0006-33C5-7A3E-C50F14F4A6C0}"/>
              </a:ext>
            </a:extLst>
          </p:cNvPr>
          <p:cNvSpPr>
            <a:spLocks noGrp="1"/>
          </p:cNvSpPr>
          <p:nvPr>
            <p:ph type="ctrTitle"/>
          </p:nvPr>
        </p:nvSpPr>
        <p:spPr>
          <a:xfrm>
            <a:off x="533400" y="3810000"/>
            <a:ext cx="7772400" cy="1470025"/>
          </a:xfrm>
        </p:spPr>
        <p:txBody>
          <a:bodyPr/>
          <a:lstStyle/>
          <a:p>
            <a:r>
              <a:rPr lang="en-GB" dirty="0">
                <a:solidFill>
                  <a:schemeClr val="bg1"/>
                </a:solidFill>
              </a:rPr>
              <a:t>Introduction slide</a:t>
            </a:r>
          </a:p>
        </p:txBody>
      </p:sp>
    </p:spTree>
    <p:extLst>
      <p:ext uri="{BB962C8B-B14F-4D97-AF65-F5344CB8AC3E}">
        <p14:creationId xmlns:p14="http://schemas.microsoft.com/office/powerpoint/2010/main" val="336199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3" y="152400"/>
            <a:ext cx="8613647" cy="1143000"/>
          </a:xfrm>
        </p:spPr>
        <p:txBody>
          <a:bodyPr>
            <a:normAutofit fontScale="90000"/>
          </a:bodyPr>
          <a:lstStyle/>
          <a:p>
            <a:pPr algn="ctr"/>
            <a:r>
              <a:rPr lang="en-GB" sz="3600" dirty="0">
                <a:latin typeface="Arial" panose="020B0604020202020204" pitchFamily="34" charset="0"/>
                <a:cs typeface="Arial" panose="020B0604020202020204" pitchFamily="34" charset="0"/>
              </a:rPr>
              <a:t>How to protect yourself and your business</a:t>
            </a:r>
          </a:p>
        </p:txBody>
      </p:sp>
      <p:sp>
        <p:nvSpPr>
          <p:cNvPr id="3" name="TextBox 2">
            <a:extLst>
              <a:ext uri="{FF2B5EF4-FFF2-40B4-BE49-F238E27FC236}">
                <a16:creationId xmlns:a16="http://schemas.microsoft.com/office/drawing/2014/main" id="{FBE03AD0-D529-40B5-9FD1-C3D346A16205}"/>
              </a:ext>
            </a:extLst>
          </p:cNvPr>
          <p:cNvSpPr txBox="1"/>
          <p:nvPr/>
        </p:nvSpPr>
        <p:spPr>
          <a:xfrm>
            <a:off x="304800" y="1828800"/>
            <a:ext cx="8492780" cy="2800767"/>
          </a:xfrm>
          <a:prstGeom prst="rect">
            <a:avLst/>
          </a:prstGeom>
          <a:noFill/>
        </p:spPr>
        <p:txBody>
          <a:bodyPr wrap="square" rtlCol="0">
            <a:spAutoFit/>
          </a:bodyPr>
          <a:lstStyle/>
          <a:p>
            <a:pPr marL="285750" indent="-285750">
              <a:buFont typeface="Arial" panose="020B0604020202020204" pitchFamily="34" charset="0"/>
              <a:buChar char="•"/>
            </a:pPr>
            <a:r>
              <a:rPr lang="en-GB" sz="2200" dirty="0">
                <a:solidFill>
                  <a:srgbClr val="FF0000"/>
                </a:solidFill>
                <a:latin typeface="Arial" panose="020B0604020202020204" pitchFamily="34" charset="0"/>
                <a:cs typeface="Arial" panose="020B0604020202020204" pitchFamily="34" charset="0"/>
              </a:rPr>
              <a:t>STOP: </a:t>
            </a:r>
            <a:r>
              <a:rPr lang="en-GB" sz="2200" dirty="0">
                <a:latin typeface="Arial" panose="020B0604020202020204" pitchFamily="34" charset="0"/>
                <a:cs typeface="Arial" panose="020B0604020202020204" pitchFamily="34" charset="0"/>
              </a:rPr>
              <a:t>Be cautious about unexpected urgent communications offering financial assistance. Take a moment to think about where this message has come from</a:t>
            </a:r>
          </a:p>
          <a:p>
            <a:pPr marL="285750" indent="-285750">
              <a:buFont typeface="Arial" panose="020B0604020202020204" pitchFamily="34" charset="0"/>
              <a:buChar char="•"/>
            </a:pPr>
            <a:r>
              <a:rPr lang="en-GB" sz="2200" dirty="0">
                <a:solidFill>
                  <a:srgbClr val="FF0000"/>
                </a:solidFill>
                <a:latin typeface="Arial" panose="020B0604020202020204" pitchFamily="34" charset="0"/>
                <a:cs typeface="Arial" panose="020B0604020202020204" pitchFamily="34" charset="0"/>
              </a:rPr>
              <a:t>CHALLENGE: </a:t>
            </a:r>
            <a:r>
              <a:rPr lang="en-GB" sz="2200" dirty="0">
                <a:latin typeface="Arial" panose="020B0604020202020204" pitchFamily="34" charset="0"/>
                <a:cs typeface="Arial" panose="020B0604020202020204" pitchFamily="34" charset="0"/>
              </a:rPr>
              <a:t>Check that the information is genuine by using official government websites </a:t>
            </a:r>
          </a:p>
          <a:p>
            <a:pPr marL="285750" indent="-285750">
              <a:buFont typeface="Arial" panose="020B0604020202020204" pitchFamily="34" charset="0"/>
              <a:buChar char="•"/>
            </a:pPr>
            <a:r>
              <a:rPr lang="en-GB" sz="2200" dirty="0">
                <a:solidFill>
                  <a:srgbClr val="FF0000"/>
                </a:solidFill>
                <a:latin typeface="Arial" panose="020B0604020202020204" pitchFamily="34" charset="0"/>
                <a:cs typeface="Arial" panose="020B0604020202020204" pitchFamily="34" charset="0"/>
              </a:rPr>
              <a:t>PROTECT: </a:t>
            </a:r>
            <a:r>
              <a:rPr lang="en-GB" sz="2200" dirty="0">
                <a:latin typeface="Arial" panose="020B0604020202020204" pitchFamily="34" charset="0"/>
                <a:cs typeface="Arial" panose="020B0604020202020204" pitchFamily="34" charset="0"/>
              </a:rPr>
              <a:t>If you think you have been scammed, contact your bank immediately and report any suspicious communication to Action Fraud</a:t>
            </a:r>
          </a:p>
        </p:txBody>
      </p:sp>
      <p:sp>
        <p:nvSpPr>
          <p:cNvPr id="4" name="TextBox 3">
            <a:extLst>
              <a:ext uri="{FF2B5EF4-FFF2-40B4-BE49-F238E27FC236}">
                <a16:creationId xmlns:a16="http://schemas.microsoft.com/office/drawing/2014/main" id="{EB3F0D83-86BE-4A6D-8CFB-CB3B450E5516}"/>
              </a:ext>
            </a:extLst>
          </p:cNvPr>
          <p:cNvSpPr txBox="1"/>
          <p:nvPr/>
        </p:nvSpPr>
        <p:spPr>
          <a:xfrm>
            <a:off x="124261" y="4572000"/>
            <a:ext cx="8732990"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Check the Government official website for more information by typing www.gov.uk directly into your browser</a:t>
            </a:r>
          </a:p>
        </p:txBody>
      </p:sp>
    </p:spTree>
    <p:extLst>
      <p:ext uri="{BB962C8B-B14F-4D97-AF65-F5344CB8AC3E}">
        <p14:creationId xmlns:p14="http://schemas.microsoft.com/office/powerpoint/2010/main" val="427674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52400"/>
            <a:ext cx="8613647" cy="1143000"/>
          </a:xfrm>
        </p:spPr>
        <p:txBody>
          <a:bodyPr>
            <a:normAutofit/>
          </a:bodyPr>
          <a:lstStyle/>
          <a:p>
            <a:pPr algn="ctr"/>
            <a:r>
              <a:rPr lang="en-GB" sz="3600" dirty="0">
                <a:solidFill>
                  <a:schemeClr val="tx1"/>
                </a:solidFill>
                <a:latin typeface="Arial" panose="020B0604020202020204" pitchFamily="34" charset="0"/>
                <a:cs typeface="Arial" panose="020B0604020202020204" pitchFamily="34" charset="0"/>
              </a:rPr>
              <a:t>Invoice / mandate </a:t>
            </a:r>
            <a:r>
              <a:rPr lang="en-GB" sz="3600" dirty="0">
                <a:latin typeface="Arial" panose="020B0604020202020204" pitchFamily="34" charset="0"/>
                <a:cs typeface="Arial" panose="020B0604020202020204" pitchFamily="34" charset="0"/>
              </a:rPr>
              <a:t>s</a:t>
            </a:r>
            <a:r>
              <a:rPr lang="en-GB" sz="3600" dirty="0">
                <a:solidFill>
                  <a:schemeClr val="tx1"/>
                </a:solidFill>
                <a:latin typeface="Arial" panose="020B0604020202020204" pitchFamily="34" charset="0"/>
                <a:cs typeface="Arial" panose="020B0604020202020204" pitchFamily="34" charset="0"/>
              </a:rPr>
              <a:t>cams</a:t>
            </a:r>
            <a:endParaRPr lang="en-GB" sz="3600" dirty="0">
              <a:latin typeface="Arial" panose="020B0604020202020204" pitchFamily="34" charset="0"/>
              <a:cs typeface="Arial" panose="020B0604020202020204" pitchFamily="34" charset="0"/>
            </a:endParaRPr>
          </a:p>
        </p:txBody>
      </p:sp>
      <p:sp>
        <p:nvSpPr>
          <p:cNvPr id="3" name="Oval 2"/>
          <p:cNvSpPr/>
          <p:nvPr/>
        </p:nvSpPr>
        <p:spPr>
          <a:xfrm>
            <a:off x="2222400" y="1828802"/>
            <a:ext cx="4788000" cy="2077189"/>
          </a:xfrm>
          <a:prstGeom prst="ellipse">
            <a:avLst/>
          </a:prstGeom>
          <a:solidFill>
            <a:srgbClr val="E734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dirty="0">
                <a:latin typeface="Arial" panose="020B0604020202020204" pitchFamily="34" charset="0"/>
                <a:cs typeface="Arial" panose="020B0604020202020204" pitchFamily="34" charset="0"/>
              </a:rPr>
              <a:t>In 2019, UK Finance reported that businesses had lost over £82m to invoice/mandate fraud</a:t>
            </a:r>
          </a:p>
        </p:txBody>
      </p:sp>
      <p:sp>
        <p:nvSpPr>
          <p:cNvPr id="5" name="Rounded Rectangle 4"/>
          <p:cNvSpPr/>
          <p:nvPr/>
        </p:nvSpPr>
        <p:spPr>
          <a:xfrm>
            <a:off x="228600" y="4191000"/>
            <a:ext cx="2880000" cy="1447200"/>
          </a:xfrm>
          <a:prstGeom prst="roundRect">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You receive a request out of the blue to change the bank details of an existing supplier</a:t>
            </a:r>
          </a:p>
        </p:txBody>
      </p:sp>
      <p:sp>
        <p:nvSpPr>
          <p:cNvPr id="8" name="Rounded Rectangle 7"/>
          <p:cNvSpPr/>
          <p:nvPr/>
        </p:nvSpPr>
        <p:spPr>
          <a:xfrm>
            <a:off x="3108600" y="4181803"/>
            <a:ext cx="2987400" cy="1447800"/>
          </a:xfrm>
          <a:prstGeom prst="roundRect">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You receive more frequent than usual or duplicate invoices for a product or service</a:t>
            </a:r>
          </a:p>
        </p:txBody>
      </p:sp>
      <p:sp>
        <p:nvSpPr>
          <p:cNvPr id="10" name="Rounded Rectangle 9"/>
          <p:cNvSpPr/>
          <p:nvPr/>
        </p:nvSpPr>
        <p:spPr>
          <a:xfrm>
            <a:off x="6096000" y="4191000"/>
            <a:ext cx="2880000" cy="1447800"/>
          </a:xfrm>
          <a:prstGeom prst="roundRect">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You could also be contacted and supplied a false invoice that is under your authority limit </a:t>
            </a:r>
          </a:p>
        </p:txBody>
      </p:sp>
    </p:spTree>
    <p:extLst>
      <p:ext uri="{BB962C8B-B14F-4D97-AF65-F5344CB8AC3E}">
        <p14:creationId xmlns:p14="http://schemas.microsoft.com/office/powerpoint/2010/main" val="1660713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54" y="228600"/>
            <a:ext cx="8689846" cy="1143000"/>
          </a:xfrm>
        </p:spPr>
        <p:txBody>
          <a:bodyPr>
            <a:normAutofit/>
          </a:bodyPr>
          <a:lstStyle/>
          <a:p>
            <a:pPr algn="ctr"/>
            <a:r>
              <a:rPr lang="en-GB" sz="3600" dirty="0">
                <a:latin typeface="Arial" panose="020B0604020202020204" pitchFamily="34" charset="0"/>
                <a:cs typeface="Arial" panose="020B0604020202020204" pitchFamily="34" charset="0"/>
              </a:rPr>
              <a:t>Invoice / mandate scams</a:t>
            </a:r>
          </a:p>
        </p:txBody>
      </p:sp>
      <p:pic>
        <p:nvPicPr>
          <p:cNvPr id="3" name="Picture 2" descr="A close-up of a letter&#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66393" y="1771650"/>
            <a:ext cx="3706415" cy="4191000"/>
          </a:xfrm>
          <a:prstGeom prst="rect">
            <a:avLst/>
          </a:prstGeom>
        </p:spPr>
      </p:pic>
      <p:sp>
        <p:nvSpPr>
          <p:cNvPr id="4" name="TextBox 23"/>
          <p:cNvSpPr txBox="1">
            <a:spLocks noChangeArrowheads="1"/>
          </p:cNvSpPr>
          <p:nvPr/>
        </p:nvSpPr>
        <p:spPr bwMode="auto">
          <a:xfrm>
            <a:off x="533400" y="1661041"/>
            <a:ext cx="1822342" cy="1055608"/>
          </a:xfrm>
          <a:prstGeom prst="roundRect">
            <a:avLst/>
          </a:prstGeom>
          <a:solidFill>
            <a:srgbClr val="E73437"/>
          </a:solidFill>
          <a:ln w="9525">
            <a:noFill/>
            <a:miter lim="800000"/>
            <a:headEnd/>
            <a:tailEnd/>
          </a:ln>
        </p:spPr>
        <p:txBody>
          <a:bodyPr wrap="square">
            <a:spAutoFit/>
          </a:bodyPr>
          <a:lstStyle>
            <a:lvl1pPr eaLnBrk="0" hangingPunct="0">
              <a:spcBef>
                <a:spcPts val="800"/>
              </a:spcBef>
              <a:buFont typeface="Arial" pitchFamily="34" charset="0"/>
              <a:defRPr sz="2800" b="1">
                <a:solidFill>
                  <a:schemeClr val="tx1"/>
                </a:solidFill>
                <a:latin typeface="Calibri" pitchFamily="34" charset="0"/>
              </a:defRPr>
            </a:lvl1pPr>
            <a:lvl2pPr marL="742950" indent="-285750" eaLnBrk="0" hangingPunct="0">
              <a:spcBef>
                <a:spcPts val="300"/>
              </a:spcBef>
              <a:buFont typeface="Arial" pitchFamily="34" charset="0"/>
              <a:buChar char="•"/>
              <a:defRPr sz="2400">
                <a:solidFill>
                  <a:schemeClr val="tx1"/>
                </a:solidFill>
                <a:latin typeface="Calibri" pitchFamily="34" charset="0"/>
              </a:defRPr>
            </a:lvl2pPr>
            <a:lvl3pPr marL="1143000" indent="-228600" eaLnBrk="0" hangingPunct="0">
              <a:spcBef>
                <a:spcPts val="300"/>
              </a:spcBef>
              <a:buFont typeface="Arial" pitchFamily="34" charset="0"/>
              <a:buChar char="•"/>
              <a:defRPr sz="2200">
                <a:solidFill>
                  <a:schemeClr val="tx1"/>
                </a:solidFill>
                <a:latin typeface="Calibri" pitchFamily="34" charset="0"/>
              </a:defRPr>
            </a:lvl3pPr>
            <a:lvl4pPr marL="1600200" indent="-228600" eaLnBrk="0" hangingPunct="0">
              <a:spcBef>
                <a:spcPts val="300"/>
              </a:spcBef>
              <a:buFont typeface="Arial" pitchFamily="34" charset="0"/>
              <a:buChar char="•"/>
              <a:defRPr sz="2000">
                <a:solidFill>
                  <a:schemeClr val="tx1"/>
                </a:solidFill>
                <a:latin typeface="Calibri" pitchFamily="34" charset="0"/>
              </a:defRPr>
            </a:lvl4pPr>
            <a:lvl5pPr marL="2057400" indent="-228600" eaLnBrk="0" hangingPunct="0">
              <a:spcBef>
                <a:spcPts val="300"/>
              </a:spcBef>
              <a:buFont typeface="Arial" pitchFamily="34" charset="0"/>
              <a:buChar char="•"/>
              <a:defRPr>
                <a:solidFill>
                  <a:schemeClr val="tx1"/>
                </a:solidFill>
                <a:latin typeface="Calibri" pitchFamily="34" charset="0"/>
              </a:defRPr>
            </a:lvl5pPr>
            <a:lvl6pPr marL="2514600" indent="-228600" eaLnBrk="0" fontAlgn="base" hangingPunct="0">
              <a:spcBef>
                <a:spcPts val="3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ts val="3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ts val="3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ts val="300"/>
              </a:spcBef>
              <a:spcAft>
                <a:spcPct val="0"/>
              </a:spcAft>
              <a:buFont typeface="Arial" pitchFamily="34" charset="0"/>
              <a:buChar char="•"/>
              <a:defRPr>
                <a:solidFill>
                  <a:schemeClr val="tx1"/>
                </a:solidFill>
                <a:latin typeface="Calibri" pitchFamily="34" charset="0"/>
              </a:defRPr>
            </a:lvl9pPr>
          </a:lstStyle>
          <a:p>
            <a:pPr algn="ctr" eaLnBrk="1" hangingPunct="1">
              <a:spcBef>
                <a:spcPct val="0"/>
              </a:spcBef>
              <a:buFontTx/>
              <a:buNone/>
            </a:pPr>
            <a:r>
              <a:rPr lang="en-GB" altLang="en-US" sz="1400" dirty="0">
                <a:solidFill>
                  <a:schemeClr val="bg1"/>
                </a:solidFill>
                <a:latin typeface="Arial" panose="020B0604020202020204" pitchFamily="34" charset="0"/>
                <a:cs typeface="Arial" panose="020B0604020202020204" pitchFamily="34" charset="0"/>
              </a:rPr>
              <a:t>Company logo designed to add validity to the communication</a:t>
            </a:r>
          </a:p>
        </p:txBody>
      </p:sp>
      <p:cxnSp>
        <p:nvCxnSpPr>
          <p:cNvPr id="6" name="Straight Connector 5">
            <a:extLst>
              <a:ext uri="{C183D7F6-B498-43B3-948B-1728B52AA6E4}">
                <adec:decorative xmlns:adec="http://schemas.microsoft.com/office/drawing/2017/decorative" val="1"/>
              </a:ext>
            </a:extLst>
          </p:cNvPr>
          <p:cNvCxnSpPr>
            <a:cxnSpLocks/>
            <a:stCxn id="4" idx="3"/>
          </p:cNvCxnSpPr>
          <p:nvPr/>
        </p:nvCxnSpPr>
        <p:spPr>
          <a:xfrm flipV="1">
            <a:off x="2355742" y="1965841"/>
            <a:ext cx="609600" cy="223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23"/>
          <p:cNvSpPr txBox="1">
            <a:spLocks noChangeArrowheads="1"/>
          </p:cNvSpPr>
          <p:nvPr/>
        </p:nvSpPr>
        <p:spPr bwMode="auto">
          <a:xfrm>
            <a:off x="6553200" y="1867397"/>
            <a:ext cx="1676400" cy="1293971"/>
          </a:xfrm>
          <a:prstGeom prst="roundRect">
            <a:avLst/>
          </a:prstGeom>
          <a:solidFill>
            <a:srgbClr val="E73437"/>
          </a:solidFill>
          <a:ln w="9525">
            <a:noFill/>
            <a:miter lim="800000"/>
            <a:headEnd/>
            <a:tailEnd/>
          </a:ln>
        </p:spPr>
        <p:txBody>
          <a:bodyPr wrap="square">
            <a:spAutoFit/>
          </a:bodyPr>
          <a:lstStyle>
            <a:lvl1pPr eaLnBrk="0" hangingPunct="0">
              <a:spcBef>
                <a:spcPts val="800"/>
              </a:spcBef>
              <a:buFont typeface="Arial" pitchFamily="34" charset="0"/>
              <a:defRPr sz="2800" b="1">
                <a:solidFill>
                  <a:schemeClr val="tx1"/>
                </a:solidFill>
                <a:latin typeface="Calibri" pitchFamily="34" charset="0"/>
              </a:defRPr>
            </a:lvl1pPr>
            <a:lvl2pPr marL="742950" indent="-285750" eaLnBrk="0" hangingPunct="0">
              <a:spcBef>
                <a:spcPts val="300"/>
              </a:spcBef>
              <a:buFont typeface="Arial" pitchFamily="34" charset="0"/>
              <a:buChar char="•"/>
              <a:defRPr sz="2400">
                <a:solidFill>
                  <a:schemeClr val="tx1"/>
                </a:solidFill>
                <a:latin typeface="Calibri" pitchFamily="34" charset="0"/>
              </a:defRPr>
            </a:lvl2pPr>
            <a:lvl3pPr marL="1143000" indent="-228600" eaLnBrk="0" hangingPunct="0">
              <a:spcBef>
                <a:spcPts val="300"/>
              </a:spcBef>
              <a:buFont typeface="Arial" pitchFamily="34" charset="0"/>
              <a:buChar char="•"/>
              <a:defRPr sz="2200">
                <a:solidFill>
                  <a:schemeClr val="tx1"/>
                </a:solidFill>
                <a:latin typeface="Calibri" pitchFamily="34" charset="0"/>
              </a:defRPr>
            </a:lvl3pPr>
            <a:lvl4pPr marL="1600200" indent="-228600" eaLnBrk="0" hangingPunct="0">
              <a:spcBef>
                <a:spcPts val="300"/>
              </a:spcBef>
              <a:buFont typeface="Arial" pitchFamily="34" charset="0"/>
              <a:buChar char="•"/>
              <a:defRPr sz="2000">
                <a:solidFill>
                  <a:schemeClr val="tx1"/>
                </a:solidFill>
                <a:latin typeface="Calibri" pitchFamily="34" charset="0"/>
              </a:defRPr>
            </a:lvl4pPr>
            <a:lvl5pPr marL="2057400" indent="-228600" eaLnBrk="0" hangingPunct="0">
              <a:spcBef>
                <a:spcPts val="300"/>
              </a:spcBef>
              <a:buFont typeface="Arial" pitchFamily="34" charset="0"/>
              <a:buChar char="•"/>
              <a:defRPr>
                <a:solidFill>
                  <a:schemeClr val="tx1"/>
                </a:solidFill>
                <a:latin typeface="Calibri" pitchFamily="34" charset="0"/>
              </a:defRPr>
            </a:lvl5pPr>
            <a:lvl6pPr marL="2514600" indent="-228600" eaLnBrk="0" fontAlgn="base" hangingPunct="0">
              <a:spcBef>
                <a:spcPts val="3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ts val="3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ts val="3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ts val="300"/>
              </a:spcBef>
              <a:spcAft>
                <a:spcPct val="0"/>
              </a:spcAft>
              <a:buFont typeface="Arial" pitchFamily="34" charset="0"/>
              <a:buChar char="•"/>
              <a:defRPr>
                <a:solidFill>
                  <a:schemeClr val="tx1"/>
                </a:solidFill>
                <a:latin typeface="Calibri" pitchFamily="34" charset="0"/>
              </a:defRPr>
            </a:lvl9pPr>
          </a:lstStyle>
          <a:p>
            <a:pPr algn="ctr" eaLnBrk="1" hangingPunct="1">
              <a:spcBef>
                <a:spcPct val="0"/>
              </a:spcBef>
              <a:buFontTx/>
              <a:buNone/>
            </a:pPr>
            <a:r>
              <a:rPr lang="en-GB" altLang="en-US" sz="1400" dirty="0">
                <a:solidFill>
                  <a:schemeClr val="bg1"/>
                </a:solidFill>
                <a:latin typeface="Arial" panose="020B0604020202020204" pitchFamily="34" charset="0"/>
                <a:cs typeface="Arial" panose="020B0604020202020204" pitchFamily="34" charset="0"/>
              </a:rPr>
              <a:t>Genuine address used to add validity to the communication</a:t>
            </a:r>
          </a:p>
        </p:txBody>
      </p:sp>
      <p:cxnSp>
        <p:nvCxnSpPr>
          <p:cNvPr id="8" name="Straight Connector 7">
            <a:extLst>
              <a:ext uri="{C183D7F6-B498-43B3-948B-1728B52AA6E4}">
                <adec:decorative xmlns:adec="http://schemas.microsoft.com/office/drawing/2017/decorative" val="1"/>
              </a:ext>
            </a:extLst>
          </p:cNvPr>
          <p:cNvCxnSpPr>
            <a:stCxn id="7" idx="1"/>
          </p:cNvCxnSpPr>
          <p:nvPr/>
        </p:nvCxnSpPr>
        <p:spPr>
          <a:xfrm flipH="1">
            <a:off x="6037593" y="2514383"/>
            <a:ext cx="515607" cy="21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23"/>
          <p:cNvSpPr txBox="1">
            <a:spLocks noChangeArrowheads="1"/>
          </p:cNvSpPr>
          <p:nvPr/>
        </p:nvSpPr>
        <p:spPr bwMode="auto">
          <a:xfrm>
            <a:off x="533400" y="2808507"/>
            <a:ext cx="1822342" cy="817245"/>
          </a:xfrm>
          <a:prstGeom prst="roundRect">
            <a:avLst/>
          </a:prstGeom>
          <a:solidFill>
            <a:srgbClr val="E73437"/>
          </a:solidFill>
          <a:ln w="9525">
            <a:noFill/>
            <a:miter lim="800000"/>
            <a:headEnd/>
            <a:tailEnd/>
          </a:ln>
        </p:spPr>
        <p:txBody>
          <a:bodyPr wrap="square">
            <a:spAutoFit/>
          </a:bodyPr>
          <a:lstStyle>
            <a:lvl1pPr eaLnBrk="0" hangingPunct="0">
              <a:spcBef>
                <a:spcPts val="800"/>
              </a:spcBef>
              <a:buFont typeface="Arial" pitchFamily="34" charset="0"/>
              <a:defRPr sz="2800" b="1">
                <a:solidFill>
                  <a:schemeClr val="tx1"/>
                </a:solidFill>
                <a:latin typeface="Calibri" pitchFamily="34" charset="0"/>
              </a:defRPr>
            </a:lvl1pPr>
            <a:lvl2pPr marL="742950" indent="-285750" eaLnBrk="0" hangingPunct="0">
              <a:spcBef>
                <a:spcPts val="300"/>
              </a:spcBef>
              <a:buFont typeface="Arial" pitchFamily="34" charset="0"/>
              <a:buChar char="•"/>
              <a:defRPr sz="2400">
                <a:solidFill>
                  <a:schemeClr val="tx1"/>
                </a:solidFill>
                <a:latin typeface="Calibri" pitchFamily="34" charset="0"/>
              </a:defRPr>
            </a:lvl2pPr>
            <a:lvl3pPr marL="1143000" indent="-228600" eaLnBrk="0" hangingPunct="0">
              <a:spcBef>
                <a:spcPts val="300"/>
              </a:spcBef>
              <a:buFont typeface="Arial" pitchFamily="34" charset="0"/>
              <a:buChar char="•"/>
              <a:defRPr sz="2200">
                <a:solidFill>
                  <a:schemeClr val="tx1"/>
                </a:solidFill>
                <a:latin typeface="Calibri" pitchFamily="34" charset="0"/>
              </a:defRPr>
            </a:lvl3pPr>
            <a:lvl4pPr marL="1600200" indent="-228600" eaLnBrk="0" hangingPunct="0">
              <a:spcBef>
                <a:spcPts val="300"/>
              </a:spcBef>
              <a:buFont typeface="Arial" pitchFamily="34" charset="0"/>
              <a:buChar char="•"/>
              <a:defRPr sz="2000">
                <a:solidFill>
                  <a:schemeClr val="tx1"/>
                </a:solidFill>
                <a:latin typeface="Calibri" pitchFamily="34" charset="0"/>
              </a:defRPr>
            </a:lvl4pPr>
            <a:lvl5pPr marL="2057400" indent="-228600" eaLnBrk="0" hangingPunct="0">
              <a:spcBef>
                <a:spcPts val="300"/>
              </a:spcBef>
              <a:buFont typeface="Arial" pitchFamily="34" charset="0"/>
              <a:buChar char="•"/>
              <a:defRPr>
                <a:solidFill>
                  <a:schemeClr val="tx1"/>
                </a:solidFill>
                <a:latin typeface="Calibri" pitchFamily="34" charset="0"/>
              </a:defRPr>
            </a:lvl5pPr>
            <a:lvl6pPr marL="2514600" indent="-228600" eaLnBrk="0" fontAlgn="base" hangingPunct="0">
              <a:spcBef>
                <a:spcPts val="3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ts val="3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ts val="3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ts val="300"/>
              </a:spcBef>
              <a:spcAft>
                <a:spcPct val="0"/>
              </a:spcAft>
              <a:buFont typeface="Arial" pitchFamily="34" charset="0"/>
              <a:buChar char="•"/>
              <a:defRPr>
                <a:solidFill>
                  <a:schemeClr val="tx1"/>
                </a:solidFill>
                <a:latin typeface="Calibri" pitchFamily="34" charset="0"/>
              </a:defRPr>
            </a:lvl9pPr>
          </a:lstStyle>
          <a:p>
            <a:pPr algn="ctr" eaLnBrk="1" hangingPunct="1">
              <a:spcBef>
                <a:spcPct val="0"/>
              </a:spcBef>
              <a:buFontTx/>
              <a:buNone/>
            </a:pPr>
            <a:r>
              <a:rPr lang="en-GB" altLang="en-US" sz="1400" dirty="0">
                <a:solidFill>
                  <a:schemeClr val="bg1"/>
                </a:solidFill>
                <a:latin typeface="Arial" panose="020B0604020202020204" pitchFamily="34" charset="0"/>
                <a:cs typeface="Arial" panose="020B0604020202020204" pitchFamily="34" charset="0"/>
              </a:rPr>
              <a:t>Asking for an unusual financial request</a:t>
            </a:r>
          </a:p>
        </p:txBody>
      </p:sp>
      <p:cxnSp>
        <p:nvCxnSpPr>
          <p:cNvPr id="12" name="Straight Connector 11">
            <a:extLst>
              <a:ext uri="{C183D7F6-B498-43B3-948B-1728B52AA6E4}">
                <adec:decorative xmlns:adec="http://schemas.microsoft.com/office/drawing/2017/decorative" val="1"/>
              </a:ext>
            </a:extLst>
          </p:cNvPr>
          <p:cNvCxnSpPr>
            <a:cxnSpLocks/>
            <a:stCxn id="11" idx="3"/>
          </p:cNvCxnSpPr>
          <p:nvPr/>
        </p:nvCxnSpPr>
        <p:spPr>
          <a:xfrm flipV="1">
            <a:off x="2355742" y="3208259"/>
            <a:ext cx="539858" cy="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23"/>
          <p:cNvSpPr txBox="1">
            <a:spLocks noChangeArrowheads="1"/>
          </p:cNvSpPr>
          <p:nvPr/>
        </p:nvSpPr>
        <p:spPr bwMode="auto">
          <a:xfrm>
            <a:off x="6553200" y="3252377"/>
            <a:ext cx="1676400" cy="1532334"/>
          </a:xfrm>
          <a:prstGeom prst="roundRect">
            <a:avLst/>
          </a:prstGeom>
          <a:solidFill>
            <a:srgbClr val="E73437"/>
          </a:solidFill>
          <a:ln w="9525">
            <a:noFill/>
            <a:miter lim="800000"/>
            <a:headEnd/>
            <a:tailEnd/>
          </a:ln>
        </p:spPr>
        <p:txBody>
          <a:bodyPr wrap="square">
            <a:spAutoFit/>
          </a:bodyPr>
          <a:lstStyle>
            <a:lvl1pPr eaLnBrk="0" hangingPunct="0">
              <a:spcBef>
                <a:spcPts val="800"/>
              </a:spcBef>
              <a:buFont typeface="Arial" pitchFamily="34" charset="0"/>
              <a:defRPr sz="2800" b="1">
                <a:solidFill>
                  <a:schemeClr val="tx1"/>
                </a:solidFill>
                <a:latin typeface="Calibri" pitchFamily="34" charset="0"/>
              </a:defRPr>
            </a:lvl1pPr>
            <a:lvl2pPr marL="742950" indent="-285750" eaLnBrk="0" hangingPunct="0">
              <a:spcBef>
                <a:spcPts val="300"/>
              </a:spcBef>
              <a:buFont typeface="Arial" pitchFamily="34" charset="0"/>
              <a:buChar char="•"/>
              <a:defRPr sz="2400">
                <a:solidFill>
                  <a:schemeClr val="tx1"/>
                </a:solidFill>
                <a:latin typeface="Calibri" pitchFamily="34" charset="0"/>
              </a:defRPr>
            </a:lvl2pPr>
            <a:lvl3pPr marL="1143000" indent="-228600" eaLnBrk="0" hangingPunct="0">
              <a:spcBef>
                <a:spcPts val="300"/>
              </a:spcBef>
              <a:buFont typeface="Arial" pitchFamily="34" charset="0"/>
              <a:buChar char="•"/>
              <a:defRPr sz="2200">
                <a:solidFill>
                  <a:schemeClr val="tx1"/>
                </a:solidFill>
                <a:latin typeface="Calibri" pitchFamily="34" charset="0"/>
              </a:defRPr>
            </a:lvl3pPr>
            <a:lvl4pPr marL="1600200" indent="-228600" eaLnBrk="0" hangingPunct="0">
              <a:spcBef>
                <a:spcPts val="300"/>
              </a:spcBef>
              <a:buFont typeface="Arial" pitchFamily="34" charset="0"/>
              <a:buChar char="•"/>
              <a:defRPr sz="2000">
                <a:solidFill>
                  <a:schemeClr val="tx1"/>
                </a:solidFill>
                <a:latin typeface="Calibri" pitchFamily="34" charset="0"/>
              </a:defRPr>
            </a:lvl4pPr>
            <a:lvl5pPr marL="2057400" indent="-228600" eaLnBrk="0" hangingPunct="0">
              <a:spcBef>
                <a:spcPts val="300"/>
              </a:spcBef>
              <a:buFont typeface="Arial" pitchFamily="34" charset="0"/>
              <a:buChar char="•"/>
              <a:defRPr>
                <a:solidFill>
                  <a:schemeClr val="tx1"/>
                </a:solidFill>
                <a:latin typeface="Calibri" pitchFamily="34" charset="0"/>
              </a:defRPr>
            </a:lvl5pPr>
            <a:lvl6pPr marL="2514600" indent="-228600" eaLnBrk="0" fontAlgn="base" hangingPunct="0">
              <a:spcBef>
                <a:spcPts val="3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ts val="3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ts val="3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ts val="300"/>
              </a:spcBef>
              <a:spcAft>
                <a:spcPct val="0"/>
              </a:spcAft>
              <a:buFont typeface="Arial" pitchFamily="34" charset="0"/>
              <a:buChar char="•"/>
              <a:defRPr>
                <a:solidFill>
                  <a:schemeClr val="tx1"/>
                </a:solidFill>
                <a:latin typeface="Calibri" pitchFamily="34" charset="0"/>
              </a:defRPr>
            </a:lvl9pPr>
          </a:lstStyle>
          <a:p>
            <a:pPr algn="ctr" eaLnBrk="1" hangingPunct="1">
              <a:spcBef>
                <a:spcPct val="0"/>
              </a:spcBef>
              <a:buFontTx/>
              <a:buNone/>
            </a:pPr>
            <a:r>
              <a:rPr lang="en-GB" altLang="en-US" sz="1400" dirty="0">
                <a:solidFill>
                  <a:schemeClr val="bg1"/>
                </a:solidFill>
                <a:latin typeface="Arial" panose="020B0604020202020204" pitchFamily="34" charset="0"/>
                <a:cs typeface="Arial" panose="020B0604020202020204" pitchFamily="34" charset="0"/>
              </a:rPr>
              <a:t>‘</a:t>
            </a:r>
            <a:r>
              <a:rPr lang="en-GB" altLang="en-US" sz="1400" dirty="0" err="1">
                <a:solidFill>
                  <a:schemeClr val="bg1"/>
                </a:solidFill>
                <a:latin typeface="Arial" panose="020B0604020202020204" pitchFamily="34" charset="0"/>
                <a:cs typeface="Arial" panose="020B0604020202020204" pitchFamily="34" charset="0"/>
              </a:rPr>
              <a:t>Adwords</a:t>
            </a:r>
            <a:r>
              <a:rPr lang="en-GB" altLang="en-US" sz="1400" dirty="0">
                <a:solidFill>
                  <a:schemeClr val="bg1"/>
                </a:solidFill>
                <a:latin typeface="Arial" panose="020B0604020202020204" pitchFamily="34" charset="0"/>
                <a:cs typeface="Arial" panose="020B0604020202020204" pitchFamily="34" charset="0"/>
              </a:rPr>
              <a:t>’ instead of ‘AdWords’. Small grammatical errors</a:t>
            </a:r>
          </a:p>
        </p:txBody>
      </p:sp>
      <p:cxnSp>
        <p:nvCxnSpPr>
          <p:cNvPr id="15" name="Straight Connector 14">
            <a:extLst>
              <a:ext uri="{C183D7F6-B498-43B3-948B-1728B52AA6E4}">
                <adec:decorative xmlns:adec="http://schemas.microsoft.com/office/drawing/2017/decorative" val="1"/>
              </a:ext>
            </a:extLst>
          </p:cNvPr>
          <p:cNvCxnSpPr>
            <a:stCxn id="14" idx="1"/>
          </p:cNvCxnSpPr>
          <p:nvPr/>
        </p:nvCxnSpPr>
        <p:spPr>
          <a:xfrm flipH="1" flipV="1">
            <a:off x="6037593" y="3886200"/>
            <a:ext cx="515607" cy="1323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23"/>
          <p:cNvSpPr txBox="1">
            <a:spLocks noChangeArrowheads="1"/>
          </p:cNvSpPr>
          <p:nvPr/>
        </p:nvSpPr>
        <p:spPr bwMode="auto">
          <a:xfrm>
            <a:off x="533400" y="4626713"/>
            <a:ext cx="1822342" cy="1055608"/>
          </a:xfrm>
          <a:prstGeom prst="roundRect">
            <a:avLst/>
          </a:prstGeom>
          <a:solidFill>
            <a:srgbClr val="E73437"/>
          </a:solidFill>
          <a:ln w="9525">
            <a:noFill/>
            <a:miter lim="800000"/>
            <a:headEnd/>
            <a:tailEnd/>
          </a:ln>
        </p:spPr>
        <p:txBody>
          <a:bodyPr wrap="square">
            <a:spAutoFit/>
          </a:bodyPr>
          <a:lstStyle>
            <a:lvl1pPr eaLnBrk="0" hangingPunct="0">
              <a:spcBef>
                <a:spcPts val="800"/>
              </a:spcBef>
              <a:buFont typeface="Arial" pitchFamily="34" charset="0"/>
              <a:defRPr sz="2800" b="1">
                <a:solidFill>
                  <a:schemeClr val="tx1"/>
                </a:solidFill>
                <a:latin typeface="Calibri" pitchFamily="34" charset="0"/>
              </a:defRPr>
            </a:lvl1pPr>
            <a:lvl2pPr marL="742950" indent="-285750" eaLnBrk="0" hangingPunct="0">
              <a:spcBef>
                <a:spcPts val="300"/>
              </a:spcBef>
              <a:buFont typeface="Arial" pitchFamily="34" charset="0"/>
              <a:buChar char="•"/>
              <a:defRPr sz="2400">
                <a:solidFill>
                  <a:schemeClr val="tx1"/>
                </a:solidFill>
                <a:latin typeface="Calibri" pitchFamily="34" charset="0"/>
              </a:defRPr>
            </a:lvl2pPr>
            <a:lvl3pPr marL="1143000" indent="-228600" eaLnBrk="0" hangingPunct="0">
              <a:spcBef>
                <a:spcPts val="300"/>
              </a:spcBef>
              <a:buFont typeface="Arial" pitchFamily="34" charset="0"/>
              <a:buChar char="•"/>
              <a:defRPr sz="2200">
                <a:solidFill>
                  <a:schemeClr val="tx1"/>
                </a:solidFill>
                <a:latin typeface="Calibri" pitchFamily="34" charset="0"/>
              </a:defRPr>
            </a:lvl3pPr>
            <a:lvl4pPr marL="1600200" indent="-228600" eaLnBrk="0" hangingPunct="0">
              <a:spcBef>
                <a:spcPts val="300"/>
              </a:spcBef>
              <a:buFont typeface="Arial" pitchFamily="34" charset="0"/>
              <a:buChar char="•"/>
              <a:defRPr sz="2000">
                <a:solidFill>
                  <a:schemeClr val="tx1"/>
                </a:solidFill>
                <a:latin typeface="Calibri" pitchFamily="34" charset="0"/>
              </a:defRPr>
            </a:lvl4pPr>
            <a:lvl5pPr marL="2057400" indent="-228600" eaLnBrk="0" hangingPunct="0">
              <a:spcBef>
                <a:spcPts val="300"/>
              </a:spcBef>
              <a:buFont typeface="Arial" pitchFamily="34" charset="0"/>
              <a:buChar char="•"/>
              <a:defRPr>
                <a:solidFill>
                  <a:schemeClr val="tx1"/>
                </a:solidFill>
                <a:latin typeface="Calibri" pitchFamily="34" charset="0"/>
              </a:defRPr>
            </a:lvl5pPr>
            <a:lvl6pPr marL="2514600" indent="-228600" eaLnBrk="0" fontAlgn="base" hangingPunct="0">
              <a:spcBef>
                <a:spcPts val="3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ts val="3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ts val="3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ts val="300"/>
              </a:spcBef>
              <a:spcAft>
                <a:spcPct val="0"/>
              </a:spcAft>
              <a:buFont typeface="Arial" pitchFamily="34" charset="0"/>
              <a:buChar char="•"/>
              <a:defRPr>
                <a:solidFill>
                  <a:schemeClr val="tx1"/>
                </a:solidFill>
                <a:latin typeface="Calibri" pitchFamily="34" charset="0"/>
              </a:defRPr>
            </a:lvl9pPr>
          </a:lstStyle>
          <a:p>
            <a:pPr algn="ctr" eaLnBrk="1" hangingPunct="1">
              <a:spcBef>
                <a:spcPct val="0"/>
              </a:spcBef>
              <a:buFontTx/>
              <a:buNone/>
            </a:pPr>
            <a:r>
              <a:rPr lang="en-GB" altLang="en-US" sz="1400" dirty="0">
                <a:solidFill>
                  <a:schemeClr val="bg1"/>
                </a:solidFill>
                <a:latin typeface="Arial" panose="020B0604020202020204" pitchFamily="34" charset="0"/>
                <a:cs typeface="Arial" panose="020B0604020202020204" pitchFamily="34" charset="0"/>
              </a:rPr>
              <a:t>Unusual English used, could be translated from another language</a:t>
            </a:r>
          </a:p>
        </p:txBody>
      </p:sp>
      <p:cxnSp>
        <p:nvCxnSpPr>
          <p:cNvPr id="17" name="Straight Connector 16">
            <a:extLst>
              <a:ext uri="{C183D7F6-B498-43B3-948B-1728B52AA6E4}">
                <adec:decorative xmlns:adec="http://schemas.microsoft.com/office/drawing/2017/decorative" val="1"/>
              </a:ext>
            </a:extLst>
          </p:cNvPr>
          <p:cNvCxnSpPr>
            <a:cxnSpLocks/>
            <a:stCxn id="16" idx="3"/>
          </p:cNvCxnSpPr>
          <p:nvPr/>
        </p:nvCxnSpPr>
        <p:spPr>
          <a:xfrm>
            <a:off x="2355742" y="5154517"/>
            <a:ext cx="539858" cy="27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23"/>
          <p:cNvSpPr txBox="1">
            <a:spLocks noChangeArrowheads="1"/>
          </p:cNvSpPr>
          <p:nvPr/>
        </p:nvSpPr>
        <p:spPr bwMode="auto">
          <a:xfrm>
            <a:off x="6553200" y="5045636"/>
            <a:ext cx="1676400" cy="340519"/>
          </a:xfrm>
          <a:prstGeom prst="roundRect">
            <a:avLst/>
          </a:prstGeom>
          <a:solidFill>
            <a:srgbClr val="E73437"/>
          </a:solidFill>
          <a:ln w="9525">
            <a:noFill/>
            <a:miter lim="800000"/>
            <a:headEnd/>
            <a:tailEnd/>
          </a:ln>
        </p:spPr>
        <p:txBody>
          <a:bodyPr wrap="square">
            <a:spAutoFit/>
          </a:bodyPr>
          <a:lstStyle>
            <a:lvl1pPr eaLnBrk="0" hangingPunct="0">
              <a:spcBef>
                <a:spcPts val="800"/>
              </a:spcBef>
              <a:buFont typeface="Arial" pitchFamily="34" charset="0"/>
              <a:defRPr sz="2800" b="1">
                <a:solidFill>
                  <a:schemeClr val="tx1"/>
                </a:solidFill>
                <a:latin typeface="Calibri" pitchFamily="34" charset="0"/>
              </a:defRPr>
            </a:lvl1pPr>
            <a:lvl2pPr marL="742950" indent="-285750" eaLnBrk="0" hangingPunct="0">
              <a:spcBef>
                <a:spcPts val="300"/>
              </a:spcBef>
              <a:buFont typeface="Arial" pitchFamily="34" charset="0"/>
              <a:buChar char="•"/>
              <a:defRPr sz="2400">
                <a:solidFill>
                  <a:schemeClr val="tx1"/>
                </a:solidFill>
                <a:latin typeface="Calibri" pitchFamily="34" charset="0"/>
              </a:defRPr>
            </a:lvl2pPr>
            <a:lvl3pPr marL="1143000" indent="-228600" eaLnBrk="0" hangingPunct="0">
              <a:spcBef>
                <a:spcPts val="300"/>
              </a:spcBef>
              <a:buFont typeface="Arial" pitchFamily="34" charset="0"/>
              <a:buChar char="•"/>
              <a:defRPr sz="2200">
                <a:solidFill>
                  <a:schemeClr val="tx1"/>
                </a:solidFill>
                <a:latin typeface="Calibri" pitchFamily="34" charset="0"/>
              </a:defRPr>
            </a:lvl3pPr>
            <a:lvl4pPr marL="1600200" indent="-228600" eaLnBrk="0" hangingPunct="0">
              <a:spcBef>
                <a:spcPts val="300"/>
              </a:spcBef>
              <a:buFont typeface="Arial" pitchFamily="34" charset="0"/>
              <a:buChar char="•"/>
              <a:defRPr sz="2000">
                <a:solidFill>
                  <a:schemeClr val="tx1"/>
                </a:solidFill>
                <a:latin typeface="Calibri" pitchFamily="34" charset="0"/>
              </a:defRPr>
            </a:lvl4pPr>
            <a:lvl5pPr marL="2057400" indent="-228600" eaLnBrk="0" hangingPunct="0">
              <a:spcBef>
                <a:spcPts val="300"/>
              </a:spcBef>
              <a:buFont typeface="Arial" pitchFamily="34" charset="0"/>
              <a:buChar char="•"/>
              <a:defRPr>
                <a:solidFill>
                  <a:schemeClr val="tx1"/>
                </a:solidFill>
                <a:latin typeface="Calibri" pitchFamily="34" charset="0"/>
              </a:defRPr>
            </a:lvl5pPr>
            <a:lvl6pPr marL="2514600" indent="-228600" eaLnBrk="0" fontAlgn="base" hangingPunct="0">
              <a:spcBef>
                <a:spcPts val="3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ts val="3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ts val="3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ts val="300"/>
              </a:spcBef>
              <a:spcAft>
                <a:spcPct val="0"/>
              </a:spcAft>
              <a:buFont typeface="Arial" pitchFamily="34" charset="0"/>
              <a:buChar char="•"/>
              <a:defRPr>
                <a:solidFill>
                  <a:schemeClr val="tx1"/>
                </a:solidFill>
                <a:latin typeface="Calibri" pitchFamily="34" charset="0"/>
              </a:defRPr>
            </a:lvl9pPr>
          </a:lstStyle>
          <a:p>
            <a:pPr algn="ctr" eaLnBrk="1" hangingPunct="1">
              <a:spcBef>
                <a:spcPct val="0"/>
              </a:spcBef>
              <a:buFontTx/>
              <a:buNone/>
            </a:pPr>
            <a:r>
              <a:rPr lang="en-GB" altLang="en-US" sz="1400" dirty="0">
                <a:solidFill>
                  <a:schemeClr val="bg1"/>
                </a:solidFill>
                <a:latin typeface="Arial" panose="020B0604020202020204" pitchFamily="34" charset="0"/>
                <a:cs typeface="Arial" panose="020B0604020202020204" pitchFamily="34" charset="0"/>
              </a:rPr>
              <a:t>No sign off</a:t>
            </a:r>
          </a:p>
        </p:txBody>
      </p:sp>
      <p:cxnSp>
        <p:nvCxnSpPr>
          <p:cNvPr id="20" name="Straight Connector 19">
            <a:extLst>
              <a:ext uri="{C183D7F6-B498-43B3-948B-1728B52AA6E4}">
                <adec:decorative xmlns:adec="http://schemas.microsoft.com/office/drawing/2017/decorative" val="1"/>
              </a:ext>
            </a:extLst>
          </p:cNvPr>
          <p:cNvCxnSpPr/>
          <p:nvPr/>
        </p:nvCxnSpPr>
        <p:spPr>
          <a:xfrm flipH="1">
            <a:off x="6155201" y="5265602"/>
            <a:ext cx="397999" cy="3058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23"/>
          <p:cNvSpPr txBox="1">
            <a:spLocks noChangeArrowheads="1"/>
          </p:cNvSpPr>
          <p:nvPr/>
        </p:nvSpPr>
        <p:spPr bwMode="auto">
          <a:xfrm>
            <a:off x="533400" y="3717610"/>
            <a:ext cx="1822342" cy="817245"/>
          </a:xfrm>
          <a:prstGeom prst="roundRect">
            <a:avLst/>
          </a:prstGeom>
          <a:solidFill>
            <a:srgbClr val="E73437"/>
          </a:solidFill>
          <a:ln w="9525">
            <a:noFill/>
            <a:miter lim="800000"/>
            <a:headEnd/>
            <a:tailEnd/>
          </a:ln>
        </p:spPr>
        <p:txBody>
          <a:bodyPr wrap="square">
            <a:spAutoFit/>
          </a:bodyPr>
          <a:lstStyle>
            <a:lvl1pPr eaLnBrk="0" hangingPunct="0">
              <a:spcBef>
                <a:spcPts val="800"/>
              </a:spcBef>
              <a:buFont typeface="Arial" pitchFamily="34" charset="0"/>
              <a:defRPr sz="2800" b="1">
                <a:solidFill>
                  <a:schemeClr val="tx1"/>
                </a:solidFill>
                <a:latin typeface="Calibri" pitchFamily="34" charset="0"/>
              </a:defRPr>
            </a:lvl1pPr>
            <a:lvl2pPr marL="742950" indent="-285750" eaLnBrk="0" hangingPunct="0">
              <a:spcBef>
                <a:spcPts val="300"/>
              </a:spcBef>
              <a:buFont typeface="Arial" pitchFamily="34" charset="0"/>
              <a:buChar char="•"/>
              <a:defRPr sz="2400">
                <a:solidFill>
                  <a:schemeClr val="tx1"/>
                </a:solidFill>
                <a:latin typeface="Calibri" pitchFamily="34" charset="0"/>
              </a:defRPr>
            </a:lvl2pPr>
            <a:lvl3pPr marL="1143000" indent="-228600" eaLnBrk="0" hangingPunct="0">
              <a:spcBef>
                <a:spcPts val="300"/>
              </a:spcBef>
              <a:buFont typeface="Arial" pitchFamily="34" charset="0"/>
              <a:buChar char="•"/>
              <a:defRPr sz="2200">
                <a:solidFill>
                  <a:schemeClr val="tx1"/>
                </a:solidFill>
                <a:latin typeface="Calibri" pitchFamily="34" charset="0"/>
              </a:defRPr>
            </a:lvl3pPr>
            <a:lvl4pPr marL="1600200" indent="-228600" eaLnBrk="0" hangingPunct="0">
              <a:spcBef>
                <a:spcPts val="300"/>
              </a:spcBef>
              <a:buFont typeface="Arial" pitchFamily="34" charset="0"/>
              <a:buChar char="•"/>
              <a:defRPr sz="2000">
                <a:solidFill>
                  <a:schemeClr val="tx1"/>
                </a:solidFill>
                <a:latin typeface="Calibri" pitchFamily="34" charset="0"/>
              </a:defRPr>
            </a:lvl4pPr>
            <a:lvl5pPr marL="2057400" indent="-228600" eaLnBrk="0" hangingPunct="0">
              <a:spcBef>
                <a:spcPts val="300"/>
              </a:spcBef>
              <a:buFont typeface="Arial" pitchFamily="34" charset="0"/>
              <a:buChar char="•"/>
              <a:defRPr>
                <a:solidFill>
                  <a:schemeClr val="tx1"/>
                </a:solidFill>
                <a:latin typeface="Calibri" pitchFamily="34" charset="0"/>
              </a:defRPr>
            </a:lvl5pPr>
            <a:lvl6pPr marL="2514600" indent="-228600" eaLnBrk="0" fontAlgn="base" hangingPunct="0">
              <a:spcBef>
                <a:spcPts val="3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ts val="3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ts val="3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ts val="300"/>
              </a:spcBef>
              <a:spcAft>
                <a:spcPct val="0"/>
              </a:spcAft>
              <a:buFont typeface="Arial" pitchFamily="34" charset="0"/>
              <a:buChar char="•"/>
              <a:defRPr>
                <a:solidFill>
                  <a:schemeClr val="tx1"/>
                </a:solidFill>
                <a:latin typeface="Calibri" pitchFamily="34" charset="0"/>
              </a:defRPr>
            </a:lvl9pPr>
          </a:lstStyle>
          <a:p>
            <a:pPr algn="ctr" eaLnBrk="1" hangingPunct="1">
              <a:spcBef>
                <a:spcPct val="0"/>
              </a:spcBef>
              <a:buFontTx/>
              <a:buNone/>
            </a:pPr>
            <a:r>
              <a:rPr lang="en-GB" altLang="en-US" sz="1400" dirty="0">
                <a:solidFill>
                  <a:schemeClr val="bg1"/>
                </a:solidFill>
                <a:latin typeface="Arial" panose="020B0604020202020204" pitchFamily="34" charset="0"/>
                <a:cs typeface="Arial" panose="020B0604020202020204" pitchFamily="34" charset="0"/>
              </a:rPr>
              <a:t>Not addressed to anyone in particular</a:t>
            </a:r>
          </a:p>
        </p:txBody>
      </p:sp>
      <p:cxnSp>
        <p:nvCxnSpPr>
          <p:cNvPr id="21" name="Straight Connector 20">
            <a:extLst>
              <a:ext uri="{C183D7F6-B498-43B3-948B-1728B52AA6E4}">
                <adec:decorative xmlns:adec="http://schemas.microsoft.com/office/drawing/2017/decorative" val="1"/>
              </a:ext>
            </a:extLst>
          </p:cNvPr>
          <p:cNvCxnSpPr>
            <a:cxnSpLocks/>
            <a:stCxn id="18" idx="3"/>
          </p:cNvCxnSpPr>
          <p:nvPr/>
        </p:nvCxnSpPr>
        <p:spPr>
          <a:xfrm flipV="1">
            <a:off x="2355742" y="3634176"/>
            <a:ext cx="539858" cy="4920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C183D7F6-B498-43B3-948B-1728B52AA6E4}">
                <adec:decorative xmlns:adec="http://schemas.microsoft.com/office/drawing/2017/decorative" val="1"/>
              </a:ext>
            </a:extLst>
          </p:cNvPr>
          <p:cNvCxnSpPr>
            <a:cxnSpLocks/>
            <a:stCxn id="18" idx="3"/>
          </p:cNvCxnSpPr>
          <p:nvPr/>
        </p:nvCxnSpPr>
        <p:spPr>
          <a:xfrm flipV="1">
            <a:off x="2355742" y="3073085"/>
            <a:ext cx="554064" cy="10531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C183D7F6-B498-43B3-948B-1728B52AA6E4}">
                <adec:decorative xmlns:adec="http://schemas.microsoft.com/office/drawing/2017/decorative" val="1"/>
              </a:ext>
            </a:extLst>
          </p:cNvPr>
          <p:cNvCxnSpPr/>
          <p:nvPr/>
        </p:nvCxnSpPr>
        <p:spPr>
          <a:xfrm flipV="1">
            <a:off x="2337243" y="3926134"/>
            <a:ext cx="628099" cy="121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83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animBg="1"/>
      <p:bldP spid="14" grpId="0" animBg="1"/>
      <p:bldP spid="16" grpId="0" animBg="1"/>
      <p:bldP spid="19"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3" y="228600"/>
            <a:ext cx="8807667" cy="1143000"/>
          </a:xfrm>
        </p:spPr>
        <p:txBody>
          <a:bodyPr>
            <a:normAutofit fontScale="90000"/>
          </a:bodyPr>
          <a:lstStyle/>
          <a:p>
            <a:pPr algn="ctr"/>
            <a:r>
              <a:rPr lang="en-GB" sz="3600" dirty="0">
                <a:latin typeface="Arial" panose="020B0604020202020204" pitchFamily="34" charset="0"/>
                <a:cs typeface="Arial" panose="020B0604020202020204" pitchFamily="34" charset="0"/>
              </a:rPr>
              <a:t>How to protect yourself and your business</a:t>
            </a:r>
          </a:p>
        </p:txBody>
      </p:sp>
      <p:sp>
        <p:nvSpPr>
          <p:cNvPr id="3" name="TextBox 2">
            <a:extLst>
              <a:ext uri="{FF2B5EF4-FFF2-40B4-BE49-F238E27FC236}">
                <a16:creationId xmlns:a16="http://schemas.microsoft.com/office/drawing/2014/main" id="{FBE03AD0-D529-40B5-9FD1-C3D346A16205}"/>
              </a:ext>
            </a:extLst>
          </p:cNvPr>
          <p:cNvSpPr txBox="1"/>
          <p:nvPr/>
        </p:nvSpPr>
        <p:spPr>
          <a:xfrm>
            <a:off x="304800" y="1828800"/>
            <a:ext cx="8492780" cy="3139321"/>
          </a:xfrm>
          <a:prstGeom prst="rect">
            <a:avLst/>
          </a:prstGeom>
          <a:noFill/>
        </p:spPr>
        <p:txBody>
          <a:bodyPr wrap="square" rtlCol="0">
            <a:spAutoFit/>
          </a:bodyPr>
          <a:lstStyle/>
          <a:p>
            <a:pPr marL="285750" indent="-285750">
              <a:buFont typeface="Arial" panose="020B0604020202020204" pitchFamily="34" charset="0"/>
              <a:buChar char="•"/>
            </a:pPr>
            <a:r>
              <a:rPr lang="en-GB" sz="2200" dirty="0">
                <a:solidFill>
                  <a:srgbClr val="FF0000"/>
                </a:solidFill>
                <a:latin typeface="Arial" panose="020B0604020202020204" pitchFamily="34" charset="0"/>
                <a:cs typeface="Arial" panose="020B0604020202020204" pitchFamily="34" charset="0"/>
              </a:rPr>
              <a:t>STOP: </a:t>
            </a:r>
            <a:r>
              <a:rPr lang="en-GB" sz="2200" dirty="0">
                <a:latin typeface="Arial" panose="020B0604020202020204" pitchFamily="34" charset="0"/>
                <a:cs typeface="Arial" panose="020B0604020202020204" pitchFamily="34" charset="0"/>
              </a:rPr>
              <a:t>Think about what you are being asked to do. Do you have an account with this company?</a:t>
            </a:r>
          </a:p>
          <a:p>
            <a:pPr marL="285750" indent="-285750">
              <a:buFont typeface="Arial" panose="020B0604020202020204" pitchFamily="34" charset="0"/>
              <a:buChar char="•"/>
            </a:pPr>
            <a:r>
              <a:rPr lang="en-GB" sz="2200" dirty="0">
                <a:solidFill>
                  <a:srgbClr val="FF0000"/>
                </a:solidFill>
                <a:latin typeface="Arial" panose="020B0604020202020204" pitchFamily="34" charset="0"/>
                <a:cs typeface="Arial" panose="020B0604020202020204" pitchFamily="34" charset="0"/>
              </a:rPr>
              <a:t>CHALLENGE: </a:t>
            </a:r>
            <a:r>
              <a:rPr lang="en-GB" sz="2200" dirty="0">
                <a:latin typeface="Arial" panose="020B0604020202020204" pitchFamily="34" charset="0"/>
                <a:cs typeface="Arial" panose="020B0604020202020204" pitchFamily="34" charset="0"/>
              </a:rPr>
              <a:t>Could this be fraudulent? Contact the company using a phone number or an email that you have used before to ensure that it is a genuine request. If in any doubt, contact your manager</a:t>
            </a:r>
          </a:p>
          <a:p>
            <a:pPr marL="285750" indent="-285750">
              <a:buFont typeface="Arial" panose="020B0604020202020204" pitchFamily="34" charset="0"/>
              <a:buChar char="•"/>
            </a:pPr>
            <a:r>
              <a:rPr lang="en-GB" sz="2200" dirty="0">
                <a:solidFill>
                  <a:srgbClr val="FF0000"/>
                </a:solidFill>
                <a:latin typeface="Arial" panose="020B0604020202020204" pitchFamily="34" charset="0"/>
                <a:cs typeface="Arial" panose="020B0604020202020204" pitchFamily="34" charset="0"/>
              </a:rPr>
              <a:t>PROTECT: </a:t>
            </a:r>
            <a:r>
              <a:rPr lang="en-GB" sz="2200" dirty="0">
                <a:latin typeface="Arial" panose="020B0604020202020204" pitchFamily="34" charset="0"/>
                <a:cs typeface="Arial" panose="020B0604020202020204" pitchFamily="34" charset="0"/>
              </a:rPr>
              <a:t>If you believe you’ve fallen for a scam, contact your bank immediately on a number you know to be correct and report any suspicious communication to Action Fraud</a:t>
            </a:r>
          </a:p>
        </p:txBody>
      </p:sp>
      <p:sp>
        <p:nvSpPr>
          <p:cNvPr id="4" name="TextBox 3">
            <a:extLst>
              <a:ext uri="{FF2B5EF4-FFF2-40B4-BE49-F238E27FC236}">
                <a16:creationId xmlns:a16="http://schemas.microsoft.com/office/drawing/2014/main" id="{EB3F0D83-86BE-4A6D-8CFB-CB3B450E5516}"/>
              </a:ext>
            </a:extLst>
          </p:cNvPr>
          <p:cNvSpPr txBox="1"/>
          <p:nvPr/>
        </p:nvSpPr>
        <p:spPr>
          <a:xfrm>
            <a:off x="2057400" y="4993541"/>
            <a:ext cx="5562600"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Never rush to make a payment. </a:t>
            </a:r>
          </a:p>
        </p:txBody>
      </p:sp>
    </p:spTree>
    <p:extLst>
      <p:ext uri="{BB962C8B-B14F-4D97-AF65-F5344CB8AC3E}">
        <p14:creationId xmlns:p14="http://schemas.microsoft.com/office/powerpoint/2010/main" val="6657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52400"/>
            <a:ext cx="8613647" cy="1143000"/>
          </a:xfrm>
        </p:spPr>
        <p:txBody>
          <a:bodyPr>
            <a:normAutofit/>
          </a:bodyPr>
          <a:lstStyle/>
          <a:p>
            <a:pPr algn="ctr"/>
            <a:r>
              <a:rPr lang="en-GB" sz="3600" dirty="0">
                <a:solidFill>
                  <a:schemeClr val="tx1"/>
                </a:solidFill>
                <a:latin typeface="Arial" panose="020B0604020202020204" pitchFamily="34" charset="0"/>
                <a:cs typeface="Arial" panose="020B0604020202020204" pitchFamily="34" charset="0"/>
              </a:rPr>
              <a:t>CEO </a:t>
            </a:r>
            <a:r>
              <a:rPr lang="en-GB" sz="3600" dirty="0">
                <a:latin typeface="Arial" panose="020B0604020202020204" pitchFamily="34" charset="0"/>
                <a:cs typeface="Arial" panose="020B0604020202020204" pitchFamily="34" charset="0"/>
              </a:rPr>
              <a:t>s</a:t>
            </a:r>
            <a:r>
              <a:rPr lang="en-GB" sz="3600" dirty="0">
                <a:solidFill>
                  <a:schemeClr val="tx1"/>
                </a:solidFill>
                <a:latin typeface="Arial" panose="020B0604020202020204" pitchFamily="34" charset="0"/>
                <a:cs typeface="Arial" panose="020B0604020202020204" pitchFamily="34" charset="0"/>
              </a:rPr>
              <a:t>cams</a:t>
            </a:r>
            <a:endParaRPr lang="en-GB" sz="3600" dirty="0">
              <a:latin typeface="Arial" panose="020B0604020202020204" pitchFamily="34" charset="0"/>
              <a:cs typeface="Arial" panose="020B0604020202020204" pitchFamily="34" charset="0"/>
            </a:endParaRPr>
          </a:p>
        </p:txBody>
      </p:sp>
      <p:grpSp>
        <p:nvGrpSpPr>
          <p:cNvPr id="5" name="Group 4" descr="White writing on a red background"/>
          <p:cNvGrpSpPr/>
          <p:nvPr/>
        </p:nvGrpSpPr>
        <p:grpSpPr>
          <a:xfrm>
            <a:off x="2222400" y="1905000"/>
            <a:ext cx="4788000" cy="2077200"/>
            <a:chOff x="2438368" y="682111"/>
            <a:chExt cx="3836600" cy="2407158"/>
          </a:xfrm>
        </p:grpSpPr>
        <p:sp>
          <p:nvSpPr>
            <p:cNvPr id="12" name="Oval 11"/>
            <p:cNvSpPr/>
            <p:nvPr/>
          </p:nvSpPr>
          <p:spPr>
            <a:xfrm>
              <a:off x="2438368" y="682111"/>
              <a:ext cx="3836600" cy="2407158"/>
            </a:xfrm>
            <a:prstGeom prst="ellipse">
              <a:avLst/>
            </a:prstGeom>
            <a:solidFill>
              <a:srgbClr val="E7343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GB" b="1" dirty="0">
                  <a:latin typeface="Arial" panose="020B0604020202020204" pitchFamily="34" charset="0"/>
                  <a:cs typeface="Arial" panose="020B0604020202020204" pitchFamily="34" charset="0"/>
                </a:rPr>
                <a:t>This is a sophisticated scam that plays on the authority of company directors and senior managers. The average loss to a CEO scam is £35,000</a:t>
              </a:r>
            </a:p>
          </p:txBody>
        </p:sp>
        <p:sp>
          <p:nvSpPr>
            <p:cNvPr id="13" name="Oval 4"/>
            <p:cNvSpPr/>
            <p:nvPr/>
          </p:nvSpPr>
          <p:spPr>
            <a:xfrm>
              <a:off x="3000225" y="1034631"/>
              <a:ext cx="2712886" cy="17021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GB" sz="1800" b="1" kern="1200" dirty="0">
                <a:latin typeface="Arial" panose="020B0604020202020204" pitchFamily="34" charset="0"/>
                <a:cs typeface="Arial" panose="020B0604020202020204" pitchFamily="34" charset="0"/>
              </a:endParaRPr>
            </a:p>
          </p:txBody>
        </p:sp>
      </p:grpSp>
      <p:sp>
        <p:nvSpPr>
          <p:cNvPr id="15" name="Rounded Rectangle 14"/>
          <p:cNvSpPr/>
          <p:nvPr/>
        </p:nvSpPr>
        <p:spPr>
          <a:xfrm>
            <a:off x="318191" y="4191000"/>
            <a:ext cx="2799432" cy="1447800"/>
          </a:xfrm>
          <a:prstGeom prst="roundRect">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You receive text message or email from someone claiming to be a senior staff member</a:t>
            </a:r>
          </a:p>
        </p:txBody>
      </p:sp>
      <p:sp>
        <p:nvSpPr>
          <p:cNvPr id="9" name="Rounded Rectangle 16">
            <a:extLst>
              <a:ext uri="{FF2B5EF4-FFF2-40B4-BE49-F238E27FC236}">
                <a16:creationId xmlns:a16="http://schemas.microsoft.com/office/drawing/2014/main" id="{DD5134D8-CF4B-4345-8DF1-C0986A42545D}"/>
              </a:ext>
            </a:extLst>
          </p:cNvPr>
          <p:cNvSpPr/>
          <p:nvPr/>
        </p:nvSpPr>
        <p:spPr>
          <a:xfrm>
            <a:off x="3117623" y="4191000"/>
            <a:ext cx="2854494" cy="1447800"/>
          </a:xfrm>
          <a:prstGeom prst="roundRect">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They ask you to make an urgent payment to a new account and instil a sense of panic</a:t>
            </a:r>
          </a:p>
        </p:txBody>
      </p:sp>
      <p:sp>
        <p:nvSpPr>
          <p:cNvPr id="17" name="Rounded Rectangle 16"/>
          <p:cNvSpPr/>
          <p:nvPr/>
        </p:nvSpPr>
        <p:spPr>
          <a:xfrm>
            <a:off x="5972117" y="4191000"/>
            <a:ext cx="2854494" cy="1447800"/>
          </a:xfrm>
          <a:prstGeom prst="roundRect">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They may hack into a staff email account or use spoofing software to appear genuine</a:t>
            </a:r>
          </a:p>
        </p:txBody>
      </p:sp>
    </p:spTree>
    <p:extLst>
      <p:ext uri="{BB962C8B-B14F-4D97-AF65-F5344CB8AC3E}">
        <p14:creationId xmlns:p14="http://schemas.microsoft.com/office/powerpoint/2010/main" val="3865345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3" y="152400"/>
            <a:ext cx="8613647" cy="1143000"/>
          </a:xfrm>
        </p:spPr>
        <p:txBody>
          <a:bodyPr>
            <a:normAutofit/>
          </a:bodyPr>
          <a:lstStyle/>
          <a:p>
            <a:pPr algn="ctr"/>
            <a:r>
              <a:rPr lang="en-GB" sz="3600" dirty="0">
                <a:latin typeface="Arial" panose="020B0604020202020204" pitchFamily="34" charset="0"/>
                <a:cs typeface="Arial" panose="020B0604020202020204" pitchFamily="34" charset="0"/>
              </a:rPr>
              <a:t>CEO scams &amp; the impact</a:t>
            </a:r>
          </a:p>
        </p:txBody>
      </p:sp>
      <p:sp>
        <p:nvSpPr>
          <p:cNvPr id="24" name="Flowchart: Alternate Process 23"/>
          <p:cNvSpPr/>
          <p:nvPr/>
        </p:nvSpPr>
        <p:spPr>
          <a:xfrm>
            <a:off x="307761" y="1752600"/>
            <a:ext cx="1656000" cy="533400"/>
          </a:xfrm>
          <a:prstGeom prst="flowChartAlternateProcess">
            <a:avLst/>
          </a:prstGeom>
          <a:solidFill>
            <a:srgbClr val="E73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THE</a:t>
            </a:r>
            <a:r>
              <a:rPr lang="en-GB" dirty="0"/>
              <a:t> </a:t>
            </a:r>
            <a:r>
              <a:rPr lang="en-GB" dirty="0">
                <a:latin typeface="Arial" panose="020B0604020202020204" pitchFamily="34" charset="0"/>
                <a:cs typeface="Arial" panose="020B0604020202020204" pitchFamily="34" charset="0"/>
              </a:rPr>
              <a:t>START</a:t>
            </a:r>
          </a:p>
        </p:txBody>
      </p:sp>
      <p:pic>
        <p:nvPicPr>
          <p:cNvPr id="35" name="Picture 34" descr="picture of criminal with writing &quot;Beware Coronavirus scams&qu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761" y="2492457"/>
            <a:ext cx="1659977" cy="868745"/>
          </a:xfrm>
          <a:prstGeom prst="rect">
            <a:avLst/>
          </a:prstGeom>
        </p:spPr>
      </p:pic>
      <p:sp>
        <p:nvSpPr>
          <p:cNvPr id="36" name="TextBox 35"/>
          <p:cNvSpPr txBox="1"/>
          <p:nvPr/>
        </p:nvSpPr>
        <p:spPr>
          <a:xfrm>
            <a:off x="307761" y="3429000"/>
            <a:ext cx="1656000" cy="1015663"/>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Criminals research a company in order to impersonate a CEO or senior figure within the business</a:t>
            </a:r>
          </a:p>
        </p:txBody>
      </p:sp>
      <p:sp>
        <p:nvSpPr>
          <p:cNvPr id="37" name="TextBox 36"/>
          <p:cNvSpPr txBox="1"/>
          <p:nvPr/>
        </p:nvSpPr>
        <p:spPr>
          <a:xfrm>
            <a:off x="317286" y="4490318"/>
            <a:ext cx="1656000" cy="120032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Criminals can spend months gathering information on the company in order to improve their chances of success</a:t>
            </a:r>
          </a:p>
        </p:txBody>
      </p:sp>
      <p:sp>
        <p:nvSpPr>
          <p:cNvPr id="28" name="Flowchart: Alternate Process 27"/>
          <p:cNvSpPr/>
          <p:nvPr/>
        </p:nvSpPr>
        <p:spPr>
          <a:xfrm>
            <a:off x="2057400" y="1752600"/>
            <a:ext cx="1656000" cy="533400"/>
          </a:xfrm>
          <a:prstGeom prst="flowChartAlternateProcess">
            <a:avLst/>
          </a:prstGeom>
          <a:solidFill>
            <a:srgbClr val="E73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THE PHISH</a:t>
            </a:r>
          </a:p>
        </p:txBody>
      </p:sp>
      <p:pic>
        <p:nvPicPr>
          <p:cNvPr id="38" name="Picture 37" descr="A person fishing a comput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8015" y="2492457"/>
            <a:ext cx="1334769" cy="867600"/>
          </a:xfrm>
          <a:prstGeom prst="rect">
            <a:avLst/>
          </a:prstGeom>
        </p:spPr>
      </p:pic>
      <p:sp>
        <p:nvSpPr>
          <p:cNvPr id="39" name="TextBox 38"/>
          <p:cNvSpPr txBox="1"/>
          <p:nvPr/>
        </p:nvSpPr>
        <p:spPr>
          <a:xfrm>
            <a:off x="2057399" y="3425639"/>
            <a:ext cx="1656000"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Spoofed emails are sent to employees in the organisation</a:t>
            </a:r>
          </a:p>
        </p:txBody>
      </p:sp>
      <p:pic>
        <p:nvPicPr>
          <p:cNvPr id="41" name="Picture 40" descr="A close-up of a phone numbe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33600" y="4217381"/>
            <a:ext cx="1419183" cy="687691"/>
          </a:xfrm>
          <a:prstGeom prst="rect">
            <a:avLst/>
          </a:prstGeom>
        </p:spPr>
      </p:pic>
      <p:pic>
        <p:nvPicPr>
          <p:cNvPr id="42" name="Picture 41" descr="A screenshot of a phon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42916" y="4999497"/>
            <a:ext cx="1409867" cy="685169"/>
          </a:xfrm>
          <a:prstGeom prst="rect">
            <a:avLst/>
          </a:prstGeom>
        </p:spPr>
      </p:pic>
      <p:sp>
        <p:nvSpPr>
          <p:cNvPr id="27" name="Flowchart: Alternate Process 26"/>
          <p:cNvSpPr/>
          <p:nvPr/>
        </p:nvSpPr>
        <p:spPr>
          <a:xfrm>
            <a:off x="3807039" y="1755228"/>
            <a:ext cx="1656000" cy="533400"/>
          </a:xfrm>
          <a:prstGeom prst="flowChartAlternateProcess">
            <a:avLst/>
          </a:prstGeom>
          <a:solidFill>
            <a:srgbClr val="E73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THE RESPONSE</a:t>
            </a:r>
          </a:p>
        </p:txBody>
      </p:sp>
      <p:pic>
        <p:nvPicPr>
          <p:cNvPr id="43" name="Picture 42" descr="A cartoon character with a question mark"/>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01239" y="2492457"/>
            <a:ext cx="867600" cy="867600"/>
          </a:xfrm>
          <a:prstGeom prst="rect">
            <a:avLst/>
          </a:prstGeom>
        </p:spPr>
      </p:pic>
      <p:sp>
        <p:nvSpPr>
          <p:cNvPr id="44" name="TextBox 43"/>
          <p:cNvSpPr txBox="1"/>
          <p:nvPr/>
        </p:nvSpPr>
        <p:spPr>
          <a:xfrm>
            <a:off x="3819274" y="3425639"/>
            <a:ext cx="1656000" cy="138499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Employee with authority receives the communication and acts on the sense of emergency without questioning the source</a:t>
            </a:r>
          </a:p>
        </p:txBody>
      </p:sp>
      <p:grpSp>
        <p:nvGrpSpPr>
          <p:cNvPr id="3" name="Group 2" descr="picture of a text message"/>
          <p:cNvGrpSpPr/>
          <p:nvPr/>
        </p:nvGrpSpPr>
        <p:grpSpPr>
          <a:xfrm>
            <a:off x="3807037" y="4945314"/>
            <a:ext cx="1656000" cy="793533"/>
            <a:chOff x="3844199" y="4905072"/>
            <a:chExt cx="1656000" cy="793533"/>
          </a:xfrm>
        </p:grpSpPr>
        <p:sp>
          <p:nvSpPr>
            <p:cNvPr id="45" name="Rectangular Callout 44"/>
            <p:cNvSpPr/>
            <p:nvPr/>
          </p:nvSpPr>
          <p:spPr>
            <a:xfrm>
              <a:off x="3844199" y="4905072"/>
              <a:ext cx="1656000" cy="793533"/>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3910199" y="4978672"/>
              <a:ext cx="1524000"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Sounds pretty urgent, I’d better do that straight away</a:t>
              </a:r>
            </a:p>
          </p:txBody>
        </p:sp>
      </p:grpSp>
      <p:sp>
        <p:nvSpPr>
          <p:cNvPr id="26" name="Flowchart: Alternate Process 25"/>
          <p:cNvSpPr/>
          <p:nvPr/>
        </p:nvSpPr>
        <p:spPr>
          <a:xfrm>
            <a:off x="5556678" y="1752600"/>
            <a:ext cx="1656000" cy="533400"/>
          </a:xfrm>
          <a:prstGeom prst="flowChartAlternateProcess">
            <a:avLst/>
          </a:prstGeom>
          <a:solidFill>
            <a:srgbClr val="E73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THE DAMAGE</a:t>
            </a:r>
          </a:p>
        </p:txBody>
      </p:sp>
      <p:pic>
        <p:nvPicPr>
          <p:cNvPr id="48" name="Picture 47" descr="Close-up of several british currency note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33978" y="2492457"/>
            <a:ext cx="1301400" cy="867600"/>
          </a:xfrm>
          <a:prstGeom prst="rect">
            <a:avLst/>
          </a:prstGeom>
        </p:spPr>
      </p:pic>
      <p:sp>
        <p:nvSpPr>
          <p:cNvPr id="47" name="TextBox 46"/>
          <p:cNvSpPr txBox="1"/>
          <p:nvPr/>
        </p:nvSpPr>
        <p:spPr>
          <a:xfrm>
            <a:off x="5633298" y="3425639"/>
            <a:ext cx="1656000" cy="138499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scam has been successful and the criminal now has received a payment or has access to important company information</a:t>
            </a:r>
          </a:p>
        </p:txBody>
      </p:sp>
      <p:sp>
        <p:nvSpPr>
          <p:cNvPr id="25" name="Flowchart: Alternate Process 24"/>
          <p:cNvSpPr/>
          <p:nvPr/>
        </p:nvSpPr>
        <p:spPr>
          <a:xfrm>
            <a:off x="7306316" y="1752600"/>
            <a:ext cx="1656000" cy="533400"/>
          </a:xfrm>
          <a:prstGeom prst="flowChartAlternateProcess">
            <a:avLst/>
          </a:prstGeom>
          <a:solidFill>
            <a:srgbClr val="E73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THE RESULT</a:t>
            </a:r>
          </a:p>
        </p:txBody>
      </p:sp>
      <p:pic>
        <p:nvPicPr>
          <p:cNvPr id="49" name="Picture 48" descr="A silhouette of a person in a dark room with red smoke"/>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81881" y="2496811"/>
            <a:ext cx="1304870" cy="867600"/>
          </a:xfrm>
          <a:prstGeom prst="rect">
            <a:avLst/>
          </a:prstGeom>
        </p:spPr>
      </p:pic>
      <p:sp>
        <p:nvSpPr>
          <p:cNvPr id="51" name="TextBox 50"/>
          <p:cNvSpPr txBox="1"/>
          <p:nvPr/>
        </p:nvSpPr>
        <p:spPr>
          <a:xfrm>
            <a:off x="7321262" y="3430347"/>
            <a:ext cx="1656000" cy="830997"/>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Following a successful scam, the results can be damaging:</a:t>
            </a:r>
          </a:p>
        </p:txBody>
      </p:sp>
      <p:sp>
        <p:nvSpPr>
          <p:cNvPr id="52" name="TextBox 51"/>
          <p:cNvSpPr txBox="1"/>
          <p:nvPr/>
        </p:nvSpPr>
        <p:spPr>
          <a:xfrm>
            <a:off x="7321262" y="4288684"/>
            <a:ext cx="1656000"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Financial loss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Disciplinary procedures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Potential loss of reputation</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Time consuming investigations</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67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ppt_x"/>
                                          </p:val>
                                        </p:tav>
                                        <p:tav tm="100000">
                                          <p:val>
                                            <p:strVal val="#ppt_x"/>
                                          </p:val>
                                        </p:tav>
                                      </p:tavLst>
                                    </p:anim>
                                    <p:anim calcmode="lin" valueType="num">
                                      <p:cBhvr additive="base">
                                        <p:cTn id="34" dur="500" fill="hold"/>
                                        <p:tgtEl>
                                          <p:spTgt spid="3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ppt_x"/>
                                          </p:val>
                                        </p:tav>
                                        <p:tav tm="100000">
                                          <p:val>
                                            <p:strVal val="#ppt_x"/>
                                          </p:val>
                                        </p:tav>
                                      </p:tavLst>
                                    </p:anim>
                                    <p:anim calcmode="lin" valueType="num">
                                      <p:cBhvr additive="base">
                                        <p:cTn id="4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ppt_x"/>
                                          </p:val>
                                        </p:tav>
                                        <p:tav tm="100000">
                                          <p:val>
                                            <p:strVal val="#ppt_x"/>
                                          </p:val>
                                        </p:tav>
                                      </p:tavLst>
                                    </p:anim>
                                    <p:anim calcmode="lin" valueType="num">
                                      <p:cBhvr additive="base">
                                        <p:cTn id="7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ppt_x"/>
                                          </p:val>
                                        </p:tav>
                                        <p:tav tm="100000">
                                          <p:val>
                                            <p:strVal val="#ppt_x"/>
                                          </p:val>
                                        </p:tav>
                                      </p:tavLst>
                                    </p:anim>
                                    <p:anim calcmode="lin" valueType="num">
                                      <p:cBhvr additive="base">
                                        <p:cTn id="80" dur="500" fill="hold"/>
                                        <p:tgtEl>
                                          <p:spTgt spid="25"/>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9"/>
                                        </p:tgtEl>
                                        <p:attrNameLst>
                                          <p:attrName>style.visibility</p:attrName>
                                        </p:attrNameLst>
                                      </p:cBhvr>
                                      <p:to>
                                        <p:strVal val="visible"/>
                                      </p:to>
                                    </p:set>
                                    <p:anim calcmode="lin" valueType="num">
                                      <p:cBhvr additive="base">
                                        <p:cTn id="83" dur="500" fill="hold"/>
                                        <p:tgtEl>
                                          <p:spTgt spid="49"/>
                                        </p:tgtEl>
                                        <p:attrNameLst>
                                          <p:attrName>ppt_x</p:attrName>
                                        </p:attrNameLst>
                                      </p:cBhvr>
                                      <p:tavLst>
                                        <p:tav tm="0">
                                          <p:val>
                                            <p:strVal val="#ppt_x"/>
                                          </p:val>
                                        </p:tav>
                                        <p:tav tm="100000">
                                          <p:val>
                                            <p:strVal val="#ppt_x"/>
                                          </p:val>
                                        </p:tav>
                                      </p:tavLst>
                                    </p:anim>
                                    <p:anim calcmode="lin" valueType="num">
                                      <p:cBhvr additive="base">
                                        <p:cTn id="84" dur="500" fill="hold"/>
                                        <p:tgtEl>
                                          <p:spTgt spid="4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additive="base">
                                        <p:cTn id="87" dur="500" fill="hold"/>
                                        <p:tgtEl>
                                          <p:spTgt spid="51"/>
                                        </p:tgtEl>
                                        <p:attrNameLst>
                                          <p:attrName>ppt_x</p:attrName>
                                        </p:attrNameLst>
                                      </p:cBhvr>
                                      <p:tavLst>
                                        <p:tav tm="0">
                                          <p:val>
                                            <p:strVal val="#ppt_x"/>
                                          </p:val>
                                        </p:tav>
                                        <p:tav tm="100000">
                                          <p:val>
                                            <p:strVal val="#ppt_x"/>
                                          </p:val>
                                        </p:tav>
                                      </p:tavLst>
                                    </p:anim>
                                    <p:anim calcmode="lin" valueType="num">
                                      <p:cBhvr additive="base">
                                        <p:cTn id="88" dur="500" fill="hold"/>
                                        <p:tgtEl>
                                          <p:spTgt spid="5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ppt_x"/>
                                          </p:val>
                                        </p:tav>
                                        <p:tav tm="100000">
                                          <p:val>
                                            <p:strVal val="#ppt_x"/>
                                          </p:val>
                                        </p:tav>
                                      </p:tavLst>
                                    </p:anim>
                                    <p:anim calcmode="lin" valueType="num">
                                      <p:cBhvr additive="base">
                                        <p:cTn id="9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6" grpId="0"/>
      <p:bldP spid="37" grpId="0"/>
      <p:bldP spid="28" grpId="0" animBg="1"/>
      <p:bldP spid="39" grpId="0"/>
      <p:bldP spid="27" grpId="0" animBg="1"/>
      <p:bldP spid="44" grpId="0"/>
      <p:bldP spid="26" grpId="0" animBg="1"/>
      <p:bldP spid="47" grpId="0"/>
      <p:bldP spid="25" grpId="0" animBg="1"/>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3" y="152400"/>
            <a:ext cx="8613647" cy="1143000"/>
          </a:xfrm>
        </p:spPr>
        <p:txBody>
          <a:bodyPr>
            <a:normAutofit fontScale="90000"/>
          </a:bodyPr>
          <a:lstStyle/>
          <a:p>
            <a:pPr algn="ctr"/>
            <a:r>
              <a:rPr lang="en-GB" sz="3600" dirty="0">
                <a:latin typeface="Arial" panose="020B0604020202020204" pitchFamily="34" charset="0"/>
                <a:cs typeface="Arial" panose="020B0604020202020204" pitchFamily="34" charset="0"/>
              </a:rPr>
              <a:t>How to protect yourself and your business</a:t>
            </a:r>
          </a:p>
        </p:txBody>
      </p:sp>
      <p:sp>
        <p:nvSpPr>
          <p:cNvPr id="3" name="TextBox 2">
            <a:extLst>
              <a:ext uri="{FF2B5EF4-FFF2-40B4-BE49-F238E27FC236}">
                <a16:creationId xmlns:a16="http://schemas.microsoft.com/office/drawing/2014/main" id="{FBE03AD0-D529-40B5-9FD1-C3D346A16205}"/>
              </a:ext>
            </a:extLst>
          </p:cNvPr>
          <p:cNvSpPr txBox="1"/>
          <p:nvPr/>
        </p:nvSpPr>
        <p:spPr>
          <a:xfrm>
            <a:off x="304800" y="1828800"/>
            <a:ext cx="8492780" cy="3139321"/>
          </a:xfrm>
          <a:prstGeom prst="rect">
            <a:avLst/>
          </a:prstGeom>
          <a:noFill/>
        </p:spPr>
        <p:txBody>
          <a:bodyPr wrap="square" rtlCol="0">
            <a:spAutoFit/>
          </a:bodyPr>
          <a:lstStyle/>
          <a:p>
            <a:pPr marL="285750" indent="-285750">
              <a:buFont typeface="Arial" panose="020B0604020202020204" pitchFamily="34" charset="0"/>
              <a:buChar char="•"/>
            </a:pPr>
            <a:r>
              <a:rPr lang="en-GB" sz="2200" dirty="0">
                <a:solidFill>
                  <a:srgbClr val="FF0000"/>
                </a:solidFill>
                <a:latin typeface="Arial" panose="020B0604020202020204" pitchFamily="34" charset="0"/>
                <a:cs typeface="Arial" panose="020B0604020202020204" pitchFamily="34" charset="0"/>
              </a:rPr>
              <a:t>STOP: </a:t>
            </a:r>
            <a:r>
              <a:rPr lang="en-GB" sz="2200" dirty="0">
                <a:latin typeface="Arial" panose="020B0604020202020204" pitchFamily="34" charset="0"/>
                <a:cs typeface="Arial" panose="020B0604020202020204" pitchFamily="34" charset="0"/>
              </a:rPr>
              <a:t>Be cautious about unexpected urgent requests for payment or sensitive information by email, particularly where the sender says they are not available to confirm details. </a:t>
            </a:r>
          </a:p>
          <a:p>
            <a:pPr marL="285750" indent="-285750">
              <a:buFont typeface="Arial" panose="020B0604020202020204" pitchFamily="34" charset="0"/>
              <a:buChar char="•"/>
            </a:pPr>
            <a:r>
              <a:rPr lang="en-GB" sz="2200" dirty="0">
                <a:solidFill>
                  <a:srgbClr val="FF0000"/>
                </a:solidFill>
                <a:latin typeface="Arial" panose="020B0604020202020204" pitchFamily="34" charset="0"/>
                <a:cs typeface="Arial" panose="020B0604020202020204" pitchFamily="34" charset="0"/>
              </a:rPr>
              <a:t>CHALLENGE: </a:t>
            </a:r>
            <a:r>
              <a:rPr lang="en-GB" sz="2200" dirty="0">
                <a:latin typeface="Arial" panose="020B0604020202020204" pitchFamily="34" charset="0"/>
                <a:cs typeface="Arial" panose="020B0604020202020204" pitchFamily="34" charset="0"/>
              </a:rPr>
              <a:t>Always check the request in person if possible, or by phone – make sure to use a verified number rather than the one in the request. </a:t>
            </a:r>
          </a:p>
          <a:p>
            <a:pPr marL="285750" indent="-285750">
              <a:buFont typeface="Arial" panose="020B0604020202020204" pitchFamily="34" charset="0"/>
              <a:buChar char="•"/>
            </a:pPr>
            <a:r>
              <a:rPr lang="en-GB" sz="2200" dirty="0">
                <a:solidFill>
                  <a:srgbClr val="FF0000"/>
                </a:solidFill>
                <a:latin typeface="Arial" panose="020B0604020202020204" pitchFamily="34" charset="0"/>
                <a:cs typeface="Arial" panose="020B0604020202020204" pitchFamily="34" charset="0"/>
              </a:rPr>
              <a:t>PROTECT: </a:t>
            </a:r>
            <a:r>
              <a:rPr lang="en-GB" sz="2200" dirty="0">
                <a:latin typeface="Arial" panose="020B0604020202020204" pitchFamily="34" charset="0"/>
                <a:cs typeface="Arial" panose="020B0604020202020204" pitchFamily="34" charset="0"/>
              </a:rPr>
              <a:t>Follow internal procedures for approving new payments and be suspicious of requests to deviate from this. Report anything suspicious to Action Fraud.</a:t>
            </a:r>
          </a:p>
        </p:txBody>
      </p:sp>
      <p:sp>
        <p:nvSpPr>
          <p:cNvPr id="4" name="TextBox 3">
            <a:extLst>
              <a:ext uri="{FF2B5EF4-FFF2-40B4-BE49-F238E27FC236}">
                <a16:creationId xmlns:a16="http://schemas.microsoft.com/office/drawing/2014/main" id="{EB3F0D83-86BE-4A6D-8CFB-CB3B450E5516}"/>
              </a:ext>
            </a:extLst>
          </p:cNvPr>
          <p:cNvSpPr txBox="1"/>
          <p:nvPr/>
        </p:nvSpPr>
        <p:spPr>
          <a:xfrm>
            <a:off x="2133600" y="5105400"/>
            <a:ext cx="5562600"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Never rush to make a payment. </a:t>
            </a:r>
          </a:p>
        </p:txBody>
      </p:sp>
    </p:spTree>
    <p:extLst>
      <p:ext uri="{BB962C8B-B14F-4D97-AF65-F5344CB8AC3E}">
        <p14:creationId xmlns:p14="http://schemas.microsoft.com/office/powerpoint/2010/main" val="339298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75" y="165624"/>
            <a:ext cx="8613647" cy="1143000"/>
          </a:xfrm>
        </p:spPr>
        <p:txBody>
          <a:bodyPr>
            <a:normAutofit/>
          </a:bodyPr>
          <a:lstStyle/>
          <a:p>
            <a:pPr algn="ctr"/>
            <a:r>
              <a:rPr lang="en-GB" sz="3600" dirty="0">
                <a:latin typeface="Arial" panose="020B0604020202020204" pitchFamily="34" charset="0"/>
                <a:cs typeface="Arial" panose="020B0604020202020204" pitchFamily="34" charset="0"/>
              </a:rPr>
              <a:t>Tech support</a:t>
            </a:r>
            <a:r>
              <a:rPr lang="en-GB" sz="3600" dirty="0">
                <a:solidFill>
                  <a:schemeClr val="tx1"/>
                </a:solidFill>
                <a:latin typeface="Arial" panose="020B0604020202020204" pitchFamily="34" charset="0"/>
                <a:cs typeface="Arial" panose="020B0604020202020204" pitchFamily="34" charset="0"/>
              </a:rPr>
              <a:t> </a:t>
            </a:r>
            <a:r>
              <a:rPr lang="en-GB" sz="3600" dirty="0">
                <a:latin typeface="Arial" panose="020B0604020202020204" pitchFamily="34" charset="0"/>
                <a:cs typeface="Arial" panose="020B0604020202020204" pitchFamily="34" charset="0"/>
              </a:rPr>
              <a:t>s</a:t>
            </a:r>
            <a:r>
              <a:rPr lang="en-GB" sz="3600" dirty="0">
                <a:solidFill>
                  <a:schemeClr val="tx1"/>
                </a:solidFill>
                <a:latin typeface="Arial" panose="020B0604020202020204" pitchFamily="34" charset="0"/>
                <a:cs typeface="Arial" panose="020B0604020202020204" pitchFamily="34" charset="0"/>
              </a:rPr>
              <a:t>cams</a:t>
            </a:r>
            <a:endParaRPr lang="en-GB" sz="3600" dirty="0">
              <a:latin typeface="Arial" panose="020B0604020202020204" pitchFamily="34" charset="0"/>
              <a:cs typeface="Arial" panose="020B0604020202020204" pitchFamily="34" charset="0"/>
            </a:endParaRPr>
          </a:p>
        </p:txBody>
      </p:sp>
      <p:grpSp>
        <p:nvGrpSpPr>
          <p:cNvPr id="10" name="Group 9" descr="white writing on a red background"/>
          <p:cNvGrpSpPr/>
          <p:nvPr/>
        </p:nvGrpSpPr>
        <p:grpSpPr>
          <a:xfrm>
            <a:off x="2222400" y="1905000"/>
            <a:ext cx="4788000" cy="2077200"/>
            <a:chOff x="2438368" y="682111"/>
            <a:chExt cx="3836600" cy="2407158"/>
          </a:xfrm>
        </p:grpSpPr>
        <p:sp>
          <p:nvSpPr>
            <p:cNvPr id="11" name="Oval 10"/>
            <p:cNvSpPr/>
            <p:nvPr/>
          </p:nvSpPr>
          <p:spPr>
            <a:xfrm>
              <a:off x="2438368" y="682111"/>
              <a:ext cx="3836600" cy="2407158"/>
            </a:xfrm>
            <a:prstGeom prst="ellipse">
              <a:avLst/>
            </a:prstGeom>
            <a:solidFill>
              <a:srgbClr val="E7343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n-GB" b="1" dirty="0">
                  <a:latin typeface="Arial" panose="020B0604020202020204" pitchFamily="34" charset="0"/>
                  <a:cs typeface="Arial" panose="020B0604020202020204" pitchFamily="34" charset="0"/>
                </a:rPr>
                <a:t>With more people working remotely and IT systems under pressure, criminals may impersonate well known companies and offer to repair devices. </a:t>
              </a:r>
            </a:p>
          </p:txBody>
        </p:sp>
        <p:sp>
          <p:nvSpPr>
            <p:cNvPr id="12" name="Oval 4"/>
            <p:cNvSpPr/>
            <p:nvPr/>
          </p:nvSpPr>
          <p:spPr>
            <a:xfrm>
              <a:off x="3000225" y="1034631"/>
              <a:ext cx="2712886" cy="17021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GB" sz="1800" b="1" kern="1200" dirty="0">
                <a:latin typeface="Arial" panose="020B0604020202020204" pitchFamily="34" charset="0"/>
                <a:cs typeface="Arial" panose="020B0604020202020204" pitchFamily="34" charset="0"/>
              </a:endParaRPr>
            </a:p>
          </p:txBody>
        </p:sp>
      </p:grpSp>
      <p:sp>
        <p:nvSpPr>
          <p:cNvPr id="5" name="Rounded Rectangle 4"/>
          <p:cNvSpPr/>
          <p:nvPr/>
        </p:nvSpPr>
        <p:spPr>
          <a:xfrm>
            <a:off x="304799" y="4191000"/>
            <a:ext cx="2819402" cy="1447800"/>
          </a:xfrm>
          <a:prstGeom prst="roundRect">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You receive a phone call or email offering to fix an issue such as a slow connection or software problem. </a:t>
            </a:r>
          </a:p>
        </p:txBody>
      </p:sp>
      <p:sp>
        <p:nvSpPr>
          <p:cNvPr id="7" name="Rounded Rectangle 6"/>
          <p:cNvSpPr/>
          <p:nvPr/>
        </p:nvSpPr>
        <p:spPr>
          <a:xfrm>
            <a:off x="3200401" y="4191000"/>
            <a:ext cx="2895600" cy="1447800"/>
          </a:xfrm>
          <a:prstGeom prst="roundRect">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You may be asked to make an advance payment, share login details or download software</a:t>
            </a:r>
          </a:p>
        </p:txBody>
      </p:sp>
      <p:sp>
        <p:nvSpPr>
          <p:cNvPr id="9" name="Rounded Rectangle 8"/>
          <p:cNvSpPr/>
          <p:nvPr/>
        </p:nvSpPr>
        <p:spPr>
          <a:xfrm>
            <a:off x="6172201" y="4191000"/>
            <a:ext cx="2743200" cy="1447800"/>
          </a:xfrm>
          <a:prstGeom prst="roundRect">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Criminals are trying to gain access to your computer or get you to share passwords and login details </a:t>
            </a:r>
          </a:p>
        </p:txBody>
      </p:sp>
    </p:spTree>
    <p:extLst>
      <p:ext uri="{BB962C8B-B14F-4D97-AF65-F5344CB8AC3E}">
        <p14:creationId xmlns:p14="http://schemas.microsoft.com/office/powerpoint/2010/main" val="1178170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a:t>Tech support scams</a:t>
            </a:r>
          </a:p>
        </p:txBody>
      </p:sp>
      <p:sp>
        <p:nvSpPr>
          <p:cNvPr id="5" name="TextBox 4"/>
          <p:cNvSpPr txBox="1"/>
          <p:nvPr/>
        </p:nvSpPr>
        <p:spPr>
          <a:xfrm>
            <a:off x="228600" y="1600200"/>
            <a:ext cx="3810000" cy="4278094"/>
          </a:xfrm>
          <a:prstGeom prst="rect">
            <a:avLst/>
          </a:prstGeom>
          <a:noFill/>
        </p:spPr>
        <p:txBody>
          <a:bodyPr wrap="square" rtlCol="0">
            <a:spAutoFit/>
          </a:bodyPr>
          <a:lstStyle/>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Caller will try and instil a sense of panic and demand payments to fix issues that don’t exist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They may ask you to give them access to your PC via a piece of software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Once you have given them access, they can search your hard drive for valuable information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They may ask you to login to your bank account and could obtain your banking details through remote access</a:t>
            </a:r>
          </a:p>
          <a:p>
            <a:pPr marL="285750" indent="-285750">
              <a:buFont typeface="Arial" panose="020B0604020202020204" pitchFamily="34" charset="0"/>
              <a:buChar char="•"/>
            </a:pPr>
            <a:endParaRPr lang="en-GB" sz="2000" dirty="0"/>
          </a:p>
        </p:txBody>
      </p:sp>
      <p:sp>
        <p:nvSpPr>
          <p:cNvPr id="2" name="TextBox 1"/>
          <p:cNvSpPr txBox="1"/>
          <p:nvPr/>
        </p:nvSpPr>
        <p:spPr>
          <a:xfrm>
            <a:off x="4191000" y="1715869"/>
            <a:ext cx="4419600" cy="646331"/>
          </a:xfrm>
          <a:prstGeom prst="rect">
            <a:avLst/>
          </a:prstGeom>
          <a:noFill/>
        </p:spPr>
        <p:txBody>
          <a:bodyPr wrap="square" rtlCol="0">
            <a:spAutoFit/>
          </a:bodyPr>
          <a:lstStyle/>
          <a:p>
            <a:pPr algn="ctr"/>
            <a:r>
              <a:rPr lang="en-GB" dirty="0"/>
              <a:t>Recording from the Federal Trade Commission (FTC) in the USA</a:t>
            </a:r>
          </a:p>
        </p:txBody>
      </p:sp>
      <p:pic>
        <p:nvPicPr>
          <p:cNvPr id="4" name="hZFjxkJ1NXo" descr="image of video playback screen"/>
          <p:cNvPicPr>
            <a:picLocks noRot="1" noChangeAspect="1"/>
          </p:cNvPicPr>
          <p:nvPr>
            <a:videoFile r:link="rId1"/>
          </p:nvPr>
        </p:nvPicPr>
        <p:blipFill>
          <a:blip r:embed="rId3"/>
          <a:stretch>
            <a:fillRect/>
          </a:stretch>
        </p:blipFill>
        <p:spPr>
          <a:xfrm>
            <a:off x="4114800" y="2362200"/>
            <a:ext cx="4572000" cy="2571750"/>
          </a:xfrm>
          <a:prstGeom prst="rect">
            <a:avLst/>
          </a:prstGeom>
        </p:spPr>
      </p:pic>
    </p:spTree>
    <p:extLst>
      <p:ext uri="{BB962C8B-B14F-4D97-AF65-F5344CB8AC3E}">
        <p14:creationId xmlns:p14="http://schemas.microsoft.com/office/powerpoint/2010/main" val="293490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3" y="152400"/>
            <a:ext cx="8613647" cy="1143000"/>
          </a:xfrm>
        </p:spPr>
        <p:txBody>
          <a:bodyPr>
            <a:normAutofit fontScale="90000"/>
          </a:bodyPr>
          <a:lstStyle/>
          <a:p>
            <a:pPr algn="ctr"/>
            <a:r>
              <a:rPr lang="en-GB" sz="3600" dirty="0">
                <a:latin typeface="Arial" panose="020B0604020202020204" pitchFamily="34" charset="0"/>
                <a:cs typeface="Arial" panose="020B0604020202020204" pitchFamily="34" charset="0"/>
              </a:rPr>
              <a:t>How to protect yourself and your business</a:t>
            </a:r>
          </a:p>
        </p:txBody>
      </p:sp>
      <p:sp>
        <p:nvSpPr>
          <p:cNvPr id="3" name="TextBox 2">
            <a:extLst>
              <a:ext uri="{FF2B5EF4-FFF2-40B4-BE49-F238E27FC236}">
                <a16:creationId xmlns:a16="http://schemas.microsoft.com/office/drawing/2014/main" id="{FBE03AD0-D529-40B5-9FD1-C3D346A16205}"/>
              </a:ext>
            </a:extLst>
          </p:cNvPr>
          <p:cNvSpPr txBox="1"/>
          <p:nvPr/>
        </p:nvSpPr>
        <p:spPr>
          <a:xfrm>
            <a:off x="193872" y="1600200"/>
            <a:ext cx="8815018" cy="3477875"/>
          </a:xfrm>
          <a:prstGeom prst="rect">
            <a:avLst/>
          </a:prstGeom>
          <a:noFill/>
        </p:spPr>
        <p:txBody>
          <a:bodyPr wrap="square" rtlCol="0">
            <a:spAutoFit/>
          </a:bodyPr>
          <a:lstStyle/>
          <a:p>
            <a:pPr marL="285750" indent="-285750">
              <a:buFont typeface="Arial" panose="020B0604020202020204" pitchFamily="34" charset="0"/>
              <a:buChar char="•"/>
            </a:pPr>
            <a:r>
              <a:rPr lang="en-GB" sz="2200" dirty="0">
                <a:solidFill>
                  <a:srgbClr val="FF0000"/>
                </a:solidFill>
                <a:latin typeface="Arial" panose="020B0604020202020204" pitchFamily="34" charset="0"/>
                <a:cs typeface="Arial" panose="020B0604020202020204" pitchFamily="34" charset="0"/>
              </a:rPr>
              <a:t>STOP:</a:t>
            </a:r>
            <a:r>
              <a:rPr lang="en-GB" sz="2200" dirty="0">
                <a:latin typeface="Arial" panose="020B0604020202020204" pitchFamily="34" charset="0"/>
                <a:cs typeface="Arial" panose="020B0604020202020204" pitchFamily="34" charset="0"/>
              </a:rPr>
              <a:t> Be suspicious of cold callers claiming to be from major companies or your company’s IT department offering any form of technical support</a:t>
            </a:r>
          </a:p>
          <a:p>
            <a:pPr marL="285750" indent="-285750">
              <a:buFont typeface="Arial" panose="020B0604020202020204" pitchFamily="34" charset="0"/>
              <a:buChar char="•"/>
            </a:pPr>
            <a:r>
              <a:rPr lang="en-GB" sz="2200" dirty="0">
                <a:solidFill>
                  <a:srgbClr val="FF0000"/>
                </a:solidFill>
                <a:latin typeface="Arial" panose="020B0604020202020204" pitchFamily="34" charset="0"/>
                <a:cs typeface="Arial" panose="020B0604020202020204" pitchFamily="34" charset="0"/>
              </a:rPr>
              <a:t>CHALLENGE: </a:t>
            </a:r>
            <a:r>
              <a:rPr lang="en-GB" sz="2200" dirty="0">
                <a:latin typeface="Arial" panose="020B0604020202020204" pitchFamily="34" charset="0"/>
                <a:cs typeface="Arial" panose="020B0604020202020204" pitchFamily="34" charset="0"/>
              </a:rPr>
              <a:t>Genuine companies would never contact you out of the blue and ask for financial information, passwords or login details </a:t>
            </a:r>
          </a:p>
          <a:p>
            <a:pPr marL="285750" indent="-285750">
              <a:buFont typeface="Arial" panose="020B0604020202020204" pitchFamily="34" charset="0"/>
              <a:buChar char="•"/>
            </a:pPr>
            <a:r>
              <a:rPr lang="en-GB" sz="2200" dirty="0">
                <a:solidFill>
                  <a:srgbClr val="FF0000"/>
                </a:solidFill>
                <a:latin typeface="Arial" panose="020B0604020202020204" pitchFamily="34" charset="0"/>
                <a:cs typeface="Arial" panose="020B0604020202020204" pitchFamily="34" charset="0"/>
              </a:rPr>
              <a:t>PROTECT: </a:t>
            </a:r>
            <a:r>
              <a:rPr lang="en-GB" sz="2200" dirty="0">
                <a:latin typeface="Arial" panose="020B0604020202020204" pitchFamily="34" charset="0"/>
                <a:cs typeface="Arial" panose="020B0604020202020204" pitchFamily="34" charset="0"/>
              </a:rPr>
              <a:t>Never install any software, or grant remote access to your computer as the result of a cold call. If you think you’ve been scammed contact your business’s bank immediately and report it to Action Fraud.</a:t>
            </a:r>
          </a:p>
        </p:txBody>
      </p:sp>
      <p:sp>
        <p:nvSpPr>
          <p:cNvPr id="4" name="TextBox 3">
            <a:extLst>
              <a:ext uri="{FF2B5EF4-FFF2-40B4-BE49-F238E27FC236}">
                <a16:creationId xmlns:a16="http://schemas.microsoft.com/office/drawing/2014/main" id="{EB3F0D83-86BE-4A6D-8CFB-CB3B450E5516}"/>
              </a:ext>
            </a:extLst>
          </p:cNvPr>
          <p:cNvSpPr txBox="1"/>
          <p:nvPr/>
        </p:nvSpPr>
        <p:spPr>
          <a:xfrm>
            <a:off x="93490" y="4954869"/>
            <a:ext cx="8915400" cy="861774"/>
          </a:xfrm>
          <a:prstGeom prst="rect">
            <a:avLst/>
          </a:prstGeom>
          <a:noFill/>
        </p:spPr>
        <p:txBody>
          <a:bodyPr wrap="square" rtlCol="0">
            <a:spAutoFit/>
          </a:bodyPr>
          <a:lstStyle/>
          <a:p>
            <a:pPr algn="ctr"/>
            <a:r>
              <a:rPr lang="en-GB" sz="2500" dirty="0">
                <a:latin typeface="Arial" panose="020B0604020202020204" pitchFamily="34" charset="0"/>
                <a:cs typeface="Arial" panose="020B0604020202020204" pitchFamily="34" charset="0"/>
              </a:rPr>
              <a:t> Use your companies IT department (if you have one) or ask trusted friends or colleagues for recommendations.</a:t>
            </a:r>
          </a:p>
        </p:txBody>
      </p:sp>
    </p:spTree>
    <p:extLst>
      <p:ext uri="{BB962C8B-B14F-4D97-AF65-F5344CB8AC3E}">
        <p14:creationId xmlns:p14="http://schemas.microsoft.com/office/powerpoint/2010/main" val="319151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04" y="579438"/>
            <a:ext cx="8786641" cy="868362"/>
          </a:xfrm>
        </p:spPr>
        <p:txBody>
          <a:bodyPr>
            <a:noAutofit/>
          </a:bodyPr>
          <a:lstStyle/>
          <a:p>
            <a:pPr algn="ctr"/>
            <a:r>
              <a:rPr lang="en-GB" sz="3600" dirty="0">
                <a:solidFill>
                  <a:schemeClr val="tx1"/>
                </a:solidFill>
                <a:latin typeface="Arial" panose="020B0604020202020204" pitchFamily="34" charset="0"/>
                <a:cs typeface="Arial" panose="020B0604020202020204" pitchFamily="34" charset="0"/>
              </a:rPr>
              <a:t>About the National Trading Standards Scams Team</a:t>
            </a:r>
            <a:br>
              <a:rPr lang="en-GB" sz="3600" dirty="0">
                <a:solidFill>
                  <a:schemeClr val="tx1"/>
                </a:solidFill>
                <a:latin typeface="Arial" panose="020B0604020202020204" pitchFamily="34" charset="0"/>
                <a:cs typeface="Arial" panose="020B0604020202020204" pitchFamily="34" charset="0"/>
              </a:rPr>
            </a:br>
            <a:endParaRPr lang="en-GB" sz="3600" dirty="0">
              <a:latin typeface="Arial" panose="020B0604020202020204" pitchFamily="34" charset="0"/>
              <a:cs typeface="Arial" panose="020B0604020202020204" pitchFamily="34" charset="0"/>
            </a:endParaRPr>
          </a:p>
        </p:txBody>
      </p:sp>
      <p:sp>
        <p:nvSpPr>
          <p:cNvPr id="3" name="TextBox 2"/>
          <p:cNvSpPr txBox="1"/>
          <p:nvPr/>
        </p:nvSpPr>
        <p:spPr>
          <a:xfrm>
            <a:off x="295824" y="1676400"/>
            <a:ext cx="8534400" cy="3754874"/>
          </a:xfrm>
          <a:prstGeom prst="rect">
            <a:avLst/>
          </a:prstGeom>
          <a:noFill/>
        </p:spPr>
        <p:txBody>
          <a:bodyPr wrap="square" rtlCol="0">
            <a:spAutoFit/>
          </a:bodyPr>
          <a:lstStyle/>
          <a:p>
            <a:pPr marL="285750" indent="-285750">
              <a:spcBef>
                <a:spcPts val="1200"/>
              </a:spcBef>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spcBef>
                <a:spcPts val="1200"/>
              </a:spcBef>
              <a:buFont typeface="Arial" panose="020B0604020202020204" pitchFamily="34" charset="0"/>
              <a:buChar char="•"/>
            </a:pPr>
            <a:r>
              <a:rPr lang="en-GB" sz="2200" dirty="0">
                <a:latin typeface="Arial" panose="020B0604020202020204" pitchFamily="34" charset="0"/>
                <a:cs typeface="Arial" panose="020B0604020202020204" pitchFamily="34" charset="0"/>
              </a:rPr>
              <a:t>Team set up in 2012 to tackle mass marketing fraud </a:t>
            </a:r>
          </a:p>
          <a:p>
            <a:pPr marL="285750" indent="-285750">
              <a:spcBef>
                <a:spcPts val="1200"/>
              </a:spcBef>
              <a:buFont typeface="Arial" panose="020B0604020202020204" pitchFamily="34" charset="0"/>
              <a:buChar char="•"/>
            </a:pPr>
            <a:r>
              <a:rPr lang="en-GB" sz="2200" dirty="0">
                <a:latin typeface="Arial" panose="020B0604020202020204" pitchFamily="34" charset="0"/>
                <a:cs typeface="Arial" panose="020B0604020202020204" pitchFamily="34" charset="0"/>
              </a:rPr>
              <a:t>A national team, Government funded</a:t>
            </a:r>
          </a:p>
          <a:p>
            <a:pPr marL="285750" indent="-285750">
              <a:spcBef>
                <a:spcPts val="1200"/>
              </a:spcBef>
              <a:buFont typeface="Arial" panose="020B0604020202020204" pitchFamily="34" charset="0"/>
              <a:buChar char="•"/>
            </a:pPr>
            <a:r>
              <a:rPr lang="en-GB" sz="2200" dirty="0">
                <a:latin typeface="Arial" panose="020B0604020202020204" pitchFamily="34" charset="0"/>
                <a:cs typeface="Arial" panose="020B0604020202020204" pitchFamily="34" charset="0"/>
              </a:rPr>
              <a:t>Works with key partner agencies such as Local Authorities, banks, international and domestic enforcement agencies and postal services</a:t>
            </a:r>
          </a:p>
          <a:p>
            <a:pPr marL="285750" indent="-285750">
              <a:spcBef>
                <a:spcPts val="1200"/>
              </a:spcBef>
              <a:buFont typeface="Arial" panose="020B0604020202020204" pitchFamily="34" charset="0"/>
              <a:buChar char="•"/>
            </a:pPr>
            <a:r>
              <a:rPr lang="en-GB" sz="2200" dirty="0">
                <a:latin typeface="Arial" panose="020B0604020202020204" pitchFamily="34" charset="0"/>
                <a:cs typeface="Arial" panose="020B0604020202020204" pitchFamily="34" charset="0"/>
              </a:rPr>
              <a:t>The team created Friends Against Scams, a national awareness campaign that aims to educate and raise awareness for everyone in the country about scams</a:t>
            </a:r>
          </a:p>
        </p:txBody>
      </p:sp>
    </p:spTree>
    <p:extLst>
      <p:ext uri="{BB962C8B-B14F-4D97-AF65-F5344CB8AC3E}">
        <p14:creationId xmlns:p14="http://schemas.microsoft.com/office/powerpoint/2010/main" val="356061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3" y="152400"/>
            <a:ext cx="8613647" cy="1143000"/>
          </a:xfrm>
        </p:spPr>
        <p:txBody>
          <a:bodyPr>
            <a:normAutofit fontScale="90000"/>
          </a:bodyPr>
          <a:lstStyle/>
          <a:p>
            <a:pPr algn="ctr"/>
            <a:r>
              <a:rPr lang="en-GB" sz="3600" dirty="0">
                <a:latin typeface="Arial" panose="020B0604020202020204" pitchFamily="34" charset="0"/>
                <a:cs typeface="Arial" panose="020B0604020202020204" pitchFamily="34" charset="0"/>
              </a:rPr>
              <a:t>How to protect your company from cyber attacks</a:t>
            </a:r>
          </a:p>
        </p:txBody>
      </p:sp>
      <p:sp>
        <p:nvSpPr>
          <p:cNvPr id="5" name="TextBox 4">
            <a:extLst>
              <a:ext uri="{FF2B5EF4-FFF2-40B4-BE49-F238E27FC236}">
                <a16:creationId xmlns:a16="http://schemas.microsoft.com/office/drawing/2014/main" id="{96FF1527-2D49-4B01-BE64-8374A70BEFED}"/>
              </a:ext>
            </a:extLst>
          </p:cNvPr>
          <p:cNvSpPr txBox="1"/>
          <p:nvPr/>
        </p:nvSpPr>
        <p:spPr>
          <a:xfrm>
            <a:off x="457200" y="1864727"/>
            <a:ext cx="8492780" cy="707886"/>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A short video from the National Cyber Security Centre (NCSC) on how to protect your computers. </a:t>
            </a:r>
          </a:p>
        </p:txBody>
      </p:sp>
      <p:pic>
        <p:nvPicPr>
          <p:cNvPr id="3" name="9zNa3T_OGsk" descr="Image of video playback screen"/>
          <p:cNvPicPr>
            <a:picLocks noRot="1" noChangeAspect="1"/>
          </p:cNvPicPr>
          <p:nvPr>
            <a:videoFile r:link="rId1"/>
          </p:nvPr>
        </p:nvPicPr>
        <p:blipFill>
          <a:blip r:embed="rId4"/>
          <a:stretch>
            <a:fillRect/>
          </a:stretch>
        </p:blipFill>
        <p:spPr>
          <a:xfrm>
            <a:off x="2417590" y="2856131"/>
            <a:ext cx="4572000" cy="2571750"/>
          </a:xfrm>
          <a:prstGeom prst="rect">
            <a:avLst/>
          </a:prstGeom>
        </p:spPr>
      </p:pic>
    </p:spTree>
    <p:extLst>
      <p:ext uri="{BB962C8B-B14F-4D97-AF65-F5344CB8AC3E}">
        <p14:creationId xmlns:p14="http://schemas.microsoft.com/office/powerpoint/2010/main" val="425715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400"/>
            <a:ext cx="8613647" cy="1143000"/>
          </a:xfrm>
        </p:spPr>
        <p:txBody>
          <a:bodyPr>
            <a:noAutofit/>
          </a:bodyPr>
          <a:lstStyle/>
          <a:p>
            <a:pPr algn="ctr"/>
            <a:r>
              <a:rPr lang="en-GB" altLang="en-US" sz="3600" dirty="0">
                <a:solidFill>
                  <a:schemeClr val="tx1"/>
                </a:solidFill>
                <a:latin typeface="Arial" panose="020B0604020202020204" pitchFamily="34" charset="0"/>
                <a:cs typeface="Arial" panose="020B0604020202020204" pitchFamily="34" charset="0"/>
              </a:rPr>
              <a:t>Scams are </a:t>
            </a:r>
            <a:r>
              <a:rPr lang="en-GB" altLang="en-US" sz="3600" dirty="0">
                <a:latin typeface="Arial" panose="020B0604020202020204" pitchFamily="34" charset="0"/>
                <a:cs typeface="Arial" panose="020B0604020202020204" pitchFamily="34" charset="0"/>
              </a:rPr>
              <a:t>the product of </a:t>
            </a:r>
            <a:r>
              <a:rPr lang="en-GB" altLang="en-US" sz="3600" dirty="0">
                <a:solidFill>
                  <a:schemeClr val="tx1"/>
                </a:solidFill>
                <a:latin typeface="Arial" panose="020B0604020202020204" pitchFamily="34" charset="0"/>
                <a:cs typeface="Arial" panose="020B0604020202020204" pitchFamily="34" charset="0"/>
              </a:rPr>
              <a:t>organised, predatory criminals…</a:t>
            </a:r>
            <a:endParaRPr lang="en-GB"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4461" y="1838872"/>
            <a:ext cx="8610600" cy="761999"/>
          </a:xfrm>
        </p:spPr>
        <p:txBody>
          <a:bodyPr>
            <a:noAutofit/>
          </a:bodyPr>
          <a:lstStyle/>
          <a:p>
            <a:pPr>
              <a:defRPr/>
            </a:pPr>
            <a:r>
              <a:rPr lang="en-GB" sz="3000" dirty="0">
                <a:latin typeface="Arial" panose="020B0604020202020204" pitchFamily="34" charset="0"/>
                <a:cs typeface="Arial" panose="020B0604020202020204" pitchFamily="34" charset="0"/>
              </a:rPr>
              <a:t>…who gain trust to exploit and steal money.</a:t>
            </a:r>
          </a:p>
        </p:txBody>
      </p:sp>
      <p:grpSp>
        <p:nvGrpSpPr>
          <p:cNvPr id="8" name="Group 7" descr="White writing on a blue background"/>
          <p:cNvGrpSpPr/>
          <p:nvPr/>
        </p:nvGrpSpPr>
        <p:grpSpPr>
          <a:xfrm>
            <a:off x="336332" y="2696339"/>
            <a:ext cx="8524800" cy="766538"/>
            <a:chOff x="677" y="439"/>
            <a:chExt cx="8533044" cy="995139"/>
          </a:xfrm>
          <a:solidFill>
            <a:srgbClr val="006680"/>
          </a:solidFill>
        </p:grpSpPr>
        <p:sp>
          <p:nvSpPr>
            <p:cNvPr id="9" name="Rounded Rectangle 8"/>
            <p:cNvSpPr/>
            <p:nvPr/>
          </p:nvSpPr>
          <p:spPr>
            <a:xfrm>
              <a:off x="677" y="439"/>
              <a:ext cx="8533044" cy="995139"/>
            </a:xfrm>
            <a:prstGeom prst="roundRect">
              <a:avLst>
                <a:gd name="adj" fmla="val 10000"/>
              </a:avLst>
            </a:prstGeom>
            <a:gr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0" name="Rounded Rectangle 4"/>
            <p:cNvSpPr/>
            <p:nvPr/>
          </p:nvSpPr>
          <p:spPr>
            <a:xfrm>
              <a:off x="29824" y="29586"/>
              <a:ext cx="8474750" cy="93684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1600" b="1" kern="1200" dirty="0">
                  <a:latin typeface="Arial" panose="020B0604020202020204" pitchFamily="34" charset="0"/>
                  <a:cs typeface="Arial" panose="020B0604020202020204" pitchFamily="34" charset="0"/>
                </a:rPr>
                <a:t>Use befriending and grooming techniques</a:t>
              </a:r>
            </a:p>
          </p:txBody>
        </p:sp>
      </p:grpSp>
      <p:grpSp>
        <p:nvGrpSpPr>
          <p:cNvPr id="17" name="Group 16" descr="White writing on a blue background"/>
          <p:cNvGrpSpPr/>
          <p:nvPr/>
        </p:nvGrpSpPr>
        <p:grpSpPr>
          <a:xfrm>
            <a:off x="336332" y="3576333"/>
            <a:ext cx="2052000" cy="766800"/>
            <a:chOff x="1705042" y="1140730"/>
            <a:chExt cx="2768199" cy="995139"/>
          </a:xfrm>
          <a:solidFill>
            <a:srgbClr val="006680"/>
          </a:solidFill>
        </p:grpSpPr>
        <p:sp>
          <p:nvSpPr>
            <p:cNvPr id="18" name="Rounded Rectangle 17"/>
            <p:cNvSpPr/>
            <p:nvPr/>
          </p:nvSpPr>
          <p:spPr>
            <a:xfrm>
              <a:off x="1705042" y="1140730"/>
              <a:ext cx="2768199" cy="995139"/>
            </a:xfrm>
            <a:prstGeom prst="roundRect">
              <a:avLst>
                <a:gd name="adj" fmla="val 10000"/>
              </a:avLst>
            </a:prstGeom>
            <a:gr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9" name="Rounded Rectangle 4"/>
            <p:cNvSpPr/>
            <p:nvPr/>
          </p:nvSpPr>
          <p:spPr>
            <a:xfrm>
              <a:off x="1734189" y="1169877"/>
              <a:ext cx="2709905" cy="93684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1600" b="1" kern="1200" dirty="0">
                  <a:latin typeface="Arial" panose="020B0604020202020204" pitchFamily="34" charset="0"/>
                  <a:cs typeface="Arial" panose="020B0604020202020204" pitchFamily="34" charset="0"/>
                </a:rPr>
                <a:t>Appear legitimate</a:t>
              </a:r>
            </a:p>
          </p:txBody>
        </p:sp>
      </p:grpSp>
      <p:grpSp>
        <p:nvGrpSpPr>
          <p:cNvPr id="13" name="Group 12" descr="White writing on a blue background"/>
          <p:cNvGrpSpPr/>
          <p:nvPr/>
        </p:nvGrpSpPr>
        <p:grpSpPr>
          <a:xfrm>
            <a:off x="2484000" y="3580632"/>
            <a:ext cx="2052000" cy="766800"/>
            <a:chOff x="-2991" y="1140730"/>
            <a:chExt cx="1619471" cy="995139"/>
          </a:xfrm>
          <a:solidFill>
            <a:srgbClr val="006680"/>
          </a:solidFill>
        </p:grpSpPr>
        <p:sp>
          <p:nvSpPr>
            <p:cNvPr id="15" name="Rounded Rectangle 14"/>
            <p:cNvSpPr/>
            <p:nvPr/>
          </p:nvSpPr>
          <p:spPr>
            <a:xfrm>
              <a:off x="-2991" y="1140730"/>
              <a:ext cx="1619471" cy="995139"/>
            </a:xfrm>
            <a:prstGeom prst="roundRect">
              <a:avLst>
                <a:gd name="adj" fmla="val 10000"/>
              </a:avLst>
            </a:prstGeom>
            <a:gr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6" name="Rounded Rectangle 4"/>
            <p:cNvSpPr/>
            <p:nvPr/>
          </p:nvSpPr>
          <p:spPr>
            <a:xfrm>
              <a:off x="42487" y="1169877"/>
              <a:ext cx="1561177" cy="93684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1600" b="1" kern="1200" dirty="0">
                  <a:latin typeface="Arial" panose="020B0604020202020204" pitchFamily="34" charset="0"/>
                  <a:cs typeface="Arial" panose="020B0604020202020204" pitchFamily="34" charset="0"/>
                </a:rPr>
                <a:t>Helpful</a:t>
              </a:r>
            </a:p>
          </p:txBody>
        </p:sp>
      </p:grpSp>
      <p:grpSp>
        <p:nvGrpSpPr>
          <p:cNvPr id="23" name="Group 22" descr="White writing on a blue background"/>
          <p:cNvGrpSpPr/>
          <p:nvPr/>
        </p:nvGrpSpPr>
        <p:grpSpPr>
          <a:xfrm>
            <a:off x="333702" y="4454943"/>
            <a:ext cx="2052000" cy="766800"/>
            <a:chOff x="3489625" y="2281021"/>
            <a:chExt cx="1178208" cy="995139"/>
          </a:xfrm>
          <a:solidFill>
            <a:srgbClr val="006680"/>
          </a:solidFill>
        </p:grpSpPr>
        <p:sp>
          <p:nvSpPr>
            <p:cNvPr id="24" name="Rounded Rectangle 23"/>
            <p:cNvSpPr/>
            <p:nvPr/>
          </p:nvSpPr>
          <p:spPr>
            <a:xfrm>
              <a:off x="3489625" y="2281021"/>
              <a:ext cx="1178208" cy="995139"/>
            </a:xfrm>
            <a:prstGeom prst="roundRect">
              <a:avLst>
                <a:gd name="adj" fmla="val 10000"/>
              </a:avLst>
            </a:prstGeom>
            <a:gr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25" name="Rounded Rectangle 4"/>
            <p:cNvSpPr/>
            <p:nvPr/>
          </p:nvSpPr>
          <p:spPr>
            <a:xfrm>
              <a:off x="3509216" y="2310168"/>
              <a:ext cx="1149061" cy="93684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1600" b="1" kern="1200" dirty="0">
                  <a:latin typeface="Arial" panose="020B0604020202020204" pitchFamily="34" charset="0"/>
                  <a:cs typeface="Arial" panose="020B0604020202020204" pitchFamily="34" charset="0"/>
                </a:rPr>
                <a:t>Friendly</a:t>
              </a:r>
            </a:p>
          </p:txBody>
        </p:sp>
      </p:grpSp>
      <p:grpSp>
        <p:nvGrpSpPr>
          <p:cNvPr id="20" name="Group 19" descr="White writing on a blue background"/>
          <p:cNvGrpSpPr/>
          <p:nvPr/>
        </p:nvGrpSpPr>
        <p:grpSpPr>
          <a:xfrm>
            <a:off x="2484000" y="4452558"/>
            <a:ext cx="2052000" cy="766800"/>
            <a:chOff x="673016" y="2281021"/>
            <a:chExt cx="1987411" cy="995139"/>
          </a:xfrm>
          <a:solidFill>
            <a:srgbClr val="006680"/>
          </a:solidFill>
        </p:grpSpPr>
        <p:sp>
          <p:nvSpPr>
            <p:cNvPr id="21" name="Rounded Rectangle 20"/>
            <p:cNvSpPr/>
            <p:nvPr/>
          </p:nvSpPr>
          <p:spPr>
            <a:xfrm>
              <a:off x="673016" y="2281021"/>
              <a:ext cx="1987411" cy="995139"/>
            </a:xfrm>
            <a:prstGeom prst="roundRect">
              <a:avLst>
                <a:gd name="adj" fmla="val 10000"/>
              </a:avLst>
            </a:prstGeom>
            <a:gr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22" name="Rounded Rectangle 4"/>
            <p:cNvSpPr/>
            <p:nvPr/>
          </p:nvSpPr>
          <p:spPr>
            <a:xfrm>
              <a:off x="702163" y="2310168"/>
              <a:ext cx="1929117" cy="93684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1600" b="1" kern="1200" dirty="0">
                  <a:latin typeface="Arial" panose="020B0604020202020204" pitchFamily="34" charset="0"/>
                  <a:cs typeface="Arial" panose="020B0604020202020204" pitchFamily="34" charset="0"/>
                </a:rPr>
                <a:t>Charming</a:t>
              </a:r>
            </a:p>
          </p:txBody>
        </p:sp>
      </p:grpSp>
      <p:grpSp>
        <p:nvGrpSpPr>
          <p:cNvPr id="26" name="Group 25" descr="White writing on a red background"/>
          <p:cNvGrpSpPr/>
          <p:nvPr/>
        </p:nvGrpSpPr>
        <p:grpSpPr>
          <a:xfrm>
            <a:off x="4649132" y="3580632"/>
            <a:ext cx="2052000" cy="766800"/>
            <a:chOff x="5478654" y="1142999"/>
            <a:chExt cx="1959819" cy="995139"/>
          </a:xfrm>
          <a:solidFill>
            <a:srgbClr val="E73437"/>
          </a:solidFill>
        </p:grpSpPr>
        <p:sp>
          <p:nvSpPr>
            <p:cNvPr id="27" name="Rounded Rectangle 26"/>
            <p:cNvSpPr/>
            <p:nvPr/>
          </p:nvSpPr>
          <p:spPr>
            <a:xfrm>
              <a:off x="5478654" y="1142999"/>
              <a:ext cx="1959819" cy="995139"/>
            </a:xfrm>
            <a:prstGeom prst="roundRect">
              <a:avLst>
                <a:gd name="adj" fmla="val 10000"/>
              </a:avLst>
            </a:prstGeom>
            <a:gr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28" name="Rounded Rectangle 4"/>
            <p:cNvSpPr/>
            <p:nvPr/>
          </p:nvSpPr>
          <p:spPr>
            <a:xfrm>
              <a:off x="5507801" y="1172146"/>
              <a:ext cx="1901525" cy="93684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1600" b="1" kern="1200" dirty="0">
                  <a:latin typeface="Arial" panose="020B0604020202020204" pitchFamily="34" charset="0"/>
                  <a:cs typeface="Arial" panose="020B0604020202020204" pitchFamily="34" charset="0"/>
                </a:rPr>
                <a:t>Persuasive</a:t>
              </a:r>
            </a:p>
          </p:txBody>
        </p:sp>
      </p:grpSp>
      <p:grpSp>
        <p:nvGrpSpPr>
          <p:cNvPr id="29" name="Group 28" descr="White writing on a blue background"/>
          <p:cNvGrpSpPr/>
          <p:nvPr/>
        </p:nvGrpSpPr>
        <p:grpSpPr>
          <a:xfrm>
            <a:off x="6802966" y="3579448"/>
            <a:ext cx="2052000" cy="766800"/>
            <a:chOff x="5431079" y="1140730"/>
            <a:chExt cx="3103320" cy="995139"/>
          </a:xfrm>
          <a:solidFill>
            <a:srgbClr val="E73437"/>
          </a:solidFill>
        </p:grpSpPr>
        <p:sp>
          <p:nvSpPr>
            <p:cNvPr id="30" name="Rounded Rectangle 29"/>
            <p:cNvSpPr/>
            <p:nvPr/>
          </p:nvSpPr>
          <p:spPr>
            <a:xfrm>
              <a:off x="5431079" y="1140730"/>
              <a:ext cx="3103320" cy="995139"/>
            </a:xfrm>
            <a:prstGeom prst="roundRect">
              <a:avLst>
                <a:gd name="adj" fmla="val 10000"/>
              </a:avLst>
            </a:prstGeom>
            <a:gr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1" name="Rounded Rectangle 4"/>
            <p:cNvSpPr/>
            <p:nvPr/>
          </p:nvSpPr>
          <p:spPr>
            <a:xfrm>
              <a:off x="5460226" y="1169877"/>
              <a:ext cx="3045026" cy="93684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1600" b="1" kern="1200" dirty="0">
                  <a:latin typeface="Arial" panose="020B0604020202020204" pitchFamily="34" charset="0"/>
                  <a:cs typeface="Arial" panose="020B0604020202020204" pitchFamily="34" charset="0"/>
                </a:rPr>
                <a:t>Persistent</a:t>
              </a:r>
            </a:p>
          </p:txBody>
        </p:sp>
      </p:grpSp>
      <p:grpSp>
        <p:nvGrpSpPr>
          <p:cNvPr id="32" name="Group 31" descr="White writing on a red background"/>
          <p:cNvGrpSpPr/>
          <p:nvPr/>
        </p:nvGrpSpPr>
        <p:grpSpPr>
          <a:xfrm>
            <a:off x="4656000" y="4462098"/>
            <a:ext cx="1368000" cy="766800"/>
            <a:chOff x="4968668" y="2281021"/>
            <a:chExt cx="1691157" cy="995139"/>
          </a:xfrm>
          <a:solidFill>
            <a:srgbClr val="E73437"/>
          </a:solidFill>
        </p:grpSpPr>
        <p:sp>
          <p:nvSpPr>
            <p:cNvPr id="33" name="Rounded Rectangle 32"/>
            <p:cNvSpPr/>
            <p:nvPr/>
          </p:nvSpPr>
          <p:spPr>
            <a:xfrm>
              <a:off x="4968668" y="2281021"/>
              <a:ext cx="1691157" cy="995139"/>
            </a:xfrm>
            <a:prstGeom prst="roundRect">
              <a:avLst>
                <a:gd name="adj" fmla="val 10000"/>
              </a:avLst>
            </a:prstGeom>
            <a:gr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34" name="Rounded Rectangle 4"/>
            <p:cNvSpPr/>
            <p:nvPr/>
          </p:nvSpPr>
          <p:spPr>
            <a:xfrm>
              <a:off x="4997815" y="2310168"/>
              <a:ext cx="1632863" cy="93684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1600" b="1" kern="1200" dirty="0">
                  <a:latin typeface="Arial" panose="020B0604020202020204" pitchFamily="34" charset="0"/>
                  <a:cs typeface="Arial" panose="020B0604020202020204" pitchFamily="34" charset="0"/>
                </a:rPr>
                <a:t>Threatening</a:t>
              </a:r>
            </a:p>
          </p:txBody>
        </p:sp>
      </p:grpSp>
      <p:grpSp>
        <p:nvGrpSpPr>
          <p:cNvPr id="41" name="Group 40" descr="White writing on a red background"/>
          <p:cNvGrpSpPr/>
          <p:nvPr/>
        </p:nvGrpSpPr>
        <p:grpSpPr>
          <a:xfrm>
            <a:off x="6135332" y="4460715"/>
            <a:ext cx="1368000" cy="766800"/>
            <a:chOff x="3424465" y="2281021"/>
            <a:chExt cx="1833271" cy="995139"/>
          </a:xfrm>
          <a:solidFill>
            <a:srgbClr val="E73437"/>
          </a:solidFill>
        </p:grpSpPr>
        <p:sp>
          <p:nvSpPr>
            <p:cNvPr id="42" name="Rounded Rectangle 41"/>
            <p:cNvSpPr/>
            <p:nvPr/>
          </p:nvSpPr>
          <p:spPr>
            <a:xfrm>
              <a:off x="3424465" y="2281021"/>
              <a:ext cx="1692000" cy="995139"/>
            </a:xfrm>
            <a:prstGeom prst="roundRect">
              <a:avLst>
                <a:gd name="adj" fmla="val 10000"/>
              </a:avLst>
            </a:prstGeom>
            <a:gr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43" name="Rounded Rectangle 4"/>
            <p:cNvSpPr/>
            <p:nvPr/>
          </p:nvSpPr>
          <p:spPr>
            <a:xfrm>
              <a:off x="3478061" y="2310168"/>
              <a:ext cx="1779675" cy="93684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en-GB" sz="1600" b="1" kern="1200" dirty="0">
                  <a:latin typeface="Arial" panose="020B0604020202020204" pitchFamily="34" charset="0"/>
                  <a:cs typeface="Arial" panose="020B0604020202020204" pitchFamily="34" charset="0"/>
                </a:rPr>
                <a:t>Aggressive</a:t>
              </a:r>
            </a:p>
          </p:txBody>
        </p:sp>
      </p:grpSp>
      <p:grpSp>
        <p:nvGrpSpPr>
          <p:cNvPr id="38" name="Group 37" descr="White writing on a red background"/>
          <p:cNvGrpSpPr/>
          <p:nvPr/>
        </p:nvGrpSpPr>
        <p:grpSpPr>
          <a:xfrm>
            <a:off x="7493797" y="4454658"/>
            <a:ext cx="1368000" cy="766800"/>
            <a:chOff x="5137305" y="2281021"/>
            <a:chExt cx="1863509" cy="995139"/>
          </a:xfrm>
          <a:solidFill>
            <a:srgbClr val="E73437"/>
          </a:solidFill>
        </p:grpSpPr>
        <p:sp>
          <p:nvSpPr>
            <p:cNvPr id="39" name="Rounded Rectangle 38"/>
            <p:cNvSpPr/>
            <p:nvPr/>
          </p:nvSpPr>
          <p:spPr>
            <a:xfrm>
              <a:off x="5137305" y="2281021"/>
              <a:ext cx="1857599" cy="995139"/>
            </a:xfrm>
            <a:prstGeom prst="roundRect">
              <a:avLst>
                <a:gd name="adj" fmla="val 10000"/>
              </a:avLst>
            </a:prstGeom>
            <a:grp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40" name="Rounded Rectangle 4"/>
            <p:cNvSpPr/>
            <p:nvPr/>
          </p:nvSpPr>
          <p:spPr>
            <a:xfrm>
              <a:off x="5201509" y="2310168"/>
              <a:ext cx="1799305" cy="93684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1600" b="1" kern="1200" dirty="0">
                  <a:latin typeface="Arial" panose="020B0604020202020204" pitchFamily="34" charset="0"/>
                  <a:cs typeface="Arial" panose="020B0604020202020204" pitchFamily="34" charset="0"/>
                </a:rPr>
                <a:t>Intimidating</a:t>
              </a:r>
            </a:p>
          </p:txBody>
        </p:sp>
      </p:grpSp>
    </p:spTree>
    <p:extLst>
      <p:ext uri="{BB962C8B-B14F-4D97-AF65-F5344CB8AC3E}">
        <p14:creationId xmlns:p14="http://schemas.microsoft.com/office/powerpoint/2010/main" val="19906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500"/>
                                  </p:stCondLst>
                                  <p:childTnLst>
                                    <p:set>
                                      <p:cBhvr>
                                        <p:cTn id="26" dur="1" fill="hold">
                                          <p:stCondLst>
                                            <p:cond delay="0"/>
                                          </p:stCondLst>
                                        </p:cTn>
                                        <p:tgtEl>
                                          <p:spTgt spid="29"/>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500"/>
                                  </p:stCondLst>
                                  <p:childTnLst>
                                    <p:set>
                                      <p:cBhvr>
                                        <p:cTn id="29" dur="1" fill="hold">
                                          <p:stCondLst>
                                            <p:cond delay="0"/>
                                          </p:stCondLst>
                                        </p:cTn>
                                        <p:tgtEl>
                                          <p:spTgt spid="32"/>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nodeType="afterEffect">
                                  <p:stCondLst>
                                    <p:cond delay="500"/>
                                  </p:stCondLst>
                                  <p:childTnLst>
                                    <p:set>
                                      <p:cBhvr>
                                        <p:cTn id="32" dur="1" fill="hold">
                                          <p:stCondLst>
                                            <p:cond delay="0"/>
                                          </p:stCondLst>
                                        </p:cTn>
                                        <p:tgtEl>
                                          <p:spTgt spid="41"/>
                                        </p:tgtEl>
                                        <p:attrNameLst>
                                          <p:attrName>style.visibility</p:attrName>
                                        </p:attrNameLst>
                                      </p:cBhvr>
                                      <p:to>
                                        <p:strVal val="visible"/>
                                      </p:to>
                                    </p:set>
                                  </p:childTnLst>
                                </p:cTn>
                              </p:par>
                            </p:childTnLst>
                          </p:cTn>
                        </p:par>
                        <p:par>
                          <p:cTn id="33" fill="hold">
                            <p:stCondLst>
                              <p:cond delay="1500"/>
                            </p:stCondLst>
                            <p:childTnLst>
                              <p:par>
                                <p:cTn id="34" presetID="1" presetClass="entr" presetSubtype="0" fill="hold" nodeType="afterEffect">
                                  <p:stCondLst>
                                    <p:cond delay="500"/>
                                  </p:stCondLst>
                                  <p:childTnLst>
                                    <p:set>
                                      <p:cBhvr>
                                        <p:cTn id="35"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83933" y="152400"/>
            <a:ext cx="8613647" cy="1143000"/>
          </a:xfrm>
        </p:spPr>
        <p:txBody>
          <a:bodyPr>
            <a:normAutofit/>
          </a:bodyPr>
          <a:lstStyle/>
          <a:p>
            <a:pPr algn="ctr"/>
            <a:r>
              <a:rPr lang="en-GB" sz="3600" dirty="0">
                <a:latin typeface="Arial" panose="020B0604020202020204" pitchFamily="34" charset="0"/>
                <a:cs typeface="Arial" panose="020B0604020202020204" pitchFamily="34" charset="0"/>
              </a:rPr>
              <a:t>Report</a:t>
            </a:r>
          </a:p>
        </p:txBody>
      </p:sp>
      <p:grpSp>
        <p:nvGrpSpPr>
          <p:cNvPr id="7" name="Group 6" descr="Black writing on white background with picture of a bank"/>
          <p:cNvGrpSpPr/>
          <p:nvPr/>
        </p:nvGrpSpPr>
        <p:grpSpPr>
          <a:xfrm>
            <a:off x="304801" y="1824707"/>
            <a:ext cx="8674734" cy="1850581"/>
            <a:chOff x="452841" y="3428582"/>
            <a:chExt cx="8674734" cy="1850581"/>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841" y="3428582"/>
              <a:ext cx="1838326" cy="1833563"/>
            </a:xfrm>
            <a:prstGeom prst="rect">
              <a:avLst/>
            </a:prstGeom>
          </p:spPr>
        </p:pic>
        <p:sp>
          <p:nvSpPr>
            <p:cNvPr id="10" name="TextBox 9"/>
            <p:cNvSpPr txBox="1"/>
            <p:nvPr/>
          </p:nvSpPr>
          <p:spPr>
            <a:xfrm>
              <a:off x="2274742" y="3832613"/>
              <a:ext cx="6852833" cy="1446550"/>
            </a:xfrm>
            <a:prstGeom prst="rect">
              <a:avLst/>
            </a:prstGeom>
            <a:noFill/>
          </p:spPr>
          <p:txBody>
            <a:bodyPr wrap="square" rtlCol="0">
              <a:spAutoFit/>
            </a:bodyPr>
            <a:lstStyle/>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If you think that your company has been scammed then you should report it to the bank as soon as the discovery has been made, they may be able to stop the payment</a:t>
              </a:r>
            </a:p>
          </p:txBody>
        </p:sp>
      </p:grpSp>
      <p:grpSp>
        <p:nvGrpSpPr>
          <p:cNvPr id="5" name="Group 4" descr="black writing on white background with Action Fraud logo "/>
          <p:cNvGrpSpPr/>
          <p:nvPr/>
        </p:nvGrpSpPr>
        <p:grpSpPr>
          <a:xfrm>
            <a:off x="308114" y="4039560"/>
            <a:ext cx="8412705" cy="1446550"/>
            <a:chOff x="309967" y="1909383"/>
            <a:chExt cx="8412705" cy="1446550"/>
          </a:xfrm>
        </p:grpSpPr>
        <p:sp>
          <p:nvSpPr>
            <p:cNvPr id="2" name="TextBox 1"/>
            <p:cNvSpPr txBox="1"/>
            <p:nvPr/>
          </p:nvSpPr>
          <p:spPr>
            <a:xfrm>
              <a:off x="309967" y="1909383"/>
              <a:ext cx="6268551" cy="1446550"/>
            </a:xfrm>
            <a:prstGeom prst="rect">
              <a:avLst/>
            </a:prstGeom>
            <a:noFill/>
          </p:spPr>
          <p:txBody>
            <a:bodyPr wrap="square" rtlCol="0">
              <a:spAutoFit/>
            </a:bodyPr>
            <a:lstStyle/>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Report all scam and fraud attempts directly to Action Fraud on 0300 123 2040 or the Police on 101 if you live in Scotland. You can also report online</a:t>
              </a:r>
            </a:p>
          </p:txBody>
        </p:sp>
        <p:pic>
          <p:nvPicPr>
            <p:cNvPr id="3" name="Picture 2"/>
            <p:cNvPicPr>
              <a:picLocks noChangeAspect="1"/>
            </p:cNvPicPr>
            <p:nvPr/>
          </p:nvPicPr>
          <p:blipFill>
            <a:blip r:embed="rId4"/>
            <a:stretch>
              <a:fillRect/>
            </a:stretch>
          </p:blipFill>
          <p:spPr>
            <a:xfrm>
              <a:off x="6578518" y="2057400"/>
              <a:ext cx="2144154" cy="647492"/>
            </a:xfrm>
            <a:prstGeom prst="rect">
              <a:avLst/>
            </a:prstGeom>
          </p:spPr>
        </p:pic>
      </p:grpSp>
      <p:pic>
        <p:nvPicPr>
          <p:cNvPr id="8" name="Picture 2" descr="A red and blue text on a white background&#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1" y="5867401"/>
            <a:ext cx="1575279" cy="75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A close-up of a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96200" y="5804850"/>
            <a:ext cx="1260144" cy="84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955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54" y="457200"/>
            <a:ext cx="8613647" cy="1143000"/>
          </a:xfrm>
        </p:spPr>
        <p:txBody>
          <a:bodyPr>
            <a:noAutofit/>
          </a:bodyPr>
          <a:lstStyle/>
          <a:p>
            <a:pPr lvl="0" algn="ctr"/>
            <a:r>
              <a:rPr lang="en-GB" altLang="en-US" sz="3600" dirty="0">
                <a:latin typeface="Arial" panose="020B0604020202020204" pitchFamily="34" charset="0"/>
                <a:cs typeface="Arial" panose="020B0604020202020204" pitchFamily="34" charset="0"/>
              </a:rPr>
              <a:t>Consequences of falling for scams…</a:t>
            </a:r>
            <a:br>
              <a:rPr lang="en-GB" sz="3600" dirty="0">
                <a:latin typeface="Arial" panose="020B0604020202020204" pitchFamily="34" charset="0"/>
                <a:cs typeface="Arial" panose="020B0604020202020204" pitchFamily="34" charset="0"/>
              </a:rPr>
            </a:br>
            <a:endParaRPr lang="en-GB" sz="3600" dirty="0">
              <a:latin typeface="Arial" panose="020B0604020202020204" pitchFamily="34" charset="0"/>
              <a:cs typeface="Arial" panose="020B0604020202020204" pitchFamily="34" charset="0"/>
            </a:endParaRPr>
          </a:p>
        </p:txBody>
      </p:sp>
      <p:sp>
        <p:nvSpPr>
          <p:cNvPr id="6" name="Oval 5"/>
          <p:cNvSpPr/>
          <p:nvPr/>
        </p:nvSpPr>
        <p:spPr>
          <a:xfrm>
            <a:off x="6035566" y="1828800"/>
            <a:ext cx="2880000" cy="1800000"/>
          </a:xfrm>
          <a:prstGeom prst="ellipse">
            <a:avLst/>
          </a:prstGeom>
          <a:solidFill>
            <a:srgbClr val="00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Loss of time</a:t>
            </a:r>
          </a:p>
        </p:txBody>
      </p:sp>
      <p:sp>
        <p:nvSpPr>
          <p:cNvPr id="7" name="Oval 6"/>
          <p:cNvSpPr/>
          <p:nvPr/>
        </p:nvSpPr>
        <p:spPr>
          <a:xfrm>
            <a:off x="228600" y="1826068"/>
            <a:ext cx="2880000" cy="1800000"/>
          </a:xfrm>
          <a:prstGeom prst="ellipse">
            <a:avLst/>
          </a:prstGeom>
          <a:solidFill>
            <a:srgbClr val="00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Loss of revenue, could lead to bankruptcy</a:t>
            </a:r>
          </a:p>
        </p:txBody>
      </p:sp>
      <p:sp>
        <p:nvSpPr>
          <p:cNvPr id="9" name="Oval 8"/>
          <p:cNvSpPr/>
          <p:nvPr/>
        </p:nvSpPr>
        <p:spPr>
          <a:xfrm>
            <a:off x="259966" y="3658719"/>
            <a:ext cx="2880000" cy="1800000"/>
          </a:xfrm>
          <a:prstGeom prst="ellipse">
            <a:avLst/>
          </a:prstGeom>
          <a:solidFill>
            <a:srgbClr val="E73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Potential loss of reputation / trust</a:t>
            </a:r>
          </a:p>
        </p:txBody>
      </p:sp>
      <p:sp>
        <p:nvSpPr>
          <p:cNvPr id="18" name="Oval 17"/>
          <p:cNvSpPr/>
          <p:nvPr/>
        </p:nvSpPr>
        <p:spPr>
          <a:xfrm>
            <a:off x="3155566" y="3658617"/>
            <a:ext cx="2880000" cy="1800000"/>
          </a:xfrm>
          <a:prstGeom prst="ellipse">
            <a:avLst/>
          </a:prstGeom>
          <a:solidFill>
            <a:srgbClr val="00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Potential data breach</a:t>
            </a:r>
          </a:p>
        </p:txBody>
      </p:sp>
      <p:sp>
        <p:nvSpPr>
          <p:cNvPr id="14" name="Oval 13"/>
          <p:cNvSpPr/>
          <p:nvPr/>
        </p:nvSpPr>
        <p:spPr>
          <a:xfrm>
            <a:off x="3139966" y="1822118"/>
            <a:ext cx="2880000" cy="1800000"/>
          </a:xfrm>
          <a:prstGeom prst="ellipse">
            <a:avLst/>
          </a:prstGeom>
          <a:solidFill>
            <a:srgbClr val="E73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Potential investigations</a:t>
            </a:r>
          </a:p>
        </p:txBody>
      </p:sp>
      <p:sp>
        <p:nvSpPr>
          <p:cNvPr id="8" name="Oval 7"/>
          <p:cNvSpPr/>
          <p:nvPr/>
        </p:nvSpPr>
        <p:spPr>
          <a:xfrm>
            <a:off x="6051166" y="3658617"/>
            <a:ext cx="2880000" cy="1800000"/>
          </a:xfrm>
          <a:prstGeom prst="ellipse">
            <a:avLst/>
          </a:prstGeom>
          <a:solidFill>
            <a:srgbClr val="E73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latin typeface="Arial" panose="020B0604020202020204" pitchFamily="34" charset="0"/>
                <a:cs typeface="Arial" panose="020B0604020202020204" pitchFamily="34" charset="0"/>
              </a:rPr>
              <a:t>Poor mental, physical or emotional health</a:t>
            </a:r>
          </a:p>
        </p:txBody>
      </p:sp>
    </p:spTree>
    <p:extLst>
      <p:ext uri="{BB962C8B-B14F-4D97-AF65-F5344CB8AC3E}">
        <p14:creationId xmlns:p14="http://schemas.microsoft.com/office/powerpoint/2010/main" val="155098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8" grpId="0" animBg="1"/>
      <p:bldP spid="14"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4638"/>
            <a:ext cx="8839201" cy="1143000"/>
          </a:xfrm>
        </p:spPr>
        <p:txBody>
          <a:bodyPr/>
          <a:lstStyle/>
          <a:p>
            <a:pPr algn="ctr"/>
            <a:r>
              <a:rPr lang="en-GB" dirty="0"/>
              <a:t>Further reading…</a:t>
            </a:r>
          </a:p>
        </p:txBody>
      </p:sp>
      <p:sp>
        <p:nvSpPr>
          <p:cNvPr id="2" name="Rectangle 1"/>
          <p:cNvSpPr/>
          <p:nvPr/>
        </p:nvSpPr>
        <p:spPr>
          <a:xfrm>
            <a:off x="533399" y="1838106"/>
            <a:ext cx="5867401" cy="1015663"/>
          </a:xfrm>
          <a:prstGeom prst="rect">
            <a:avLst/>
          </a:prstGeom>
        </p:spPr>
        <p:txBody>
          <a:bodyPr wrap="square">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Cyber security advice from the National Cyber Security Centre for small to medium sized organisations – </a:t>
            </a:r>
            <a:r>
              <a:rPr lang="en-GB" sz="2000" dirty="0">
                <a:latin typeface="Arial" panose="020B0604020202020204" pitchFamily="34" charset="0"/>
                <a:cs typeface="Arial" panose="020B0604020202020204" pitchFamily="34" charset="0"/>
                <a:hlinkClick r:id="rId2"/>
              </a:rPr>
              <a:t>click here</a:t>
            </a:r>
            <a:endParaRPr lang="en-GB" sz="2000" dirty="0">
              <a:latin typeface="Arial" panose="020B0604020202020204" pitchFamily="34" charset="0"/>
              <a:cs typeface="Arial" panose="020B0604020202020204" pitchFamily="34" charset="0"/>
            </a:endParaRPr>
          </a:p>
        </p:txBody>
      </p:sp>
      <p:sp>
        <p:nvSpPr>
          <p:cNvPr id="4" name="Rectangle 3"/>
          <p:cNvSpPr/>
          <p:nvPr/>
        </p:nvSpPr>
        <p:spPr>
          <a:xfrm>
            <a:off x="533399" y="2906030"/>
            <a:ext cx="5867401" cy="707886"/>
          </a:xfrm>
          <a:prstGeom prst="rect">
            <a:avLst/>
          </a:prstGeom>
        </p:spPr>
        <p:txBody>
          <a:bodyPr wrap="square">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Advice from the NCSC on working from home  - </a:t>
            </a:r>
            <a:r>
              <a:rPr lang="en-GB" sz="2000" dirty="0">
                <a:latin typeface="Arial" panose="020B0604020202020204" pitchFamily="34" charset="0"/>
                <a:cs typeface="Arial" panose="020B0604020202020204" pitchFamily="34" charset="0"/>
                <a:hlinkClick r:id="rId3"/>
              </a:rPr>
              <a:t>click here</a:t>
            </a:r>
            <a:endParaRPr lang="en-GB" sz="2000" dirty="0">
              <a:latin typeface="Arial" panose="020B0604020202020204" pitchFamily="34" charset="0"/>
              <a:cs typeface="Arial" panose="020B0604020202020204" pitchFamily="34" charset="0"/>
            </a:endParaRPr>
          </a:p>
        </p:txBody>
      </p:sp>
      <p:sp>
        <p:nvSpPr>
          <p:cNvPr id="5" name="Rectangle 4"/>
          <p:cNvSpPr/>
          <p:nvPr/>
        </p:nvSpPr>
        <p:spPr>
          <a:xfrm>
            <a:off x="555355" y="3666177"/>
            <a:ext cx="5845445" cy="1015663"/>
          </a:xfrm>
          <a:prstGeom prst="rect">
            <a:avLst/>
          </a:prstGeom>
        </p:spPr>
        <p:txBody>
          <a:bodyPr wrap="square">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Take Five is a fraud awareness campaign from UK Finance. For their business toolkit – </a:t>
            </a:r>
            <a:r>
              <a:rPr lang="en-GB" sz="2000" dirty="0">
                <a:latin typeface="Arial" panose="020B0604020202020204" pitchFamily="34" charset="0"/>
                <a:cs typeface="Arial" panose="020B0604020202020204" pitchFamily="34" charset="0"/>
                <a:hlinkClick r:id="rId4"/>
              </a:rPr>
              <a:t>click here</a:t>
            </a:r>
            <a:endParaRPr lang="en-GB" sz="2000" dirty="0">
              <a:latin typeface="Arial" panose="020B0604020202020204" pitchFamily="34" charset="0"/>
              <a:cs typeface="Arial" panose="020B0604020202020204" pitchFamily="34" charset="0"/>
            </a:endParaRPr>
          </a:p>
        </p:txBody>
      </p:sp>
      <p:sp>
        <p:nvSpPr>
          <p:cNvPr id="6" name="Rectangle 5"/>
          <p:cNvSpPr/>
          <p:nvPr/>
        </p:nvSpPr>
        <p:spPr>
          <a:xfrm>
            <a:off x="530816" y="4734100"/>
            <a:ext cx="5869984" cy="707886"/>
          </a:xfrm>
          <a:prstGeom prst="rect">
            <a:avLst/>
          </a:prstGeom>
        </p:spPr>
        <p:txBody>
          <a:bodyPr wrap="square">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Action Fraud’s advice on impersonation and mandate fraud– </a:t>
            </a:r>
            <a:r>
              <a:rPr lang="en-GB" sz="2000" dirty="0">
                <a:latin typeface="Arial" panose="020B0604020202020204" pitchFamily="34" charset="0"/>
                <a:cs typeface="Arial" panose="020B0604020202020204" pitchFamily="34" charset="0"/>
                <a:hlinkClick r:id="rId5"/>
              </a:rPr>
              <a:t>click here</a:t>
            </a:r>
            <a:endParaRPr lang="en-GB" sz="2000" dirty="0">
              <a:latin typeface="Arial" panose="020B0604020202020204" pitchFamily="34" charset="0"/>
              <a:cs typeface="Arial" panose="020B0604020202020204" pitchFamily="34" charset="0"/>
            </a:endParaRPr>
          </a:p>
        </p:txBody>
      </p:sp>
      <p:pic>
        <p:nvPicPr>
          <p:cNvPr id="7" name="Picture 6" descr="A cartoon of a child sitting on lots of books reading a book"/>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77000" y="1982824"/>
            <a:ext cx="1729581" cy="3459162"/>
          </a:xfrm>
          <a:prstGeom prst="rect">
            <a:avLst/>
          </a:prstGeom>
        </p:spPr>
      </p:pic>
    </p:spTree>
    <p:extLst>
      <p:ext uri="{BB962C8B-B14F-4D97-AF65-F5344CB8AC3E}">
        <p14:creationId xmlns:p14="http://schemas.microsoft.com/office/powerpoint/2010/main" val="2822465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28601" y="228600"/>
            <a:ext cx="8613647" cy="1143000"/>
          </a:xfrm>
        </p:spPr>
        <p:txBody>
          <a:bodyPr>
            <a:normAutofit/>
          </a:bodyPr>
          <a:lstStyle/>
          <a:p>
            <a:pPr algn="ctr"/>
            <a:r>
              <a:rPr lang="en-GB" sz="3600" dirty="0">
                <a:latin typeface="Arial" panose="020B0604020202020204" pitchFamily="34" charset="0"/>
                <a:cs typeface="Arial" panose="020B0604020202020204" pitchFamily="34" charset="0"/>
              </a:rPr>
              <a:t>Thank you</a:t>
            </a:r>
          </a:p>
        </p:txBody>
      </p:sp>
      <p:sp>
        <p:nvSpPr>
          <p:cNvPr id="12" name="Content Placeholder 2"/>
          <p:cNvSpPr txBox="1">
            <a:spLocks/>
          </p:cNvSpPr>
          <p:nvPr/>
        </p:nvSpPr>
        <p:spPr>
          <a:xfrm>
            <a:off x="228600" y="1828803"/>
            <a:ext cx="8458200" cy="480059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dirty="0">
                <a:latin typeface="Arial" panose="020B0604020202020204" pitchFamily="34" charset="0"/>
                <a:cs typeface="Arial" panose="020B0604020202020204" pitchFamily="34" charset="0"/>
              </a:rPr>
              <a:t>Thank you for completing the Businesses Against Scams Training! </a:t>
            </a:r>
          </a:p>
          <a:p>
            <a:pPr algn="ctr"/>
            <a:r>
              <a:rPr lang="en-GB" dirty="0">
                <a:latin typeface="Arial" panose="020B0604020202020204" pitchFamily="34" charset="0"/>
                <a:cs typeface="Arial" panose="020B0604020202020204" pitchFamily="34" charset="0"/>
              </a:rPr>
              <a:t>To find out about general scams that you could be seeing at home and to help protect your friends and family please become a Friend at:</a:t>
            </a:r>
          </a:p>
          <a:p>
            <a:r>
              <a:rPr lang="en-GB" sz="4000" u="sng" dirty="0">
                <a:solidFill>
                  <a:srgbClr val="006680"/>
                </a:solidFill>
                <a:latin typeface="Arial" panose="020B0604020202020204" pitchFamily="34" charset="0"/>
                <a:cs typeface="Arial" panose="020B0604020202020204" pitchFamily="34" charset="0"/>
              </a:rPr>
              <a:t>www.friendsagainstscams.org.uk</a:t>
            </a:r>
          </a:p>
          <a:p>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93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A033560-AF4C-4B88-8052-9FABE0618E60}"/>
              </a:ext>
            </a:extLst>
          </p:cNvPr>
          <p:cNvSpPr>
            <a:spLocks noGrp="1"/>
          </p:cNvSpPr>
          <p:nvPr>
            <p:ph type="title"/>
          </p:nvPr>
        </p:nvSpPr>
        <p:spPr/>
        <p:txBody>
          <a:bodyPr>
            <a:normAutofit/>
          </a:bodyPr>
          <a:lstStyle/>
          <a:p>
            <a:pPr algn="ctr"/>
            <a:r>
              <a:rPr lang="en-GB" sz="3600" dirty="0">
                <a:latin typeface="Arial" panose="020B0604020202020204" pitchFamily="34" charset="0"/>
                <a:cs typeface="Arial" panose="020B0604020202020204" pitchFamily="34" charset="0"/>
              </a:rPr>
              <a:t>Scale of the Business Fraud </a:t>
            </a:r>
          </a:p>
        </p:txBody>
      </p:sp>
      <p:sp>
        <p:nvSpPr>
          <p:cNvPr id="15" name="Content Placeholder 14">
            <a:extLst>
              <a:ext uri="{FF2B5EF4-FFF2-40B4-BE49-F238E27FC236}">
                <a16:creationId xmlns:a16="http://schemas.microsoft.com/office/drawing/2014/main" id="{4984B65B-2207-4957-B6CF-DDD09FF45051}"/>
              </a:ext>
            </a:extLst>
          </p:cNvPr>
          <p:cNvSpPr>
            <a:spLocks noGrp="1"/>
          </p:cNvSpPr>
          <p:nvPr>
            <p:ph idx="1"/>
          </p:nvPr>
        </p:nvSpPr>
        <p:spPr>
          <a:xfrm>
            <a:off x="381000" y="1812809"/>
            <a:ext cx="8458200" cy="3992041"/>
          </a:xfrm>
        </p:spPr>
        <p:txBody>
          <a:bodyPr>
            <a:normAutofit/>
          </a:bodyPr>
          <a:lstStyle/>
          <a:p>
            <a:pPr algn="ctr"/>
            <a:r>
              <a:rPr lang="en-GB" sz="2400" dirty="0">
                <a:solidFill>
                  <a:srgbClr val="FF0000"/>
                </a:solidFill>
                <a:latin typeface="Arial" panose="020B0604020202020204" pitchFamily="34" charset="0"/>
                <a:cs typeface="Arial" panose="020B0604020202020204" pitchFamily="34" charset="0"/>
              </a:rPr>
              <a:t>British businesses lost </a:t>
            </a:r>
            <a:r>
              <a:rPr lang="en-GB" sz="2800" dirty="0">
                <a:solidFill>
                  <a:srgbClr val="006680"/>
                </a:solidFill>
                <a:latin typeface="Arial" panose="020B0604020202020204" pitchFamily="34" charset="0"/>
                <a:cs typeface="Arial" panose="020B0604020202020204" pitchFamily="34" charset="0"/>
              </a:rPr>
              <a:t>£59.2 million</a:t>
            </a:r>
            <a:r>
              <a:rPr lang="en-GB" sz="2800" dirty="0">
                <a:solidFill>
                  <a:srgbClr val="FF0000"/>
                </a:solidFill>
                <a:latin typeface="Arial" panose="020B0604020202020204" pitchFamily="34" charset="0"/>
                <a:cs typeface="Arial" panose="020B0604020202020204" pitchFamily="34" charset="0"/>
              </a:rPr>
              <a:t> </a:t>
            </a:r>
            <a:r>
              <a:rPr lang="en-GB" sz="2400" dirty="0">
                <a:solidFill>
                  <a:srgbClr val="FF0000"/>
                </a:solidFill>
                <a:latin typeface="Arial" panose="020B0604020202020204" pitchFamily="34" charset="0"/>
                <a:cs typeface="Arial" panose="020B0604020202020204" pitchFamily="34" charset="0"/>
              </a:rPr>
              <a:t>to scams in the first half of 2021, according to UK Finance!</a:t>
            </a:r>
          </a:p>
          <a:p>
            <a:pPr algn="ctr"/>
            <a:endParaRPr lang="en-GB"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b="0" dirty="0">
                <a:latin typeface="Arial" panose="020B0604020202020204" pitchFamily="34" charset="0"/>
                <a:cs typeface="Arial" panose="020B0604020202020204" pitchFamily="34" charset="0"/>
              </a:rPr>
              <a:t>With limited resources and turbulent economic conditions, businesses usually prioritise innovation, growth and survival over due diligence, internet controls and risk mitigation, which leaves them </a:t>
            </a:r>
            <a:r>
              <a:rPr lang="en-GB" sz="2200" b="0" u="sng" dirty="0">
                <a:latin typeface="Arial" panose="020B0604020202020204" pitchFamily="34" charset="0"/>
                <a:cs typeface="Arial" panose="020B0604020202020204" pitchFamily="34" charset="0"/>
              </a:rPr>
              <a:t>particularly vulnerable to fraud</a:t>
            </a:r>
          </a:p>
          <a:p>
            <a:endParaRPr lang="en-GB" sz="2200"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b="0" dirty="0">
                <a:latin typeface="Arial" panose="020B0604020202020204" pitchFamily="34" charset="0"/>
                <a:cs typeface="Arial" panose="020B0604020202020204" pitchFamily="34" charset="0"/>
              </a:rPr>
              <a:t>Business fraud can come from anywhere: internal staff, customers, suppliers or unconnected third parties</a:t>
            </a:r>
          </a:p>
          <a:p>
            <a:pPr marL="342900" indent="-342900">
              <a:buFont typeface="Arial" panose="020B0604020202020204" pitchFamily="34" charset="0"/>
              <a:buChar char="•"/>
            </a:pPr>
            <a:endParaRPr lang="en-GB" sz="2200" b="0" dirty="0">
              <a:latin typeface="Arial" panose="020B0604020202020204" pitchFamily="34" charset="0"/>
              <a:cs typeface="Arial" panose="020B0604020202020204" pitchFamily="34" charset="0"/>
            </a:endParaRPr>
          </a:p>
        </p:txBody>
      </p:sp>
      <p:pic>
        <p:nvPicPr>
          <p:cNvPr id="4" name="Picture 3" descr="A red and blue text on a white backgrou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5804850"/>
            <a:ext cx="1436607" cy="742120"/>
          </a:xfrm>
          <a:prstGeom prst="rect">
            <a:avLst/>
          </a:prstGeom>
        </p:spPr>
      </p:pic>
      <p:pic>
        <p:nvPicPr>
          <p:cNvPr id="8" name="Picture 2" descr="A close-up of a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6200" y="5804850"/>
            <a:ext cx="1260144" cy="84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33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5E15DA-7B56-E423-050D-660AC1E4BBB8}"/>
              </a:ext>
            </a:extLst>
          </p:cNvPr>
          <p:cNvSpPr>
            <a:spLocks noGrp="1"/>
          </p:cNvSpPr>
          <p:nvPr>
            <p:ph type="title"/>
          </p:nvPr>
        </p:nvSpPr>
        <p:spPr/>
        <p:txBody>
          <a:bodyPr/>
          <a:lstStyle/>
          <a:p>
            <a:pPr algn="ctr"/>
            <a:r>
              <a:rPr lang="en-GB" dirty="0"/>
              <a:t>Take Five to Stop Fraud</a:t>
            </a:r>
          </a:p>
        </p:txBody>
      </p:sp>
      <p:sp>
        <p:nvSpPr>
          <p:cNvPr id="2" name="Content Placeholder 1">
            <a:extLst>
              <a:ext uri="{FF2B5EF4-FFF2-40B4-BE49-F238E27FC236}">
                <a16:creationId xmlns:a16="http://schemas.microsoft.com/office/drawing/2014/main" id="{9F481E1F-E8DF-4E99-B123-6969416B31AA}"/>
              </a:ext>
            </a:extLst>
          </p:cNvPr>
          <p:cNvSpPr>
            <a:spLocks noGrp="1"/>
          </p:cNvSpPr>
          <p:nvPr>
            <p:ph idx="1"/>
          </p:nvPr>
        </p:nvSpPr>
        <p:spPr/>
        <p:txBody>
          <a:bodyPr>
            <a:norm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Criminals are experts at impersonating people, businesses and the police.</a:t>
            </a:r>
          </a:p>
          <a:p>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They spend hours researching your business for their scams, hoping you’ll let your guard down for just a moment. </a:t>
            </a:r>
          </a:p>
        </p:txBody>
      </p:sp>
      <p:pic>
        <p:nvPicPr>
          <p:cNvPr id="4" name="Picture 3" descr="Black writing on a yellow banne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7954" y="4800600"/>
            <a:ext cx="6934200" cy="857250"/>
          </a:xfrm>
          <a:prstGeom prst="rect">
            <a:avLst/>
          </a:prstGeom>
        </p:spPr>
      </p:pic>
      <p:pic>
        <p:nvPicPr>
          <p:cNvPr id="3" name="Picture 2" descr="A black hand with white tex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1342" y="5020744"/>
            <a:ext cx="1327720" cy="1600200"/>
          </a:xfrm>
          <a:prstGeom prst="rect">
            <a:avLst/>
          </a:prstGeom>
        </p:spPr>
      </p:pic>
    </p:spTree>
    <p:extLst>
      <p:ext uri="{BB962C8B-B14F-4D97-AF65-F5344CB8AC3E}">
        <p14:creationId xmlns:p14="http://schemas.microsoft.com/office/powerpoint/2010/main" val="377870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4423EB-FFE7-CB7C-B6A9-9FC2977CCBFF}"/>
              </a:ext>
            </a:extLst>
          </p:cNvPr>
          <p:cNvSpPr>
            <a:spLocks noGrp="1"/>
          </p:cNvSpPr>
          <p:nvPr>
            <p:ph type="title"/>
          </p:nvPr>
        </p:nvSpPr>
        <p:spPr/>
        <p:txBody>
          <a:bodyPr/>
          <a:lstStyle/>
          <a:p>
            <a:pPr algn="ctr"/>
            <a:r>
              <a:rPr lang="en-GB" dirty="0"/>
              <a:t>Take</a:t>
            </a:r>
            <a:r>
              <a:rPr lang="en-GB" baseline="0" dirty="0"/>
              <a:t> Five to Stop Fraud</a:t>
            </a:r>
            <a:endParaRPr lang="en-GB" dirty="0"/>
          </a:p>
        </p:txBody>
      </p:sp>
      <p:sp>
        <p:nvSpPr>
          <p:cNvPr id="2" name="Content Placeholder 1">
            <a:extLst>
              <a:ext uri="{FF2B5EF4-FFF2-40B4-BE49-F238E27FC236}">
                <a16:creationId xmlns:a16="http://schemas.microsoft.com/office/drawing/2014/main" id="{830B2141-69C3-4A8C-8F0A-ECB0BE49B7D7}"/>
              </a:ext>
            </a:extLst>
          </p:cNvPr>
          <p:cNvSpPr>
            <a:spLocks noGrp="1"/>
          </p:cNvSpPr>
          <p:nvPr>
            <p:ph idx="1"/>
          </p:nvPr>
        </p:nvSpPr>
        <p:spPr>
          <a:xfrm>
            <a:off x="1600200" y="1828803"/>
            <a:ext cx="7239000" cy="3992041"/>
          </a:xfrm>
        </p:spPr>
        <p:txBody>
          <a:bodyPr>
            <a:normAutofit fontScale="92500"/>
          </a:bodyPr>
          <a:lstStyle/>
          <a:p>
            <a:r>
              <a:rPr lang="en-GB" sz="2600" dirty="0">
                <a:solidFill>
                  <a:srgbClr val="FF0000"/>
                </a:solidFill>
                <a:latin typeface="Arial" panose="020B0604020202020204" pitchFamily="34" charset="0"/>
                <a:cs typeface="Arial" panose="020B0604020202020204" pitchFamily="34" charset="0"/>
              </a:rPr>
              <a:t>Stop: </a:t>
            </a:r>
            <a:r>
              <a:rPr lang="en-GB" sz="2600" dirty="0">
                <a:latin typeface="Arial" panose="020B0604020202020204" pitchFamily="34" charset="0"/>
                <a:cs typeface="Arial" panose="020B0604020202020204" pitchFamily="34" charset="0"/>
              </a:rPr>
              <a:t>If you receive a request to make an urgent payment, change supplier bank details or provide financial information, take a moment to stop and think.</a:t>
            </a:r>
          </a:p>
          <a:p>
            <a:r>
              <a:rPr lang="en-GB" sz="2600" dirty="0">
                <a:solidFill>
                  <a:srgbClr val="FF0000"/>
                </a:solidFill>
                <a:latin typeface="Arial" panose="020B0604020202020204" pitchFamily="34" charset="0"/>
                <a:cs typeface="Arial" panose="020B0604020202020204" pitchFamily="34" charset="0"/>
              </a:rPr>
              <a:t>Challenge: </a:t>
            </a:r>
            <a:r>
              <a:rPr lang="en-GB" sz="2600" dirty="0">
                <a:latin typeface="Arial" panose="020B0604020202020204" pitchFamily="34" charset="0"/>
                <a:cs typeface="Arial" panose="020B0604020202020204" pitchFamily="34" charset="0"/>
              </a:rPr>
              <a:t>Could it be fake? Verify all payments and supplier details directly with the company on a known phone number or in person first. </a:t>
            </a:r>
          </a:p>
          <a:p>
            <a:r>
              <a:rPr lang="en-GB" sz="2600" dirty="0">
                <a:solidFill>
                  <a:srgbClr val="FF0000"/>
                </a:solidFill>
                <a:latin typeface="Arial" panose="020B0604020202020204" pitchFamily="34" charset="0"/>
                <a:cs typeface="Arial" panose="020B0604020202020204" pitchFamily="34" charset="0"/>
              </a:rPr>
              <a:t>Protect: </a:t>
            </a:r>
            <a:r>
              <a:rPr lang="en-GB" sz="2600" dirty="0">
                <a:latin typeface="Arial" panose="020B0604020202020204" pitchFamily="34" charset="0"/>
                <a:cs typeface="Arial" panose="020B0604020202020204" pitchFamily="34" charset="0"/>
              </a:rPr>
              <a:t>Contact your business’s bank immediately if you think you’ve been scammed and report it to Action Fraud.</a:t>
            </a:r>
          </a:p>
          <a:p>
            <a:endParaRPr lang="en-GB" dirty="0"/>
          </a:p>
        </p:txBody>
      </p:sp>
      <p:pic>
        <p:nvPicPr>
          <p:cNvPr id="5" name="Picture 4" descr="A yellow sign with black tex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1828803"/>
            <a:ext cx="772886" cy="3864432"/>
          </a:xfrm>
          <a:prstGeom prst="rect">
            <a:avLst/>
          </a:prstGeom>
        </p:spPr>
      </p:pic>
    </p:spTree>
    <p:extLst>
      <p:ext uri="{BB962C8B-B14F-4D97-AF65-F5344CB8AC3E}">
        <p14:creationId xmlns:p14="http://schemas.microsoft.com/office/powerpoint/2010/main" val="264673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 y="211796"/>
            <a:ext cx="8802624" cy="1143000"/>
          </a:xfrm>
        </p:spPr>
        <p:txBody>
          <a:bodyPr>
            <a:noAutofit/>
          </a:bodyPr>
          <a:lstStyle/>
          <a:p>
            <a:pPr algn="ctr"/>
            <a:r>
              <a:rPr lang="en-GB" sz="3600" dirty="0">
                <a:solidFill>
                  <a:schemeClr val="tx1"/>
                </a:solidFill>
                <a:latin typeface="Arial" panose="020B0604020202020204" pitchFamily="34" charset="0"/>
                <a:cs typeface="Arial" panose="020B0604020202020204" pitchFamily="34" charset="0"/>
              </a:rPr>
              <a:t>Types of business scams</a:t>
            </a:r>
            <a:endParaRPr lang="en-GB" sz="3600" dirty="0">
              <a:latin typeface="Arial" panose="020B0604020202020204" pitchFamily="34" charset="0"/>
              <a:cs typeface="Arial" panose="020B0604020202020204" pitchFamily="34" charset="0"/>
            </a:endParaRPr>
          </a:p>
        </p:txBody>
      </p:sp>
      <p:grpSp>
        <p:nvGrpSpPr>
          <p:cNvPr id="62" name="Group 61" descr="White writing on a blue background">
            <a:extLst>
              <a:ext uri="{C183D7F6-B498-43B3-948B-1728B52AA6E4}">
                <adec:decorative xmlns:adec="http://schemas.microsoft.com/office/drawing/2017/decorative" val="0"/>
              </a:ext>
            </a:extLst>
          </p:cNvPr>
          <p:cNvGrpSpPr/>
          <p:nvPr/>
        </p:nvGrpSpPr>
        <p:grpSpPr>
          <a:xfrm>
            <a:off x="361966" y="1949670"/>
            <a:ext cx="2016000" cy="3524521"/>
            <a:chOff x="1889" y="15788"/>
            <a:chExt cx="1843254" cy="2880000"/>
          </a:xfrm>
        </p:grpSpPr>
        <p:sp>
          <p:nvSpPr>
            <p:cNvPr id="63" name="Rounded Rectangle 62"/>
            <p:cNvSpPr/>
            <p:nvPr/>
          </p:nvSpPr>
          <p:spPr>
            <a:xfrm>
              <a:off x="1889" y="15788"/>
              <a:ext cx="1843254" cy="2880000"/>
            </a:xfrm>
            <a:prstGeom prst="roundRect">
              <a:avLst>
                <a:gd name="adj" fmla="val 10000"/>
              </a:avLst>
            </a:prstGeom>
            <a:solidFill>
              <a:srgbClr val="00668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64" name="Rounded Rectangle 4"/>
            <p:cNvSpPr/>
            <p:nvPr/>
          </p:nvSpPr>
          <p:spPr>
            <a:xfrm>
              <a:off x="55876" y="53987"/>
              <a:ext cx="1735280" cy="24828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GB" sz="2200" b="1" kern="1200" dirty="0">
                <a:latin typeface="Arial" panose="020B0604020202020204" pitchFamily="34" charset="0"/>
                <a:cs typeface="Arial" panose="020B0604020202020204" pitchFamily="34" charset="0"/>
              </a:endParaRPr>
            </a:p>
            <a:p>
              <a:pPr lvl="0" algn="ctr" defTabSz="977900">
                <a:lnSpc>
                  <a:spcPct val="90000"/>
                </a:lnSpc>
                <a:spcBef>
                  <a:spcPct val="0"/>
                </a:spcBef>
                <a:spcAft>
                  <a:spcPct val="35000"/>
                </a:spcAft>
              </a:pPr>
              <a:r>
                <a:rPr lang="en-GB" sz="2200" b="1" kern="1200" dirty="0">
                  <a:latin typeface="Arial" panose="020B0604020202020204" pitchFamily="34" charset="0"/>
                  <a:cs typeface="Arial" panose="020B0604020202020204" pitchFamily="34" charset="0"/>
                </a:rPr>
                <a:t>Government grant / tax refund scams</a:t>
              </a:r>
            </a:p>
          </p:txBody>
        </p:sp>
      </p:grpSp>
      <p:grpSp>
        <p:nvGrpSpPr>
          <p:cNvPr id="15" name="Group 14" descr="White writing on a red background"/>
          <p:cNvGrpSpPr/>
          <p:nvPr/>
        </p:nvGrpSpPr>
        <p:grpSpPr>
          <a:xfrm>
            <a:off x="2479800" y="1961881"/>
            <a:ext cx="2016000" cy="3524521"/>
            <a:chOff x="1889" y="15788"/>
            <a:chExt cx="1843254" cy="2880000"/>
          </a:xfrm>
          <a:solidFill>
            <a:srgbClr val="E73437"/>
          </a:solidFill>
        </p:grpSpPr>
        <p:sp>
          <p:nvSpPr>
            <p:cNvPr id="16" name="Rounded Rectangle 15"/>
            <p:cNvSpPr/>
            <p:nvPr/>
          </p:nvSpPr>
          <p:spPr>
            <a:xfrm>
              <a:off x="1889" y="15788"/>
              <a:ext cx="1843254" cy="2880000"/>
            </a:xfrm>
            <a:prstGeom prst="roundRect">
              <a:avLst>
                <a:gd name="adj" fmla="val 10000"/>
              </a:avLst>
            </a:prstGeom>
            <a:grpFill/>
            <a:ln>
              <a:solidFill>
                <a:schemeClr val="bg1"/>
              </a:solidFill>
            </a:ln>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17" name="Rounded Rectangle 4"/>
            <p:cNvSpPr/>
            <p:nvPr/>
          </p:nvSpPr>
          <p:spPr>
            <a:xfrm>
              <a:off x="55876" y="53987"/>
              <a:ext cx="1735280" cy="248282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GB" sz="2200" b="1" kern="1200" dirty="0">
                <a:latin typeface="Arial" panose="020B0604020202020204" pitchFamily="34" charset="0"/>
                <a:cs typeface="Arial" panose="020B0604020202020204" pitchFamily="34" charset="0"/>
              </a:endParaRPr>
            </a:p>
            <a:p>
              <a:pPr lvl="0" algn="ctr" defTabSz="977900">
                <a:lnSpc>
                  <a:spcPct val="90000"/>
                </a:lnSpc>
                <a:spcBef>
                  <a:spcPct val="0"/>
                </a:spcBef>
                <a:spcAft>
                  <a:spcPct val="35000"/>
                </a:spcAft>
              </a:pPr>
              <a:r>
                <a:rPr lang="en-GB" sz="2200" b="1" kern="1200" dirty="0">
                  <a:latin typeface="Arial" panose="020B0604020202020204" pitchFamily="34" charset="0"/>
                  <a:cs typeface="Arial" panose="020B0604020202020204" pitchFamily="34" charset="0"/>
                </a:rPr>
                <a:t>Invoice / mandate scams</a:t>
              </a:r>
            </a:p>
          </p:txBody>
        </p:sp>
      </p:grpSp>
      <p:grpSp>
        <p:nvGrpSpPr>
          <p:cNvPr id="18" name="Group 17" descr="White writing on a blue background"/>
          <p:cNvGrpSpPr/>
          <p:nvPr/>
        </p:nvGrpSpPr>
        <p:grpSpPr>
          <a:xfrm>
            <a:off x="4613400" y="1961881"/>
            <a:ext cx="2016000" cy="3524521"/>
            <a:chOff x="1889" y="15788"/>
            <a:chExt cx="1843254" cy="2880000"/>
          </a:xfrm>
        </p:grpSpPr>
        <p:sp>
          <p:nvSpPr>
            <p:cNvPr id="19" name="Rounded Rectangle 18"/>
            <p:cNvSpPr/>
            <p:nvPr/>
          </p:nvSpPr>
          <p:spPr>
            <a:xfrm>
              <a:off x="1889" y="15788"/>
              <a:ext cx="1843254" cy="2880000"/>
            </a:xfrm>
            <a:prstGeom prst="roundRect">
              <a:avLst>
                <a:gd name="adj" fmla="val 10000"/>
              </a:avLst>
            </a:prstGeom>
            <a:solidFill>
              <a:srgbClr val="00668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20" name="Rounded Rectangle 4"/>
            <p:cNvSpPr/>
            <p:nvPr/>
          </p:nvSpPr>
          <p:spPr>
            <a:xfrm>
              <a:off x="55876" y="53987"/>
              <a:ext cx="1735280" cy="24828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GB" sz="2200" b="1" kern="1200" dirty="0">
                <a:latin typeface="Arial" panose="020B0604020202020204" pitchFamily="34" charset="0"/>
                <a:cs typeface="Arial" panose="020B0604020202020204" pitchFamily="34" charset="0"/>
              </a:endParaRPr>
            </a:p>
            <a:p>
              <a:pPr lvl="0" algn="ctr" defTabSz="977900">
                <a:lnSpc>
                  <a:spcPct val="90000"/>
                </a:lnSpc>
                <a:spcBef>
                  <a:spcPct val="0"/>
                </a:spcBef>
                <a:spcAft>
                  <a:spcPct val="35000"/>
                </a:spcAft>
              </a:pPr>
              <a:r>
                <a:rPr lang="en-GB" sz="2200" b="1" dirty="0">
                  <a:latin typeface="Arial" panose="020B0604020202020204" pitchFamily="34" charset="0"/>
                  <a:cs typeface="Arial" panose="020B0604020202020204" pitchFamily="34" charset="0"/>
                </a:rPr>
                <a:t>CEO scams</a:t>
              </a:r>
              <a:endParaRPr lang="en-GB" sz="2200" b="1" kern="1200" dirty="0">
                <a:latin typeface="Arial" panose="020B0604020202020204" pitchFamily="34" charset="0"/>
                <a:cs typeface="Arial" panose="020B0604020202020204" pitchFamily="34" charset="0"/>
              </a:endParaRPr>
            </a:p>
          </p:txBody>
        </p:sp>
      </p:grpSp>
      <p:grpSp>
        <p:nvGrpSpPr>
          <p:cNvPr id="21" name="Group 20" descr="White writing on a red background"/>
          <p:cNvGrpSpPr/>
          <p:nvPr/>
        </p:nvGrpSpPr>
        <p:grpSpPr>
          <a:xfrm>
            <a:off x="6747000" y="1961881"/>
            <a:ext cx="2016000" cy="3524521"/>
            <a:chOff x="1889" y="15788"/>
            <a:chExt cx="1843254" cy="2880000"/>
          </a:xfrm>
          <a:solidFill>
            <a:srgbClr val="E73437"/>
          </a:solidFill>
        </p:grpSpPr>
        <p:sp>
          <p:nvSpPr>
            <p:cNvPr id="22" name="Rounded Rectangle 21"/>
            <p:cNvSpPr/>
            <p:nvPr/>
          </p:nvSpPr>
          <p:spPr>
            <a:xfrm>
              <a:off x="1889" y="15788"/>
              <a:ext cx="1843254" cy="2880000"/>
            </a:xfrm>
            <a:prstGeom prst="roundRect">
              <a:avLst>
                <a:gd name="adj" fmla="val 10000"/>
              </a:avLst>
            </a:prstGeom>
            <a:grpFill/>
            <a:ln>
              <a:solidFill>
                <a:schemeClr val="bg1"/>
              </a:solidFill>
            </a:ln>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23" name="Rounded Rectangle 4"/>
            <p:cNvSpPr/>
            <p:nvPr/>
          </p:nvSpPr>
          <p:spPr>
            <a:xfrm>
              <a:off x="55876" y="53987"/>
              <a:ext cx="1735280" cy="248282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GB" sz="2200" b="1" kern="1200" dirty="0">
                <a:latin typeface="Arial" panose="020B0604020202020204" pitchFamily="34" charset="0"/>
                <a:cs typeface="Arial" panose="020B0604020202020204" pitchFamily="34" charset="0"/>
              </a:endParaRPr>
            </a:p>
            <a:p>
              <a:pPr lvl="0" algn="ctr" defTabSz="977900">
                <a:lnSpc>
                  <a:spcPct val="90000"/>
                </a:lnSpc>
                <a:spcBef>
                  <a:spcPct val="0"/>
                </a:spcBef>
                <a:spcAft>
                  <a:spcPct val="35000"/>
                </a:spcAft>
              </a:pPr>
              <a:r>
                <a:rPr lang="en-GB" sz="2200" b="1" kern="1200" dirty="0">
                  <a:latin typeface="Arial" panose="020B0604020202020204" pitchFamily="34" charset="0"/>
                  <a:cs typeface="Arial" panose="020B0604020202020204" pitchFamily="34" charset="0"/>
                </a:rPr>
                <a:t>Tech </a:t>
              </a:r>
              <a:r>
                <a:rPr lang="en-GB" sz="2200" b="1" dirty="0">
                  <a:latin typeface="Arial" panose="020B0604020202020204" pitchFamily="34" charset="0"/>
                  <a:cs typeface="Arial" panose="020B0604020202020204" pitchFamily="34" charset="0"/>
                </a:rPr>
                <a:t>s</a:t>
              </a:r>
              <a:r>
                <a:rPr lang="en-GB" sz="2200" b="1" kern="1200" dirty="0">
                  <a:latin typeface="Arial" panose="020B0604020202020204" pitchFamily="34" charset="0"/>
                  <a:cs typeface="Arial" panose="020B0604020202020204" pitchFamily="34" charset="0"/>
                </a:rPr>
                <a:t>upport scams</a:t>
              </a:r>
            </a:p>
          </p:txBody>
        </p:sp>
      </p:grpSp>
    </p:spTree>
    <p:extLst>
      <p:ext uri="{BB962C8B-B14F-4D97-AF65-F5344CB8AC3E}">
        <p14:creationId xmlns:p14="http://schemas.microsoft.com/office/powerpoint/2010/main" val="313238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52400"/>
            <a:ext cx="8613647" cy="1143000"/>
          </a:xfrm>
        </p:spPr>
        <p:txBody>
          <a:bodyPr>
            <a:normAutofit/>
          </a:bodyPr>
          <a:lstStyle/>
          <a:p>
            <a:pPr algn="ctr"/>
            <a:r>
              <a:rPr lang="en-GB" sz="3600" dirty="0">
                <a:solidFill>
                  <a:schemeClr val="tx1"/>
                </a:solidFill>
                <a:latin typeface="Arial" panose="020B0604020202020204" pitchFamily="34" charset="0"/>
                <a:cs typeface="Arial" panose="020B0604020202020204" pitchFamily="34" charset="0"/>
              </a:rPr>
              <a:t>Government grant / refund </a:t>
            </a:r>
            <a:r>
              <a:rPr lang="en-GB" sz="3600" dirty="0">
                <a:latin typeface="Arial" panose="020B0604020202020204" pitchFamily="34" charset="0"/>
                <a:cs typeface="Arial" panose="020B0604020202020204" pitchFamily="34" charset="0"/>
              </a:rPr>
              <a:t>s</a:t>
            </a:r>
            <a:r>
              <a:rPr lang="en-GB" sz="3600" dirty="0">
                <a:solidFill>
                  <a:schemeClr val="tx1"/>
                </a:solidFill>
                <a:latin typeface="Arial" panose="020B0604020202020204" pitchFamily="34" charset="0"/>
                <a:cs typeface="Arial" panose="020B0604020202020204" pitchFamily="34" charset="0"/>
              </a:rPr>
              <a:t>cams</a:t>
            </a:r>
            <a:endParaRPr lang="en-GB" sz="3600" dirty="0">
              <a:latin typeface="Arial" panose="020B0604020202020204" pitchFamily="34" charset="0"/>
              <a:cs typeface="Arial" panose="020B0604020202020204" pitchFamily="34" charset="0"/>
            </a:endParaRPr>
          </a:p>
        </p:txBody>
      </p:sp>
      <p:sp>
        <p:nvSpPr>
          <p:cNvPr id="3" name="Oval 2"/>
          <p:cNvSpPr/>
          <p:nvPr/>
        </p:nvSpPr>
        <p:spPr>
          <a:xfrm>
            <a:off x="2058924" y="1905000"/>
            <a:ext cx="4800600" cy="2077189"/>
          </a:xfrm>
          <a:prstGeom prst="ellipse">
            <a:avLst/>
          </a:prstGeom>
          <a:solidFill>
            <a:srgbClr val="E734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You may be contacted by phone, email or post by criminals seeking your business’s financial information</a:t>
            </a:r>
          </a:p>
        </p:txBody>
      </p:sp>
      <p:sp>
        <p:nvSpPr>
          <p:cNvPr id="5" name="Rounded Rectangle 4"/>
          <p:cNvSpPr/>
          <p:nvPr/>
        </p:nvSpPr>
        <p:spPr>
          <a:xfrm>
            <a:off x="1326932" y="4123997"/>
            <a:ext cx="2133600" cy="1447800"/>
          </a:xfrm>
          <a:prstGeom prst="roundRect">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HMRC Tax refund/relief</a:t>
            </a:r>
          </a:p>
        </p:txBody>
      </p:sp>
      <p:sp>
        <p:nvSpPr>
          <p:cNvPr id="7" name="Rounded Rectangle 6"/>
          <p:cNvSpPr/>
          <p:nvPr/>
        </p:nvSpPr>
        <p:spPr>
          <a:xfrm>
            <a:off x="3505200" y="4114800"/>
            <a:ext cx="2133600" cy="1447800"/>
          </a:xfrm>
          <a:prstGeom prst="roundRect">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Government grant for businesses</a:t>
            </a:r>
          </a:p>
        </p:txBody>
      </p:sp>
      <p:sp>
        <p:nvSpPr>
          <p:cNvPr id="8" name="Rounded Rectangle 7"/>
          <p:cNvSpPr/>
          <p:nvPr/>
        </p:nvSpPr>
        <p:spPr>
          <a:xfrm>
            <a:off x="5686098" y="4114800"/>
            <a:ext cx="2133600" cy="1447800"/>
          </a:xfrm>
          <a:prstGeom prst="roundRect">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Impersonation of government agencies</a:t>
            </a:r>
          </a:p>
        </p:txBody>
      </p:sp>
    </p:spTree>
    <p:extLst>
      <p:ext uri="{BB962C8B-B14F-4D97-AF65-F5344CB8AC3E}">
        <p14:creationId xmlns:p14="http://schemas.microsoft.com/office/powerpoint/2010/main" val="2000952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6" y="228600"/>
            <a:ext cx="8613775" cy="1143000"/>
          </a:xfrm>
        </p:spPr>
        <p:txBody>
          <a:bodyPr>
            <a:normAutofit/>
          </a:bodyPr>
          <a:lstStyle/>
          <a:p>
            <a:pPr algn="ctr"/>
            <a:r>
              <a:rPr lang="en-GB" sz="3600" dirty="0">
                <a:latin typeface="Arial" panose="020B0604020202020204" pitchFamily="34" charset="0"/>
                <a:cs typeface="Arial" panose="020B0604020202020204" pitchFamily="34" charset="0"/>
              </a:rPr>
              <a:t>Government grant / refund scams</a:t>
            </a:r>
          </a:p>
        </p:txBody>
      </p:sp>
      <p:cxnSp>
        <p:nvCxnSpPr>
          <p:cNvPr id="14" name="Straight Connector 13">
            <a:extLst>
              <a:ext uri="{C183D7F6-B498-43B3-948B-1728B52AA6E4}">
                <adec:decorative xmlns:adec="http://schemas.microsoft.com/office/drawing/2017/decorative" val="1"/>
              </a:ext>
            </a:extLst>
          </p:cNvPr>
          <p:cNvCxnSpPr/>
          <p:nvPr/>
        </p:nvCxnSpPr>
        <p:spPr>
          <a:xfrm flipV="1">
            <a:off x="1721390" y="2235340"/>
            <a:ext cx="813596" cy="9287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23"/>
          <p:cNvSpPr txBox="1">
            <a:spLocks noChangeArrowheads="1"/>
          </p:cNvSpPr>
          <p:nvPr/>
        </p:nvSpPr>
        <p:spPr bwMode="auto">
          <a:xfrm>
            <a:off x="457200" y="3233384"/>
            <a:ext cx="1371600" cy="1055608"/>
          </a:xfrm>
          <a:prstGeom prst="roundRect">
            <a:avLst/>
          </a:prstGeom>
          <a:solidFill>
            <a:srgbClr val="E73437"/>
          </a:solidFill>
          <a:ln w="9525">
            <a:noFill/>
            <a:miter lim="800000"/>
            <a:headEnd/>
            <a:tailEnd/>
          </a:ln>
        </p:spPr>
        <p:txBody>
          <a:bodyPr wrap="square">
            <a:spAutoFit/>
          </a:bodyPr>
          <a:lstStyle>
            <a:lvl1pPr eaLnBrk="0" hangingPunct="0">
              <a:spcBef>
                <a:spcPts val="800"/>
              </a:spcBef>
              <a:buFont typeface="Arial" pitchFamily="34" charset="0"/>
              <a:defRPr sz="2800" b="1">
                <a:solidFill>
                  <a:schemeClr val="tx1"/>
                </a:solidFill>
                <a:latin typeface="Calibri" pitchFamily="34" charset="0"/>
              </a:defRPr>
            </a:lvl1pPr>
            <a:lvl2pPr marL="742950" indent="-285750" eaLnBrk="0" hangingPunct="0">
              <a:spcBef>
                <a:spcPts val="300"/>
              </a:spcBef>
              <a:buFont typeface="Arial" pitchFamily="34" charset="0"/>
              <a:buChar char="•"/>
              <a:defRPr sz="2400">
                <a:solidFill>
                  <a:schemeClr val="tx1"/>
                </a:solidFill>
                <a:latin typeface="Calibri" pitchFamily="34" charset="0"/>
              </a:defRPr>
            </a:lvl2pPr>
            <a:lvl3pPr marL="1143000" indent="-228600" eaLnBrk="0" hangingPunct="0">
              <a:spcBef>
                <a:spcPts val="300"/>
              </a:spcBef>
              <a:buFont typeface="Arial" pitchFamily="34" charset="0"/>
              <a:buChar char="•"/>
              <a:defRPr sz="2200">
                <a:solidFill>
                  <a:schemeClr val="tx1"/>
                </a:solidFill>
                <a:latin typeface="Calibri" pitchFamily="34" charset="0"/>
              </a:defRPr>
            </a:lvl3pPr>
            <a:lvl4pPr marL="1600200" indent="-228600" eaLnBrk="0" hangingPunct="0">
              <a:spcBef>
                <a:spcPts val="300"/>
              </a:spcBef>
              <a:buFont typeface="Arial" pitchFamily="34" charset="0"/>
              <a:buChar char="•"/>
              <a:defRPr sz="2000">
                <a:solidFill>
                  <a:schemeClr val="tx1"/>
                </a:solidFill>
                <a:latin typeface="Calibri" pitchFamily="34" charset="0"/>
              </a:defRPr>
            </a:lvl4pPr>
            <a:lvl5pPr marL="2057400" indent="-228600" eaLnBrk="0" hangingPunct="0">
              <a:spcBef>
                <a:spcPts val="300"/>
              </a:spcBef>
              <a:buFont typeface="Arial" pitchFamily="34" charset="0"/>
              <a:buChar char="•"/>
              <a:defRPr>
                <a:solidFill>
                  <a:schemeClr val="tx1"/>
                </a:solidFill>
                <a:latin typeface="Calibri" pitchFamily="34" charset="0"/>
              </a:defRPr>
            </a:lvl5pPr>
            <a:lvl6pPr marL="2514600" indent="-228600" eaLnBrk="0" fontAlgn="base" hangingPunct="0">
              <a:spcBef>
                <a:spcPts val="3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ts val="3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ts val="3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ts val="300"/>
              </a:spcBef>
              <a:spcAft>
                <a:spcPct val="0"/>
              </a:spcAft>
              <a:buFont typeface="Arial" pitchFamily="34" charset="0"/>
              <a:buChar char="•"/>
              <a:defRPr>
                <a:solidFill>
                  <a:schemeClr val="tx1"/>
                </a:solidFill>
                <a:latin typeface="Calibri" pitchFamily="34" charset="0"/>
              </a:defRPr>
            </a:lvl9pPr>
          </a:lstStyle>
          <a:p>
            <a:pPr algn="ctr" eaLnBrk="1" hangingPunct="1">
              <a:spcBef>
                <a:spcPct val="0"/>
              </a:spcBef>
              <a:buFontTx/>
              <a:buNone/>
            </a:pPr>
            <a:r>
              <a:rPr lang="en-GB" altLang="en-US" sz="1400" dirty="0">
                <a:solidFill>
                  <a:schemeClr val="bg1"/>
                </a:solidFill>
                <a:latin typeface="Arial" panose="020B0604020202020204" pitchFamily="34" charset="0"/>
                <a:cs typeface="Arial" panose="020B0604020202020204" pitchFamily="34" charset="0"/>
              </a:rPr>
              <a:t>Non government email address</a:t>
            </a:r>
          </a:p>
        </p:txBody>
      </p:sp>
      <p:cxnSp>
        <p:nvCxnSpPr>
          <p:cNvPr id="22" name="Straight Connector 21">
            <a:extLst>
              <a:ext uri="{C183D7F6-B498-43B3-948B-1728B52AA6E4}">
                <adec:decorative xmlns:adec="http://schemas.microsoft.com/office/drawing/2017/decorative" val="1"/>
              </a:ext>
            </a:extLst>
          </p:cNvPr>
          <p:cNvCxnSpPr/>
          <p:nvPr/>
        </p:nvCxnSpPr>
        <p:spPr>
          <a:xfrm flipV="1">
            <a:off x="1828800" y="4514619"/>
            <a:ext cx="698063" cy="3769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3"/>
          <p:cNvSpPr txBox="1">
            <a:spLocks noChangeArrowheads="1"/>
          </p:cNvSpPr>
          <p:nvPr/>
        </p:nvSpPr>
        <p:spPr bwMode="auto">
          <a:xfrm>
            <a:off x="457200" y="4617190"/>
            <a:ext cx="1371600" cy="578882"/>
          </a:xfrm>
          <a:prstGeom prst="roundRect">
            <a:avLst/>
          </a:prstGeom>
          <a:solidFill>
            <a:srgbClr val="E73437"/>
          </a:solidFill>
          <a:ln w="9525">
            <a:noFill/>
            <a:miter lim="800000"/>
            <a:headEnd/>
            <a:tailEnd/>
          </a:ln>
        </p:spPr>
        <p:txBody>
          <a:bodyPr wrap="square">
            <a:spAutoFit/>
          </a:bodyPr>
          <a:lstStyle>
            <a:lvl1pPr eaLnBrk="0" hangingPunct="0">
              <a:spcBef>
                <a:spcPts val="800"/>
              </a:spcBef>
              <a:buFont typeface="Arial" pitchFamily="34" charset="0"/>
              <a:defRPr sz="2800" b="1">
                <a:solidFill>
                  <a:schemeClr val="tx1"/>
                </a:solidFill>
                <a:latin typeface="Calibri" pitchFamily="34" charset="0"/>
              </a:defRPr>
            </a:lvl1pPr>
            <a:lvl2pPr marL="742950" indent="-285750" eaLnBrk="0" hangingPunct="0">
              <a:spcBef>
                <a:spcPts val="300"/>
              </a:spcBef>
              <a:buFont typeface="Arial" pitchFamily="34" charset="0"/>
              <a:buChar char="•"/>
              <a:defRPr sz="2400">
                <a:solidFill>
                  <a:schemeClr val="tx1"/>
                </a:solidFill>
                <a:latin typeface="Calibri" pitchFamily="34" charset="0"/>
              </a:defRPr>
            </a:lvl2pPr>
            <a:lvl3pPr marL="1143000" indent="-228600" eaLnBrk="0" hangingPunct="0">
              <a:spcBef>
                <a:spcPts val="300"/>
              </a:spcBef>
              <a:buFont typeface="Arial" pitchFamily="34" charset="0"/>
              <a:buChar char="•"/>
              <a:defRPr sz="2200">
                <a:solidFill>
                  <a:schemeClr val="tx1"/>
                </a:solidFill>
                <a:latin typeface="Calibri" pitchFamily="34" charset="0"/>
              </a:defRPr>
            </a:lvl3pPr>
            <a:lvl4pPr marL="1600200" indent="-228600" eaLnBrk="0" hangingPunct="0">
              <a:spcBef>
                <a:spcPts val="300"/>
              </a:spcBef>
              <a:buFont typeface="Arial" pitchFamily="34" charset="0"/>
              <a:buChar char="•"/>
              <a:defRPr sz="2000">
                <a:solidFill>
                  <a:schemeClr val="tx1"/>
                </a:solidFill>
                <a:latin typeface="Calibri" pitchFamily="34" charset="0"/>
              </a:defRPr>
            </a:lvl4pPr>
            <a:lvl5pPr marL="2057400" indent="-228600" eaLnBrk="0" hangingPunct="0">
              <a:spcBef>
                <a:spcPts val="300"/>
              </a:spcBef>
              <a:buFont typeface="Arial" pitchFamily="34" charset="0"/>
              <a:buChar char="•"/>
              <a:defRPr>
                <a:solidFill>
                  <a:schemeClr val="tx1"/>
                </a:solidFill>
                <a:latin typeface="Calibri" pitchFamily="34" charset="0"/>
              </a:defRPr>
            </a:lvl5pPr>
            <a:lvl6pPr marL="2514600" indent="-228600" eaLnBrk="0" fontAlgn="base" hangingPunct="0">
              <a:spcBef>
                <a:spcPts val="3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ts val="3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ts val="3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ts val="300"/>
              </a:spcBef>
              <a:spcAft>
                <a:spcPct val="0"/>
              </a:spcAft>
              <a:buFont typeface="Arial" pitchFamily="34" charset="0"/>
              <a:buChar char="•"/>
              <a:defRPr>
                <a:solidFill>
                  <a:schemeClr val="tx1"/>
                </a:solidFill>
                <a:latin typeface="Calibri" pitchFamily="34" charset="0"/>
              </a:defRPr>
            </a:lvl9pPr>
          </a:lstStyle>
          <a:p>
            <a:pPr algn="ctr" eaLnBrk="1" hangingPunct="1">
              <a:spcBef>
                <a:spcPct val="0"/>
              </a:spcBef>
              <a:buFontTx/>
              <a:buNone/>
            </a:pPr>
            <a:r>
              <a:rPr lang="en-GB" altLang="en-US" sz="1400" dirty="0">
                <a:solidFill>
                  <a:schemeClr val="bg1"/>
                </a:solidFill>
                <a:latin typeface="Arial" panose="020B0604020202020204" pitchFamily="34" charset="0"/>
                <a:cs typeface="Arial" panose="020B0604020202020204" pitchFamily="34" charset="0"/>
              </a:rPr>
              <a:t>Promise of reward</a:t>
            </a:r>
          </a:p>
        </p:txBody>
      </p:sp>
      <p:cxnSp>
        <p:nvCxnSpPr>
          <p:cNvPr id="26" name="Straight Connector 25">
            <a:extLst>
              <a:ext uri="{C183D7F6-B498-43B3-948B-1728B52AA6E4}">
                <adec:decorative xmlns:adec="http://schemas.microsoft.com/office/drawing/2017/decorative" val="1"/>
              </a:ext>
            </a:extLst>
          </p:cNvPr>
          <p:cNvCxnSpPr>
            <a:cxnSpLocks/>
            <a:stCxn id="27" idx="3"/>
          </p:cNvCxnSpPr>
          <p:nvPr/>
        </p:nvCxnSpPr>
        <p:spPr>
          <a:xfrm flipV="1">
            <a:off x="1828800" y="5649357"/>
            <a:ext cx="876754" cy="344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3"/>
          <p:cNvSpPr txBox="1">
            <a:spLocks noChangeArrowheads="1"/>
          </p:cNvSpPr>
          <p:nvPr/>
        </p:nvSpPr>
        <p:spPr bwMode="auto">
          <a:xfrm>
            <a:off x="457200" y="5584752"/>
            <a:ext cx="1371600" cy="817245"/>
          </a:xfrm>
          <a:prstGeom prst="roundRect">
            <a:avLst/>
          </a:prstGeom>
          <a:solidFill>
            <a:srgbClr val="E73437"/>
          </a:solidFill>
          <a:ln w="9525">
            <a:noFill/>
            <a:miter lim="800000"/>
            <a:headEnd/>
            <a:tailEnd/>
          </a:ln>
        </p:spPr>
        <p:txBody>
          <a:bodyPr wrap="square">
            <a:spAutoFit/>
          </a:bodyPr>
          <a:lstStyle>
            <a:lvl1pPr eaLnBrk="0" hangingPunct="0">
              <a:spcBef>
                <a:spcPts val="800"/>
              </a:spcBef>
              <a:buFont typeface="Arial" pitchFamily="34" charset="0"/>
              <a:defRPr sz="2800" b="1">
                <a:solidFill>
                  <a:schemeClr val="tx1"/>
                </a:solidFill>
                <a:latin typeface="Calibri" pitchFamily="34" charset="0"/>
              </a:defRPr>
            </a:lvl1pPr>
            <a:lvl2pPr marL="742950" indent="-285750" eaLnBrk="0" hangingPunct="0">
              <a:spcBef>
                <a:spcPts val="300"/>
              </a:spcBef>
              <a:buFont typeface="Arial" pitchFamily="34" charset="0"/>
              <a:buChar char="•"/>
              <a:defRPr sz="2400">
                <a:solidFill>
                  <a:schemeClr val="tx1"/>
                </a:solidFill>
                <a:latin typeface="Calibri" pitchFamily="34" charset="0"/>
              </a:defRPr>
            </a:lvl2pPr>
            <a:lvl3pPr marL="1143000" indent="-228600" eaLnBrk="0" hangingPunct="0">
              <a:spcBef>
                <a:spcPts val="300"/>
              </a:spcBef>
              <a:buFont typeface="Arial" pitchFamily="34" charset="0"/>
              <a:buChar char="•"/>
              <a:defRPr sz="2200">
                <a:solidFill>
                  <a:schemeClr val="tx1"/>
                </a:solidFill>
                <a:latin typeface="Calibri" pitchFamily="34" charset="0"/>
              </a:defRPr>
            </a:lvl3pPr>
            <a:lvl4pPr marL="1600200" indent="-228600" eaLnBrk="0" hangingPunct="0">
              <a:spcBef>
                <a:spcPts val="300"/>
              </a:spcBef>
              <a:buFont typeface="Arial" pitchFamily="34" charset="0"/>
              <a:buChar char="•"/>
              <a:defRPr sz="2000">
                <a:solidFill>
                  <a:schemeClr val="tx1"/>
                </a:solidFill>
                <a:latin typeface="Calibri" pitchFamily="34" charset="0"/>
              </a:defRPr>
            </a:lvl4pPr>
            <a:lvl5pPr marL="2057400" indent="-228600" eaLnBrk="0" hangingPunct="0">
              <a:spcBef>
                <a:spcPts val="300"/>
              </a:spcBef>
              <a:buFont typeface="Arial" pitchFamily="34" charset="0"/>
              <a:buChar char="•"/>
              <a:defRPr>
                <a:solidFill>
                  <a:schemeClr val="tx1"/>
                </a:solidFill>
                <a:latin typeface="Calibri" pitchFamily="34" charset="0"/>
              </a:defRPr>
            </a:lvl5pPr>
            <a:lvl6pPr marL="2514600" indent="-228600" eaLnBrk="0" fontAlgn="base" hangingPunct="0">
              <a:spcBef>
                <a:spcPts val="3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ts val="3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ts val="3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ts val="300"/>
              </a:spcBef>
              <a:spcAft>
                <a:spcPct val="0"/>
              </a:spcAft>
              <a:buFont typeface="Arial" pitchFamily="34" charset="0"/>
              <a:buChar char="•"/>
              <a:defRPr>
                <a:solidFill>
                  <a:schemeClr val="tx1"/>
                </a:solidFill>
                <a:latin typeface="Calibri" pitchFamily="34" charset="0"/>
              </a:defRPr>
            </a:lvl9pPr>
          </a:lstStyle>
          <a:p>
            <a:pPr algn="ctr" eaLnBrk="1" hangingPunct="1">
              <a:spcBef>
                <a:spcPct val="0"/>
              </a:spcBef>
              <a:buFontTx/>
              <a:buNone/>
            </a:pPr>
            <a:r>
              <a:rPr lang="en-GB" altLang="en-US" sz="1400" dirty="0">
                <a:solidFill>
                  <a:schemeClr val="bg1"/>
                </a:solidFill>
                <a:latin typeface="Arial" panose="020B0604020202020204" pitchFamily="34" charset="0"/>
                <a:cs typeface="Arial" panose="020B0604020202020204" pitchFamily="34" charset="0"/>
              </a:rPr>
              <a:t>Creating a sense of urgency</a:t>
            </a:r>
          </a:p>
        </p:txBody>
      </p:sp>
      <p:cxnSp>
        <p:nvCxnSpPr>
          <p:cNvPr id="29" name="Straight Connector 28">
            <a:extLst>
              <a:ext uri="{C183D7F6-B498-43B3-948B-1728B52AA6E4}">
                <adec:decorative xmlns:adec="http://schemas.microsoft.com/office/drawing/2017/decorative" val="1"/>
              </a:ext>
            </a:extLst>
          </p:cNvPr>
          <p:cNvCxnSpPr>
            <a:cxnSpLocks/>
            <a:stCxn id="32" idx="1"/>
          </p:cNvCxnSpPr>
          <p:nvPr/>
        </p:nvCxnSpPr>
        <p:spPr>
          <a:xfrm flipH="1">
            <a:off x="4191000" y="3337441"/>
            <a:ext cx="3145788" cy="4776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23"/>
          <p:cNvSpPr txBox="1">
            <a:spLocks noChangeArrowheads="1"/>
          </p:cNvSpPr>
          <p:nvPr/>
        </p:nvSpPr>
        <p:spPr bwMode="auto">
          <a:xfrm>
            <a:off x="7336788" y="3048000"/>
            <a:ext cx="1426212" cy="578882"/>
          </a:xfrm>
          <a:prstGeom prst="roundRect">
            <a:avLst/>
          </a:prstGeom>
          <a:solidFill>
            <a:srgbClr val="E73437"/>
          </a:solidFill>
          <a:ln w="9525">
            <a:noFill/>
            <a:miter lim="800000"/>
            <a:headEnd/>
            <a:tailEnd/>
          </a:ln>
        </p:spPr>
        <p:txBody>
          <a:bodyPr wrap="square">
            <a:spAutoFit/>
          </a:bodyPr>
          <a:lstStyle>
            <a:lvl1pPr eaLnBrk="0" hangingPunct="0">
              <a:spcBef>
                <a:spcPts val="800"/>
              </a:spcBef>
              <a:buFont typeface="Arial" pitchFamily="34" charset="0"/>
              <a:defRPr sz="2800" b="1">
                <a:solidFill>
                  <a:schemeClr val="tx1"/>
                </a:solidFill>
                <a:latin typeface="Calibri" pitchFamily="34" charset="0"/>
              </a:defRPr>
            </a:lvl1pPr>
            <a:lvl2pPr marL="742950" indent="-285750" eaLnBrk="0" hangingPunct="0">
              <a:spcBef>
                <a:spcPts val="300"/>
              </a:spcBef>
              <a:buFont typeface="Arial" pitchFamily="34" charset="0"/>
              <a:buChar char="•"/>
              <a:defRPr sz="2400">
                <a:solidFill>
                  <a:schemeClr val="tx1"/>
                </a:solidFill>
                <a:latin typeface="Calibri" pitchFamily="34" charset="0"/>
              </a:defRPr>
            </a:lvl2pPr>
            <a:lvl3pPr marL="1143000" indent="-228600" eaLnBrk="0" hangingPunct="0">
              <a:spcBef>
                <a:spcPts val="300"/>
              </a:spcBef>
              <a:buFont typeface="Arial" pitchFamily="34" charset="0"/>
              <a:buChar char="•"/>
              <a:defRPr sz="2200">
                <a:solidFill>
                  <a:schemeClr val="tx1"/>
                </a:solidFill>
                <a:latin typeface="Calibri" pitchFamily="34" charset="0"/>
              </a:defRPr>
            </a:lvl3pPr>
            <a:lvl4pPr marL="1600200" indent="-228600" eaLnBrk="0" hangingPunct="0">
              <a:spcBef>
                <a:spcPts val="300"/>
              </a:spcBef>
              <a:buFont typeface="Arial" pitchFamily="34" charset="0"/>
              <a:buChar char="•"/>
              <a:defRPr sz="2000">
                <a:solidFill>
                  <a:schemeClr val="tx1"/>
                </a:solidFill>
                <a:latin typeface="Calibri" pitchFamily="34" charset="0"/>
              </a:defRPr>
            </a:lvl4pPr>
            <a:lvl5pPr marL="2057400" indent="-228600" eaLnBrk="0" hangingPunct="0">
              <a:spcBef>
                <a:spcPts val="300"/>
              </a:spcBef>
              <a:buFont typeface="Arial" pitchFamily="34" charset="0"/>
              <a:buChar char="•"/>
              <a:defRPr>
                <a:solidFill>
                  <a:schemeClr val="tx1"/>
                </a:solidFill>
                <a:latin typeface="Calibri" pitchFamily="34" charset="0"/>
              </a:defRPr>
            </a:lvl5pPr>
            <a:lvl6pPr marL="2514600" indent="-228600" eaLnBrk="0" fontAlgn="base" hangingPunct="0">
              <a:spcBef>
                <a:spcPts val="3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ts val="3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ts val="3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ts val="300"/>
              </a:spcBef>
              <a:spcAft>
                <a:spcPct val="0"/>
              </a:spcAft>
              <a:buFont typeface="Arial" pitchFamily="34" charset="0"/>
              <a:buChar char="•"/>
              <a:defRPr>
                <a:solidFill>
                  <a:schemeClr val="tx1"/>
                </a:solidFill>
                <a:latin typeface="Calibri" pitchFamily="34" charset="0"/>
              </a:defRPr>
            </a:lvl9pPr>
          </a:lstStyle>
          <a:p>
            <a:pPr algn="ctr" eaLnBrk="1" hangingPunct="1">
              <a:spcBef>
                <a:spcPct val="0"/>
              </a:spcBef>
              <a:buFontTx/>
              <a:buNone/>
            </a:pPr>
            <a:r>
              <a:rPr lang="en-GB" altLang="en-US" sz="1400" dirty="0">
                <a:solidFill>
                  <a:schemeClr val="bg1"/>
                </a:solidFill>
                <a:latin typeface="Arial" panose="020B0604020202020204" pitchFamily="34" charset="0"/>
                <a:cs typeface="Arial" panose="020B0604020202020204" pitchFamily="34" charset="0"/>
              </a:rPr>
              <a:t>Not personalised</a:t>
            </a:r>
          </a:p>
        </p:txBody>
      </p:sp>
      <p:sp>
        <p:nvSpPr>
          <p:cNvPr id="37" name="TextBox 23"/>
          <p:cNvSpPr txBox="1">
            <a:spLocks noChangeArrowheads="1"/>
          </p:cNvSpPr>
          <p:nvPr/>
        </p:nvSpPr>
        <p:spPr bwMode="auto">
          <a:xfrm>
            <a:off x="7336788" y="3895553"/>
            <a:ext cx="1426212" cy="578882"/>
          </a:xfrm>
          <a:prstGeom prst="roundRect">
            <a:avLst/>
          </a:prstGeom>
          <a:solidFill>
            <a:srgbClr val="E73437"/>
          </a:solidFill>
          <a:ln w="9525">
            <a:noFill/>
            <a:miter lim="800000"/>
            <a:headEnd/>
            <a:tailEnd/>
          </a:ln>
        </p:spPr>
        <p:txBody>
          <a:bodyPr wrap="square">
            <a:spAutoFit/>
          </a:bodyPr>
          <a:lstStyle>
            <a:lvl1pPr eaLnBrk="0" hangingPunct="0">
              <a:spcBef>
                <a:spcPts val="800"/>
              </a:spcBef>
              <a:buFont typeface="Arial" pitchFamily="34" charset="0"/>
              <a:defRPr sz="2800" b="1">
                <a:solidFill>
                  <a:schemeClr val="tx1"/>
                </a:solidFill>
                <a:latin typeface="Calibri" pitchFamily="34" charset="0"/>
              </a:defRPr>
            </a:lvl1pPr>
            <a:lvl2pPr marL="742950" indent="-285750" eaLnBrk="0" hangingPunct="0">
              <a:spcBef>
                <a:spcPts val="300"/>
              </a:spcBef>
              <a:buFont typeface="Arial" pitchFamily="34" charset="0"/>
              <a:buChar char="•"/>
              <a:defRPr sz="2400">
                <a:solidFill>
                  <a:schemeClr val="tx1"/>
                </a:solidFill>
                <a:latin typeface="Calibri" pitchFamily="34" charset="0"/>
              </a:defRPr>
            </a:lvl2pPr>
            <a:lvl3pPr marL="1143000" indent="-228600" eaLnBrk="0" hangingPunct="0">
              <a:spcBef>
                <a:spcPts val="300"/>
              </a:spcBef>
              <a:buFont typeface="Arial" pitchFamily="34" charset="0"/>
              <a:buChar char="•"/>
              <a:defRPr sz="2200">
                <a:solidFill>
                  <a:schemeClr val="tx1"/>
                </a:solidFill>
                <a:latin typeface="Calibri" pitchFamily="34" charset="0"/>
              </a:defRPr>
            </a:lvl3pPr>
            <a:lvl4pPr marL="1600200" indent="-228600" eaLnBrk="0" hangingPunct="0">
              <a:spcBef>
                <a:spcPts val="300"/>
              </a:spcBef>
              <a:buFont typeface="Arial" pitchFamily="34" charset="0"/>
              <a:buChar char="•"/>
              <a:defRPr sz="2000">
                <a:solidFill>
                  <a:schemeClr val="tx1"/>
                </a:solidFill>
                <a:latin typeface="Calibri" pitchFamily="34" charset="0"/>
              </a:defRPr>
            </a:lvl4pPr>
            <a:lvl5pPr marL="2057400" indent="-228600" eaLnBrk="0" hangingPunct="0">
              <a:spcBef>
                <a:spcPts val="300"/>
              </a:spcBef>
              <a:buFont typeface="Arial" pitchFamily="34" charset="0"/>
              <a:buChar char="•"/>
              <a:defRPr>
                <a:solidFill>
                  <a:schemeClr val="tx1"/>
                </a:solidFill>
                <a:latin typeface="Calibri" pitchFamily="34" charset="0"/>
              </a:defRPr>
            </a:lvl5pPr>
            <a:lvl6pPr marL="2514600" indent="-228600" eaLnBrk="0" fontAlgn="base" hangingPunct="0">
              <a:spcBef>
                <a:spcPts val="3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ts val="3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ts val="3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ts val="300"/>
              </a:spcBef>
              <a:spcAft>
                <a:spcPct val="0"/>
              </a:spcAft>
              <a:buFont typeface="Arial" pitchFamily="34" charset="0"/>
              <a:buChar char="•"/>
              <a:defRPr>
                <a:solidFill>
                  <a:schemeClr val="tx1"/>
                </a:solidFill>
                <a:latin typeface="Calibri" pitchFamily="34" charset="0"/>
              </a:defRPr>
            </a:lvl9pPr>
          </a:lstStyle>
          <a:p>
            <a:pPr algn="ctr" eaLnBrk="1" hangingPunct="1">
              <a:spcBef>
                <a:spcPct val="0"/>
              </a:spcBef>
              <a:buFontTx/>
              <a:buNone/>
            </a:pPr>
            <a:r>
              <a:rPr lang="en-GB" altLang="en-US" sz="1400" dirty="0">
                <a:solidFill>
                  <a:schemeClr val="bg1"/>
                </a:solidFill>
                <a:latin typeface="Arial" panose="020B0604020202020204" pitchFamily="34" charset="0"/>
                <a:cs typeface="Arial" panose="020B0604020202020204" pitchFamily="34" charset="0"/>
              </a:rPr>
              <a:t>Spelling mistakes</a:t>
            </a:r>
          </a:p>
        </p:txBody>
      </p:sp>
      <p:cxnSp>
        <p:nvCxnSpPr>
          <p:cNvPr id="38" name="Straight Connector 37">
            <a:extLst>
              <a:ext uri="{C183D7F6-B498-43B3-948B-1728B52AA6E4}">
                <adec:decorative xmlns:adec="http://schemas.microsoft.com/office/drawing/2017/decorative" val="1"/>
              </a:ext>
            </a:extLst>
          </p:cNvPr>
          <p:cNvCxnSpPr>
            <a:cxnSpLocks/>
          </p:cNvCxnSpPr>
          <p:nvPr/>
        </p:nvCxnSpPr>
        <p:spPr>
          <a:xfrm flipH="1">
            <a:off x="6044755" y="4135850"/>
            <a:ext cx="1272373" cy="1531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23"/>
          <p:cNvSpPr txBox="1">
            <a:spLocks noChangeArrowheads="1"/>
          </p:cNvSpPr>
          <p:nvPr/>
        </p:nvSpPr>
        <p:spPr bwMode="auto">
          <a:xfrm>
            <a:off x="7336788" y="4983645"/>
            <a:ext cx="1426212" cy="817245"/>
          </a:xfrm>
          <a:prstGeom prst="roundRect">
            <a:avLst/>
          </a:prstGeom>
          <a:solidFill>
            <a:srgbClr val="E73437"/>
          </a:solidFill>
          <a:ln w="9525">
            <a:noFill/>
            <a:miter lim="800000"/>
            <a:headEnd/>
            <a:tailEnd/>
          </a:ln>
        </p:spPr>
        <p:txBody>
          <a:bodyPr wrap="square">
            <a:spAutoFit/>
          </a:bodyPr>
          <a:lstStyle>
            <a:lvl1pPr eaLnBrk="0" hangingPunct="0">
              <a:spcBef>
                <a:spcPts val="800"/>
              </a:spcBef>
              <a:buFont typeface="Arial" pitchFamily="34" charset="0"/>
              <a:defRPr sz="2800" b="1">
                <a:solidFill>
                  <a:schemeClr val="tx1"/>
                </a:solidFill>
                <a:latin typeface="Calibri" pitchFamily="34" charset="0"/>
              </a:defRPr>
            </a:lvl1pPr>
            <a:lvl2pPr marL="742950" indent="-285750" eaLnBrk="0" hangingPunct="0">
              <a:spcBef>
                <a:spcPts val="300"/>
              </a:spcBef>
              <a:buFont typeface="Arial" pitchFamily="34" charset="0"/>
              <a:buChar char="•"/>
              <a:defRPr sz="2400">
                <a:solidFill>
                  <a:schemeClr val="tx1"/>
                </a:solidFill>
                <a:latin typeface="Calibri" pitchFamily="34" charset="0"/>
              </a:defRPr>
            </a:lvl2pPr>
            <a:lvl3pPr marL="1143000" indent="-228600" eaLnBrk="0" hangingPunct="0">
              <a:spcBef>
                <a:spcPts val="300"/>
              </a:spcBef>
              <a:buFont typeface="Arial" pitchFamily="34" charset="0"/>
              <a:buChar char="•"/>
              <a:defRPr sz="2200">
                <a:solidFill>
                  <a:schemeClr val="tx1"/>
                </a:solidFill>
                <a:latin typeface="Calibri" pitchFamily="34" charset="0"/>
              </a:defRPr>
            </a:lvl3pPr>
            <a:lvl4pPr marL="1600200" indent="-228600" eaLnBrk="0" hangingPunct="0">
              <a:spcBef>
                <a:spcPts val="300"/>
              </a:spcBef>
              <a:buFont typeface="Arial" pitchFamily="34" charset="0"/>
              <a:buChar char="•"/>
              <a:defRPr sz="2000">
                <a:solidFill>
                  <a:schemeClr val="tx1"/>
                </a:solidFill>
                <a:latin typeface="Calibri" pitchFamily="34" charset="0"/>
              </a:defRPr>
            </a:lvl4pPr>
            <a:lvl5pPr marL="2057400" indent="-228600" eaLnBrk="0" hangingPunct="0">
              <a:spcBef>
                <a:spcPts val="300"/>
              </a:spcBef>
              <a:buFont typeface="Arial" pitchFamily="34" charset="0"/>
              <a:buChar char="•"/>
              <a:defRPr>
                <a:solidFill>
                  <a:schemeClr val="tx1"/>
                </a:solidFill>
                <a:latin typeface="Calibri" pitchFamily="34" charset="0"/>
              </a:defRPr>
            </a:lvl5pPr>
            <a:lvl6pPr marL="2514600" indent="-228600" eaLnBrk="0" fontAlgn="base" hangingPunct="0">
              <a:spcBef>
                <a:spcPts val="3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ts val="3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ts val="3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ts val="300"/>
              </a:spcBef>
              <a:spcAft>
                <a:spcPct val="0"/>
              </a:spcAft>
              <a:buFont typeface="Arial" pitchFamily="34" charset="0"/>
              <a:buChar char="•"/>
              <a:defRPr>
                <a:solidFill>
                  <a:schemeClr val="tx1"/>
                </a:solidFill>
                <a:latin typeface="Calibri" pitchFamily="34" charset="0"/>
              </a:defRPr>
            </a:lvl9pPr>
          </a:lstStyle>
          <a:p>
            <a:pPr algn="ctr" eaLnBrk="1" hangingPunct="1">
              <a:spcBef>
                <a:spcPct val="0"/>
              </a:spcBef>
              <a:buFontTx/>
              <a:buNone/>
            </a:pPr>
            <a:r>
              <a:rPr lang="en-GB" altLang="en-US" sz="1400" dirty="0">
                <a:solidFill>
                  <a:schemeClr val="bg1"/>
                </a:solidFill>
                <a:latin typeface="Arial" panose="020B0604020202020204" pitchFamily="34" charset="0"/>
                <a:cs typeface="Arial" panose="020B0604020202020204" pitchFamily="34" charset="0"/>
              </a:rPr>
              <a:t>Contains links to false website</a:t>
            </a:r>
          </a:p>
        </p:txBody>
      </p:sp>
      <p:cxnSp>
        <p:nvCxnSpPr>
          <p:cNvPr id="53" name="Straight Connector 52">
            <a:extLst>
              <a:ext uri="{C183D7F6-B498-43B3-948B-1728B52AA6E4}">
                <adec:decorative xmlns:adec="http://schemas.microsoft.com/office/drawing/2017/decorative" val="1"/>
              </a:ext>
            </a:extLst>
          </p:cNvPr>
          <p:cNvCxnSpPr>
            <a:cxnSpLocks/>
          </p:cNvCxnSpPr>
          <p:nvPr/>
        </p:nvCxnSpPr>
        <p:spPr>
          <a:xfrm flipH="1" flipV="1">
            <a:off x="6072061" y="5196072"/>
            <a:ext cx="1264727" cy="446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7336788" y="5885441"/>
            <a:ext cx="1426212" cy="578882"/>
          </a:xfrm>
          <a:prstGeom prst="roundRect">
            <a:avLst/>
          </a:prstGeom>
          <a:solidFill>
            <a:srgbClr val="E73437"/>
          </a:solidFill>
          <a:ln w="9525">
            <a:noFill/>
            <a:miter lim="800000"/>
            <a:headEnd/>
            <a:tailEnd/>
          </a:ln>
        </p:spPr>
        <p:txBody>
          <a:bodyPr wrap="square">
            <a:spAutoFit/>
          </a:bodyPr>
          <a:lstStyle>
            <a:lvl1pPr eaLnBrk="0" hangingPunct="0">
              <a:spcBef>
                <a:spcPts val="800"/>
              </a:spcBef>
              <a:buFont typeface="Arial" pitchFamily="34" charset="0"/>
              <a:defRPr sz="2800" b="1">
                <a:solidFill>
                  <a:schemeClr val="tx1"/>
                </a:solidFill>
                <a:latin typeface="Calibri" pitchFamily="34" charset="0"/>
              </a:defRPr>
            </a:lvl1pPr>
            <a:lvl2pPr marL="742950" indent="-285750" eaLnBrk="0" hangingPunct="0">
              <a:spcBef>
                <a:spcPts val="300"/>
              </a:spcBef>
              <a:buFont typeface="Arial" pitchFamily="34" charset="0"/>
              <a:buChar char="•"/>
              <a:defRPr sz="2400">
                <a:solidFill>
                  <a:schemeClr val="tx1"/>
                </a:solidFill>
                <a:latin typeface="Calibri" pitchFamily="34" charset="0"/>
              </a:defRPr>
            </a:lvl2pPr>
            <a:lvl3pPr marL="1143000" indent="-228600" eaLnBrk="0" hangingPunct="0">
              <a:spcBef>
                <a:spcPts val="300"/>
              </a:spcBef>
              <a:buFont typeface="Arial" pitchFamily="34" charset="0"/>
              <a:buChar char="•"/>
              <a:defRPr sz="2200">
                <a:solidFill>
                  <a:schemeClr val="tx1"/>
                </a:solidFill>
                <a:latin typeface="Calibri" pitchFamily="34" charset="0"/>
              </a:defRPr>
            </a:lvl3pPr>
            <a:lvl4pPr marL="1600200" indent="-228600" eaLnBrk="0" hangingPunct="0">
              <a:spcBef>
                <a:spcPts val="300"/>
              </a:spcBef>
              <a:buFont typeface="Arial" pitchFamily="34" charset="0"/>
              <a:buChar char="•"/>
              <a:defRPr sz="2000">
                <a:solidFill>
                  <a:schemeClr val="tx1"/>
                </a:solidFill>
                <a:latin typeface="Calibri" pitchFamily="34" charset="0"/>
              </a:defRPr>
            </a:lvl4pPr>
            <a:lvl5pPr marL="2057400" indent="-228600" eaLnBrk="0" hangingPunct="0">
              <a:spcBef>
                <a:spcPts val="300"/>
              </a:spcBef>
              <a:buFont typeface="Arial" pitchFamily="34" charset="0"/>
              <a:buChar char="•"/>
              <a:defRPr>
                <a:solidFill>
                  <a:schemeClr val="tx1"/>
                </a:solidFill>
                <a:latin typeface="Calibri" pitchFamily="34" charset="0"/>
              </a:defRPr>
            </a:lvl5pPr>
            <a:lvl6pPr marL="2514600" indent="-228600" eaLnBrk="0" fontAlgn="base" hangingPunct="0">
              <a:spcBef>
                <a:spcPts val="3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ts val="3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ts val="3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ts val="300"/>
              </a:spcBef>
              <a:spcAft>
                <a:spcPct val="0"/>
              </a:spcAft>
              <a:buFont typeface="Arial" pitchFamily="34" charset="0"/>
              <a:buChar char="•"/>
              <a:defRPr>
                <a:solidFill>
                  <a:schemeClr val="tx1"/>
                </a:solidFill>
                <a:latin typeface="Calibri" pitchFamily="34" charset="0"/>
              </a:defRPr>
            </a:lvl9pPr>
          </a:lstStyle>
          <a:p>
            <a:pPr algn="ctr" eaLnBrk="1" hangingPunct="1">
              <a:spcBef>
                <a:spcPct val="0"/>
              </a:spcBef>
              <a:buFontTx/>
              <a:buNone/>
            </a:pPr>
            <a:r>
              <a:rPr lang="en-GB" altLang="en-US" sz="1400" dirty="0">
                <a:solidFill>
                  <a:schemeClr val="bg1"/>
                </a:solidFill>
                <a:latin typeface="Arial" panose="020B0604020202020204" pitchFamily="34" charset="0"/>
                <a:cs typeface="Arial" panose="020B0604020202020204" pitchFamily="34" charset="0"/>
              </a:rPr>
              <a:t>No official signature</a:t>
            </a:r>
          </a:p>
        </p:txBody>
      </p:sp>
      <p:cxnSp>
        <p:nvCxnSpPr>
          <p:cNvPr id="25" name="Straight Connector 24">
            <a:extLst>
              <a:ext uri="{C183D7F6-B498-43B3-948B-1728B52AA6E4}">
                <adec:decorative xmlns:adec="http://schemas.microsoft.com/office/drawing/2017/decorative" val="1"/>
              </a:ext>
            </a:extLst>
          </p:cNvPr>
          <p:cNvCxnSpPr/>
          <p:nvPr/>
        </p:nvCxnSpPr>
        <p:spPr>
          <a:xfrm flipH="1">
            <a:off x="6553200" y="6145358"/>
            <a:ext cx="783588" cy="220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Beware of Tax Scam - Edinburgh Napier Students&amp;#39; Association">
            <a:extLst>
              <a:ext uri="{FF2B5EF4-FFF2-40B4-BE49-F238E27FC236}">
                <a16:creationId xmlns:a16="http://schemas.microsoft.com/office/drawing/2014/main" id="{34DC4D3E-6C0E-432E-A83E-E3470CBCA00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3108" y="1707019"/>
            <a:ext cx="3831401" cy="492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84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fill="hold"/>
                                        <p:tgtEl>
                                          <p:spTgt spid="53"/>
                                        </p:tgtEl>
                                        <p:attrNameLst>
                                          <p:attrName>ppt_x</p:attrName>
                                        </p:attrNameLst>
                                      </p:cBhvr>
                                      <p:tavLst>
                                        <p:tav tm="0">
                                          <p:val>
                                            <p:strVal val="#ppt_x"/>
                                          </p:val>
                                        </p:tav>
                                        <p:tav tm="100000">
                                          <p:val>
                                            <p:strVal val="#ppt_x"/>
                                          </p:val>
                                        </p:tav>
                                      </p:tavLst>
                                    </p:anim>
                                    <p:anim calcmode="lin" valueType="num">
                                      <p:cBhvr additive="base">
                                        <p:cTn id="6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27" grpId="0" animBg="1"/>
      <p:bldP spid="32" grpId="0" animBg="1"/>
      <p:bldP spid="37" grpId="0" animBg="1"/>
      <p:bldP spid="52"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6" y="228600"/>
            <a:ext cx="8613775" cy="1143000"/>
          </a:xfrm>
        </p:spPr>
        <p:txBody>
          <a:bodyPr>
            <a:normAutofit/>
          </a:bodyPr>
          <a:lstStyle/>
          <a:p>
            <a:pPr algn="ctr"/>
            <a:r>
              <a:rPr lang="en-GB" sz="3600" dirty="0">
                <a:latin typeface="Arial" panose="020B0604020202020204" pitchFamily="34" charset="0"/>
                <a:cs typeface="Arial" panose="020B0604020202020204" pitchFamily="34" charset="0"/>
              </a:rPr>
              <a:t>Government grant / refund scams</a:t>
            </a:r>
          </a:p>
        </p:txBody>
      </p:sp>
      <p:sp>
        <p:nvSpPr>
          <p:cNvPr id="3" name="TextBox 2"/>
          <p:cNvSpPr txBox="1"/>
          <p:nvPr/>
        </p:nvSpPr>
        <p:spPr>
          <a:xfrm>
            <a:off x="457200" y="1764150"/>
            <a:ext cx="769620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Which? magazine article from November 23</a:t>
            </a:r>
            <a:r>
              <a:rPr lang="en-GB" sz="2400" baseline="30000" dirty="0">
                <a:latin typeface="Arial" panose="020B0604020202020204" pitchFamily="34" charset="0"/>
                <a:cs typeface="Arial" panose="020B0604020202020204" pitchFamily="34" charset="0"/>
              </a:rPr>
              <a:t>rd</a:t>
            </a:r>
            <a:r>
              <a:rPr lang="en-GB" sz="2400" dirty="0">
                <a:latin typeface="Arial" panose="020B0604020202020204" pitchFamily="34" charset="0"/>
                <a:cs typeface="Arial" panose="020B0604020202020204" pitchFamily="34" charset="0"/>
              </a:rPr>
              <a:t> 2021:</a:t>
            </a:r>
          </a:p>
        </p:txBody>
      </p:sp>
      <p:grpSp>
        <p:nvGrpSpPr>
          <p:cNvPr id="5" name="Group 4" descr="white writing on red background and picture of fake government email"/>
          <p:cNvGrpSpPr/>
          <p:nvPr/>
        </p:nvGrpSpPr>
        <p:grpSpPr>
          <a:xfrm>
            <a:off x="246208" y="4038600"/>
            <a:ext cx="3582315" cy="2346365"/>
            <a:chOff x="381000" y="1856303"/>
            <a:chExt cx="4054060" cy="2868097"/>
          </a:xfrm>
        </p:grpSpPr>
        <p:grpSp>
          <p:nvGrpSpPr>
            <p:cNvPr id="6" name="Group 5"/>
            <p:cNvGrpSpPr/>
            <p:nvPr/>
          </p:nvGrpSpPr>
          <p:grpSpPr>
            <a:xfrm>
              <a:off x="2636521" y="1941666"/>
              <a:ext cx="1798539" cy="1856687"/>
              <a:chOff x="6400802" y="1752600"/>
              <a:chExt cx="1798539" cy="1856687"/>
            </a:xfrm>
          </p:grpSpPr>
          <p:cxnSp>
            <p:nvCxnSpPr>
              <p:cNvPr id="12" name="Straight Connector 11"/>
              <p:cNvCxnSpPr>
                <a:cxnSpLocks/>
                <a:stCxn id="13" idx="1"/>
              </p:cNvCxnSpPr>
              <p:nvPr/>
            </p:nvCxnSpPr>
            <p:spPr>
              <a:xfrm flipH="1" flipV="1">
                <a:off x="6400802" y="2076603"/>
                <a:ext cx="225354" cy="6043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23"/>
              <p:cNvSpPr txBox="1">
                <a:spLocks noChangeArrowheads="1"/>
              </p:cNvSpPr>
              <p:nvPr/>
            </p:nvSpPr>
            <p:spPr bwMode="auto">
              <a:xfrm>
                <a:off x="6626156" y="1752600"/>
                <a:ext cx="1573185" cy="1856687"/>
              </a:xfrm>
              <a:prstGeom prst="roundRect">
                <a:avLst/>
              </a:prstGeom>
              <a:solidFill>
                <a:srgbClr val="E73437"/>
              </a:solidFill>
              <a:ln w="9525">
                <a:noFill/>
                <a:miter lim="800000"/>
                <a:headEnd/>
                <a:tailEnd/>
              </a:ln>
            </p:spPr>
            <p:txBody>
              <a:bodyPr wrap="square">
                <a:spAutoFit/>
              </a:bodyPr>
              <a:lstStyle>
                <a:lvl1pPr eaLnBrk="0" hangingPunct="0">
                  <a:spcBef>
                    <a:spcPts val="800"/>
                  </a:spcBef>
                  <a:buFont typeface="Arial" pitchFamily="34" charset="0"/>
                  <a:defRPr sz="2800" b="1">
                    <a:solidFill>
                      <a:schemeClr val="tx1"/>
                    </a:solidFill>
                    <a:latin typeface="Calibri" pitchFamily="34" charset="0"/>
                  </a:defRPr>
                </a:lvl1pPr>
                <a:lvl2pPr marL="742950" indent="-285750" eaLnBrk="0" hangingPunct="0">
                  <a:spcBef>
                    <a:spcPts val="300"/>
                  </a:spcBef>
                  <a:buFont typeface="Arial" pitchFamily="34" charset="0"/>
                  <a:buChar char="•"/>
                  <a:defRPr sz="2400">
                    <a:solidFill>
                      <a:schemeClr val="tx1"/>
                    </a:solidFill>
                    <a:latin typeface="Calibri" pitchFamily="34" charset="0"/>
                  </a:defRPr>
                </a:lvl2pPr>
                <a:lvl3pPr marL="1143000" indent="-228600" eaLnBrk="0" hangingPunct="0">
                  <a:spcBef>
                    <a:spcPts val="300"/>
                  </a:spcBef>
                  <a:buFont typeface="Arial" pitchFamily="34" charset="0"/>
                  <a:buChar char="•"/>
                  <a:defRPr sz="2200">
                    <a:solidFill>
                      <a:schemeClr val="tx1"/>
                    </a:solidFill>
                    <a:latin typeface="Calibri" pitchFamily="34" charset="0"/>
                  </a:defRPr>
                </a:lvl3pPr>
                <a:lvl4pPr marL="1600200" indent="-228600" eaLnBrk="0" hangingPunct="0">
                  <a:spcBef>
                    <a:spcPts val="300"/>
                  </a:spcBef>
                  <a:buFont typeface="Arial" pitchFamily="34" charset="0"/>
                  <a:buChar char="•"/>
                  <a:defRPr sz="2000">
                    <a:solidFill>
                      <a:schemeClr val="tx1"/>
                    </a:solidFill>
                    <a:latin typeface="Calibri" pitchFamily="34" charset="0"/>
                  </a:defRPr>
                </a:lvl4pPr>
                <a:lvl5pPr marL="2057400" indent="-228600" eaLnBrk="0" hangingPunct="0">
                  <a:spcBef>
                    <a:spcPts val="300"/>
                  </a:spcBef>
                  <a:buFont typeface="Arial" pitchFamily="34" charset="0"/>
                  <a:buChar char="•"/>
                  <a:defRPr>
                    <a:solidFill>
                      <a:schemeClr val="tx1"/>
                    </a:solidFill>
                    <a:latin typeface="Calibri" pitchFamily="34" charset="0"/>
                  </a:defRPr>
                </a:lvl5pPr>
                <a:lvl6pPr marL="2514600" indent="-228600" eaLnBrk="0" fontAlgn="base" hangingPunct="0">
                  <a:spcBef>
                    <a:spcPts val="3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ts val="3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ts val="3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ts val="300"/>
                  </a:spcBef>
                  <a:spcAft>
                    <a:spcPct val="0"/>
                  </a:spcAft>
                  <a:buFont typeface="Arial" pitchFamily="34" charset="0"/>
                  <a:buChar char="•"/>
                  <a:defRPr>
                    <a:solidFill>
                      <a:schemeClr val="tx1"/>
                    </a:solidFill>
                    <a:latin typeface="Calibri" pitchFamily="34" charset="0"/>
                  </a:defRPr>
                </a:lvl9pPr>
              </a:lstStyle>
              <a:p>
                <a:pPr algn="ctr" eaLnBrk="1" hangingPunct="1">
                  <a:spcBef>
                    <a:spcPct val="0"/>
                  </a:spcBef>
                  <a:buFontTx/>
                  <a:buNone/>
                </a:pPr>
                <a:r>
                  <a:rPr lang="en-GB" altLang="en-US" sz="1400" dirty="0">
                    <a:solidFill>
                      <a:schemeClr val="bg1"/>
                    </a:solidFill>
                    <a:latin typeface="Arial" panose="020B0604020202020204" pitchFamily="34" charset="0"/>
                    <a:cs typeface="Arial" panose="020B0604020202020204" pitchFamily="34" charset="0"/>
                  </a:rPr>
                  <a:t>Website address inconsistent with other government URL’s</a:t>
                </a:r>
              </a:p>
            </p:txBody>
          </p:sp>
        </p:grpSp>
        <p:grpSp>
          <p:nvGrpSpPr>
            <p:cNvPr id="7" name="Group 6"/>
            <p:cNvGrpSpPr/>
            <p:nvPr/>
          </p:nvGrpSpPr>
          <p:grpSpPr>
            <a:xfrm>
              <a:off x="2667003" y="3913724"/>
              <a:ext cx="1660860" cy="707601"/>
              <a:chOff x="6620635" y="2862215"/>
              <a:chExt cx="1660860" cy="707601"/>
            </a:xfrm>
          </p:grpSpPr>
          <p:cxnSp>
            <p:nvCxnSpPr>
              <p:cNvPr id="10" name="Straight Connector 9"/>
              <p:cNvCxnSpPr>
                <a:cxnSpLocks/>
                <a:stCxn id="11" idx="1"/>
              </p:cNvCxnSpPr>
              <p:nvPr/>
            </p:nvCxnSpPr>
            <p:spPr>
              <a:xfrm flipH="1" flipV="1">
                <a:off x="6620635" y="3054477"/>
                <a:ext cx="177700" cy="1615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22"/>
              <p:cNvSpPr txBox="1">
                <a:spLocks noChangeArrowheads="1"/>
              </p:cNvSpPr>
              <p:nvPr/>
            </p:nvSpPr>
            <p:spPr bwMode="auto">
              <a:xfrm>
                <a:off x="6798335" y="2862215"/>
                <a:ext cx="1483160" cy="707601"/>
              </a:xfrm>
              <a:prstGeom prst="roundRect">
                <a:avLst/>
              </a:prstGeom>
              <a:solidFill>
                <a:srgbClr val="E73437"/>
              </a:solidFill>
              <a:ln w="9525">
                <a:noFill/>
                <a:miter lim="800000"/>
                <a:headEnd/>
                <a:tailEnd/>
              </a:ln>
            </p:spPr>
            <p:txBody>
              <a:bodyPr wrap="square">
                <a:spAutoFit/>
              </a:bodyPr>
              <a:lstStyle>
                <a:lvl1pPr eaLnBrk="0" hangingPunct="0">
                  <a:spcBef>
                    <a:spcPts val="800"/>
                  </a:spcBef>
                  <a:buFont typeface="Arial" pitchFamily="34" charset="0"/>
                  <a:defRPr sz="2800" b="1">
                    <a:solidFill>
                      <a:schemeClr val="tx1"/>
                    </a:solidFill>
                    <a:latin typeface="Calibri" pitchFamily="34" charset="0"/>
                  </a:defRPr>
                </a:lvl1pPr>
                <a:lvl2pPr marL="742950" indent="-285750" eaLnBrk="0" hangingPunct="0">
                  <a:spcBef>
                    <a:spcPts val="300"/>
                  </a:spcBef>
                  <a:buFont typeface="Arial" pitchFamily="34" charset="0"/>
                  <a:buChar char="•"/>
                  <a:defRPr sz="2400">
                    <a:solidFill>
                      <a:schemeClr val="tx1"/>
                    </a:solidFill>
                    <a:latin typeface="Calibri" pitchFamily="34" charset="0"/>
                  </a:defRPr>
                </a:lvl2pPr>
                <a:lvl3pPr marL="1143000" indent="-228600" eaLnBrk="0" hangingPunct="0">
                  <a:spcBef>
                    <a:spcPts val="300"/>
                  </a:spcBef>
                  <a:buFont typeface="Arial" pitchFamily="34" charset="0"/>
                  <a:buChar char="•"/>
                  <a:defRPr sz="2200">
                    <a:solidFill>
                      <a:schemeClr val="tx1"/>
                    </a:solidFill>
                    <a:latin typeface="Calibri" pitchFamily="34" charset="0"/>
                  </a:defRPr>
                </a:lvl3pPr>
                <a:lvl4pPr marL="1600200" indent="-228600" eaLnBrk="0" hangingPunct="0">
                  <a:spcBef>
                    <a:spcPts val="300"/>
                  </a:spcBef>
                  <a:buFont typeface="Arial" pitchFamily="34" charset="0"/>
                  <a:buChar char="•"/>
                  <a:defRPr sz="2000">
                    <a:solidFill>
                      <a:schemeClr val="tx1"/>
                    </a:solidFill>
                    <a:latin typeface="Calibri" pitchFamily="34" charset="0"/>
                  </a:defRPr>
                </a:lvl4pPr>
                <a:lvl5pPr marL="2057400" indent="-228600" eaLnBrk="0" hangingPunct="0">
                  <a:spcBef>
                    <a:spcPts val="300"/>
                  </a:spcBef>
                  <a:buFont typeface="Arial" pitchFamily="34" charset="0"/>
                  <a:buChar char="•"/>
                  <a:defRPr>
                    <a:solidFill>
                      <a:schemeClr val="tx1"/>
                    </a:solidFill>
                    <a:latin typeface="Calibri" pitchFamily="34" charset="0"/>
                  </a:defRPr>
                </a:lvl5pPr>
                <a:lvl6pPr marL="2514600" indent="-228600" eaLnBrk="0" fontAlgn="base" hangingPunct="0">
                  <a:spcBef>
                    <a:spcPts val="3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ts val="3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ts val="3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ts val="300"/>
                  </a:spcBef>
                  <a:spcAft>
                    <a:spcPct val="0"/>
                  </a:spcAft>
                  <a:buFont typeface="Arial" pitchFamily="34" charset="0"/>
                  <a:buChar char="•"/>
                  <a:defRPr>
                    <a:solidFill>
                      <a:schemeClr val="tx1"/>
                    </a:solidFill>
                    <a:latin typeface="Calibri" pitchFamily="34" charset="0"/>
                  </a:defRPr>
                </a:lvl9pPr>
              </a:lstStyle>
              <a:p>
                <a:pPr algn="ctr" eaLnBrk="1" hangingPunct="1">
                  <a:spcBef>
                    <a:spcPct val="0"/>
                  </a:spcBef>
                  <a:buFontTx/>
                  <a:buNone/>
                </a:pPr>
                <a:r>
                  <a:rPr lang="en-GB" altLang="en-US" sz="1400" dirty="0">
                    <a:solidFill>
                      <a:schemeClr val="bg1"/>
                    </a:solidFill>
                    <a:latin typeface="Arial" panose="020B0604020202020204" pitchFamily="34" charset="0"/>
                    <a:cs typeface="Arial" panose="020B0604020202020204" pitchFamily="34" charset="0"/>
                  </a:rPr>
                  <a:t>Poor grammar</a:t>
                </a:r>
              </a:p>
            </p:txBody>
          </p:sp>
        </p:gr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1000" y="1856303"/>
              <a:ext cx="2286000" cy="2868097"/>
            </a:xfrm>
            <a:prstGeom prst="rect">
              <a:avLst/>
            </a:prstGeom>
          </p:spPr>
        </p:pic>
        <p:cxnSp>
          <p:nvCxnSpPr>
            <p:cNvPr id="9" name="Straight Connector 8"/>
            <p:cNvCxnSpPr>
              <a:cxnSpLocks/>
              <a:stCxn id="11" idx="1"/>
            </p:cNvCxnSpPr>
            <p:nvPr/>
          </p:nvCxnSpPr>
          <p:spPr>
            <a:xfrm flipH="1">
              <a:off x="2667001" y="4267524"/>
              <a:ext cx="177701" cy="248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5" name="Picture 14" descr="black writing on white background"/>
          <p:cNvPicPr>
            <a:picLocks noChangeAspect="1"/>
          </p:cNvPicPr>
          <p:nvPr/>
        </p:nvPicPr>
        <p:blipFill rotWithShape="1">
          <a:blip r:embed="rId3" cstate="email">
            <a:extLst>
              <a:ext uri="{28A0092B-C50C-407E-A947-70E740481C1C}">
                <a14:useLocalDpi xmlns:a14="http://schemas.microsoft.com/office/drawing/2010/main"/>
              </a:ext>
            </a:extLst>
          </a:blip>
          <a:srcRect l="2908" r="4653" b="14334"/>
          <a:stretch/>
        </p:blipFill>
        <p:spPr>
          <a:xfrm>
            <a:off x="4097321" y="5762238"/>
            <a:ext cx="4815775" cy="622727"/>
          </a:xfrm>
          <a:prstGeom prst="rect">
            <a:avLst/>
          </a:prstGeom>
        </p:spPr>
      </p:pic>
      <p:pic>
        <p:nvPicPr>
          <p:cNvPr id="16" name="Picture 15" descr="A person in a black coa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23425" y="4449818"/>
            <a:ext cx="4815775" cy="1271940"/>
          </a:xfrm>
          <a:prstGeom prst="rect">
            <a:avLst/>
          </a:prstGeom>
        </p:spPr>
      </p:pic>
      <p:sp>
        <p:nvSpPr>
          <p:cNvPr id="17" name="TextBox 16"/>
          <p:cNvSpPr txBox="1"/>
          <p:nvPr/>
        </p:nvSpPr>
        <p:spPr>
          <a:xfrm>
            <a:off x="4628318" y="3859484"/>
            <a:ext cx="4015980"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Official email from HMRC sent to businesses on 20/04/20</a:t>
            </a:r>
          </a:p>
        </p:txBody>
      </p:sp>
      <p:sp>
        <p:nvSpPr>
          <p:cNvPr id="18" name="Oval 17">
            <a:extLst>
              <a:ext uri="{C183D7F6-B498-43B3-948B-1728B52AA6E4}">
                <adec:decorative xmlns:adec="http://schemas.microsoft.com/office/drawing/2017/decorative" val="1"/>
              </a:ext>
            </a:extLst>
          </p:cNvPr>
          <p:cNvSpPr/>
          <p:nvPr/>
        </p:nvSpPr>
        <p:spPr>
          <a:xfrm>
            <a:off x="7696199" y="5999302"/>
            <a:ext cx="1216897" cy="358314"/>
          </a:xfrm>
          <a:prstGeom prst="ellipse">
            <a:avLst/>
          </a:prstGeom>
          <a:noFill/>
          <a:ln>
            <a:solidFill>
              <a:srgbClr val="00668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C183D7F6-B498-43B3-948B-1728B52AA6E4}">
                <adec:decorative xmlns:adec="http://schemas.microsoft.com/office/drawing/2017/decorative" val="1"/>
              </a:ext>
            </a:extLst>
          </p:cNvPr>
          <p:cNvSpPr/>
          <p:nvPr/>
        </p:nvSpPr>
        <p:spPr>
          <a:xfrm>
            <a:off x="4339366" y="6180910"/>
            <a:ext cx="1756634" cy="300236"/>
          </a:xfrm>
          <a:prstGeom prst="ellipse">
            <a:avLst/>
          </a:prstGeom>
          <a:noFill/>
          <a:ln>
            <a:solidFill>
              <a:srgbClr val="00668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white background with black text">
            <a:extLst>
              <a:ext uri="{FF2B5EF4-FFF2-40B4-BE49-F238E27FC236}">
                <a16:creationId xmlns:a16="http://schemas.microsoft.com/office/drawing/2014/main" id="{030E4EF0-4D6D-4328-8D6F-B983A3FC75D9}"/>
              </a:ext>
            </a:extLst>
          </p:cNvPr>
          <p:cNvPicPr/>
          <p:nvPr/>
        </p:nvPicPr>
        <p:blipFill>
          <a:blip r:embed="rId5" cstate="email">
            <a:extLst>
              <a:ext uri="{28A0092B-C50C-407E-A947-70E740481C1C}">
                <a14:useLocalDpi xmlns:a14="http://schemas.microsoft.com/office/drawing/2010/main"/>
              </a:ext>
            </a:extLst>
          </a:blip>
          <a:stretch>
            <a:fillRect/>
          </a:stretch>
        </p:blipFill>
        <p:spPr>
          <a:xfrm>
            <a:off x="2743201" y="2225816"/>
            <a:ext cx="3700102" cy="1537488"/>
          </a:xfrm>
          <a:prstGeom prst="rect">
            <a:avLst/>
          </a:prstGeom>
        </p:spPr>
      </p:pic>
    </p:spTree>
    <p:extLst>
      <p:ext uri="{BB962C8B-B14F-4D97-AF65-F5344CB8AC3E}">
        <p14:creationId xmlns:p14="http://schemas.microsoft.com/office/powerpoint/2010/main" val="305322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12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3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691f71b9-b64f-4844-8bf8-0e85b55a74e6"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B5C7DD72541AD748996268CDFFBE803A" ma:contentTypeVersion="2" ma:contentTypeDescription="Create a new document." ma:contentTypeScope="" ma:versionID="19ec2de28b60831fc6f17acf1d13a454">
  <xsd:schema xmlns:xsd="http://www.w3.org/2001/XMLSchema" xmlns:xs="http://www.w3.org/2001/XMLSchema" xmlns:p="http://schemas.microsoft.com/office/2006/metadata/properties" targetNamespace="http://schemas.microsoft.com/office/2006/metadata/properties" ma:root="true" ma:fieldsID="307595502183a9995f72b73ff89b82a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288AD4-7F98-4525-B912-CE45D8B650B4}">
  <ds:schemaRefs>
    <ds:schemaRef ds:uri="Microsoft.SharePoint.Taxonomy.ContentTypeSync"/>
  </ds:schemaRefs>
</ds:datastoreItem>
</file>

<file path=customXml/itemProps2.xml><?xml version="1.0" encoding="utf-8"?>
<ds:datastoreItem xmlns:ds="http://schemas.openxmlformats.org/officeDocument/2006/customXml" ds:itemID="{D737F07F-4E26-42BD-9B11-4762BDEEA6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6126A08-0E2B-4121-A6AA-9F0DF3E39C11}">
  <ds:schemaRefs>
    <ds:schemaRef ds:uri="http://purl.org/dc/term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89372980-541A-4649-A228-6A2D14B3CA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27122</TotalTime>
  <Words>1566</Words>
  <Application>Microsoft Office PowerPoint</Application>
  <PresentationFormat>On-screen Show (4:3)</PresentationFormat>
  <Paragraphs>165</Paragraphs>
  <Slides>25</Slides>
  <Notes>17</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Office Theme</vt:lpstr>
      <vt:lpstr>Introduction slide</vt:lpstr>
      <vt:lpstr>About the National Trading Standards Scams Team </vt:lpstr>
      <vt:lpstr>Scale of the Business Fraud </vt:lpstr>
      <vt:lpstr>Take Five to Stop Fraud</vt:lpstr>
      <vt:lpstr>Take Five to Stop Fraud</vt:lpstr>
      <vt:lpstr>Types of business scams</vt:lpstr>
      <vt:lpstr>Government grant / refund scams</vt:lpstr>
      <vt:lpstr>Government grant / refund scams</vt:lpstr>
      <vt:lpstr>Government grant / refund scams</vt:lpstr>
      <vt:lpstr>How to protect yourself and your business</vt:lpstr>
      <vt:lpstr>Invoice / mandate scams</vt:lpstr>
      <vt:lpstr>Invoice / mandate scams</vt:lpstr>
      <vt:lpstr>How to protect yourself and your business</vt:lpstr>
      <vt:lpstr>CEO scams</vt:lpstr>
      <vt:lpstr>CEO scams &amp; the impact</vt:lpstr>
      <vt:lpstr>How to protect yourself and your business</vt:lpstr>
      <vt:lpstr>Tech support scams</vt:lpstr>
      <vt:lpstr>Tech support scams</vt:lpstr>
      <vt:lpstr>How to protect yourself and your business</vt:lpstr>
      <vt:lpstr>How to protect your company from cyber attacks</vt:lpstr>
      <vt:lpstr>Scams are the product of organised, predatory criminals…</vt:lpstr>
      <vt:lpstr>Report</vt:lpstr>
      <vt:lpstr>Consequences of falling for scams… </vt:lpstr>
      <vt:lpstr>Further reading…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Adam.Carter@surreycc.gov.uk</dc:creator>
  <cp:keywords>cover sheet, governmnet releif</cp:keywords>
  <cp:lastModifiedBy>Adam Carter</cp:lastModifiedBy>
  <cp:revision>586</cp:revision>
  <cp:lastPrinted>2016-08-17T16:33:17Z</cp:lastPrinted>
  <dcterms:created xsi:type="dcterms:W3CDTF">2016-05-12T12:33:04Z</dcterms:created>
  <dcterms:modified xsi:type="dcterms:W3CDTF">2024-05-02T13:29:13Z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0x010100B5C7DD72541AD748996268CDFFBE803A</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13d983c4-a733-4995-8873-234d79192874</vt:lpwstr>
  </property>
  <property fmtid="{D5CDD505-2E9C-101B-9397-08002B2CF9AE}" pid="6" name="Case_x0020_Management_x0020_Document_x0020_Type">
    <vt:lpwstr/>
  </property>
  <property fmtid="{D5CDD505-2E9C-101B-9397-08002B2CF9AE}" pid="7" name="p23cfbf5ca724db9bbf8f89111f5d616">
    <vt:lpwstr/>
  </property>
  <property fmtid="{D5CDD505-2E9C-101B-9397-08002B2CF9AE}" pid="8" name="Planning_x0020_Document_x0020_Type">
    <vt:lpwstr/>
  </property>
  <property fmtid="{D5CDD505-2E9C-101B-9397-08002B2CF9AE}" pid="9" name="Business_x0020_Performance_x0020_Document_x0020_Type">
    <vt:lpwstr/>
  </property>
  <property fmtid="{D5CDD505-2E9C-101B-9397-08002B2CF9AE}" pid="10" name="l2a2c13191bf4335b2c36228ef62c53e">
    <vt:lpwstr/>
  </property>
  <property fmtid="{D5CDD505-2E9C-101B-9397-08002B2CF9AE}" pid="11" name="Contract_x0020_and_x0020_Tender_x0020_Document_x0020_Type">
    <vt:lpwstr/>
  </property>
  <property fmtid="{D5CDD505-2E9C-101B-9397-08002B2CF9AE}" pid="12" name="Legal_x0020_Document_x0020_Type">
    <vt:lpwstr/>
  </property>
  <property fmtid="{D5CDD505-2E9C-101B-9397-08002B2CF9AE}" pid="13" name="Provider_x0020_and_x0020_Supplier_x0020_Document_x0020_Type">
    <vt:lpwstr/>
  </property>
  <property fmtid="{D5CDD505-2E9C-101B-9397-08002B2CF9AE}" pid="14" name="Technical_x0020_Document_x0020_Type">
    <vt:lpwstr/>
  </property>
  <property fmtid="{D5CDD505-2E9C-101B-9397-08002B2CF9AE}" pid="15" name="nc701821e2ae4ca7b090c56a0d021958">
    <vt:lpwstr/>
  </property>
  <property fmtid="{D5CDD505-2E9C-101B-9397-08002B2CF9AE}" pid="16" name="o00f61d71070476098c4709b5aeb3bd2">
    <vt:lpwstr/>
  </property>
  <property fmtid="{D5CDD505-2E9C-101B-9397-08002B2CF9AE}" pid="17" name="i441fec8d7de48e784c5a446ba9d3b0e">
    <vt:lpwstr/>
  </property>
  <property fmtid="{D5CDD505-2E9C-101B-9397-08002B2CF9AE}" pid="18" name="Staff_x0020_Document_x0020_Type">
    <vt:lpwstr/>
  </property>
  <property fmtid="{D5CDD505-2E9C-101B-9397-08002B2CF9AE}" pid="19" name="Administration_x0020_Document_x0020_Type">
    <vt:lpwstr/>
  </property>
  <property fmtid="{D5CDD505-2E9C-101B-9397-08002B2CF9AE}" pid="20" name="Financial_x0020_Document_x0020_Type">
    <vt:lpwstr/>
  </property>
  <property fmtid="{D5CDD505-2E9C-101B-9397-08002B2CF9AE}" pid="21" name="ia40b914e86141268670d7c54bc5df15">
    <vt:lpwstr/>
  </property>
  <property fmtid="{D5CDD505-2E9C-101B-9397-08002B2CF9AE}" pid="22" name="o911df34fb6e415aad03745923c490cb">
    <vt:lpwstr/>
  </property>
  <property fmtid="{D5CDD505-2E9C-101B-9397-08002B2CF9AE}" pid="23" name="i1c0bb1d0bf247fbad3ccce67a2b1a3c">
    <vt:lpwstr/>
  </property>
  <property fmtid="{D5CDD505-2E9C-101B-9397-08002B2CF9AE}" pid="24" name="nc39939b412e4b258e3d91afae22f476">
    <vt:lpwstr/>
  </property>
  <property fmtid="{D5CDD505-2E9C-101B-9397-08002B2CF9AE}" pid="25" name="Insurance_x0020_Document_x0020_Type">
    <vt:lpwstr/>
  </property>
  <property fmtid="{D5CDD505-2E9C-101B-9397-08002B2CF9AE}" pid="26" name="bb6bdcaf81dc494fac08f49b5d971cbc">
    <vt:lpwstr/>
  </property>
  <property fmtid="{D5CDD505-2E9C-101B-9397-08002B2CF9AE}" pid="27" name="nc0f1aa2c1d9443a8a05db9738a0b1b3">
    <vt:lpwstr/>
  </property>
  <property fmtid="{D5CDD505-2E9C-101B-9397-08002B2CF9AE}" pid="28" name="Asset_x0020_Document_x0020_Type">
    <vt:lpwstr/>
  </property>
  <property fmtid="{D5CDD505-2E9C-101B-9397-08002B2CF9AE}" pid="29" name="Coroner_x0020_Document_x0020_Type">
    <vt:lpwstr/>
  </property>
  <property fmtid="{D5CDD505-2E9C-101B-9397-08002B2CF9AE}" pid="30" name="Record_x0020_Management_x0020_Document_x0020_Type">
    <vt:lpwstr/>
  </property>
  <property fmtid="{D5CDD505-2E9C-101B-9397-08002B2CF9AE}" pid="31" name="Service_x0020_Management_x0020_Document_x0020_Type">
    <vt:lpwstr/>
  </property>
  <property fmtid="{D5CDD505-2E9C-101B-9397-08002B2CF9AE}" pid="32" name="bc09e3fac64b486c98a7da5b7bede6b9">
    <vt:lpwstr/>
  </property>
  <property fmtid="{D5CDD505-2E9C-101B-9397-08002B2CF9AE}" pid="33" name="d6542f9ca59a4e279c2d7a44dcfcd44a">
    <vt:lpwstr/>
  </property>
  <property fmtid="{D5CDD505-2E9C-101B-9397-08002B2CF9AE}" pid="34" name="External_x0020_Information_x0020_Document_x0020_Type">
    <vt:lpwstr/>
  </property>
  <property fmtid="{D5CDD505-2E9C-101B-9397-08002B2CF9AE}" pid="35" name="fe7a9f2e7ebb4b8a90f92e89b33d88fe">
    <vt:lpwstr/>
  </property>
  <property fmtid="{D5CDD505-2E9C-101B-9397-08002B2CF9AE}" pid="36" name="jfe86b159c6947ce9e6ff1f84d3f3bd0">
    <vt:lpwstr/>
  </property>
  <property fmtid="{D5CDD505-2E9C-101B-9397-08002B2CF9AE}" pid="37" name="f47e7ecff5cf4fec9804331cf9cc7d2d">
    <vt:lpwstr/>
  </property>
  <property fmtid="{D5CDD505-2E9C-101B-9397-08002B2CF9AE}" pid="38" name="Project_x0020_Management_x0020_Document_x0020_Type">
    <vt:lpwstr/>
  </property>
  <property fmtid="{D5CDD505-2E9C-101B-9397-08002B2CF9AE}" pid="39" name="j5b1618db7f54834b043ba6986764825">
    <vt:lpwstr/>
  </property>
  <property fmtid="{D5CDD505-2E9C-101B-9397-08002B2CF9AE}" pid="40" name="Management_x0020_Document_x0020_Type">
    <vt:lpwstr/>
  </property>
  <property fmtid="{D5CDD505-2E9C-101B-9397-08002B2CF9AE}" pid="41" name="c7341cb175b64701a2f371516e3c5ffa">
    <vt:lpwstr/>
  </property>
  <property fmtid="{D5CDD505-2E9C-101B-9397-08002B2CF9AE}" pid="42" name="Training">
    <vt:lpwstr>28;#Course|4fe375d7-739a-4fcb-bf42-67ca591cad1a</vt:lpwstr>
  </property>
  <property fmtid="{D5CDD505-2E9C-101B-9397-08002B2CF9AE}" pid="43" name="Management Document Type">
    <vt:lpwstr/>
  </property>
  <property fmtid="{D5CDD505-2E9C-101B-9397-08002B2CF9AE}" pid="44" name="Provider and Supplier Document Type">
    <vt:lpwstr/>
  </property>
  <property fmtid="{D5CDD505-2E9C-101B-9397-08002B2CF9AE}" pid="45" name="Staff Document Type">
    <vt:lpwstr/>
  </property>
  <property fmtid="{D5CDD505-2E9C-101B-9397-08002B2CF9AE}" pid="46" name="Coroner Document Type">
    <vt:lpwstr/>
  </property>
  <property fmtid="{D5CDD505-2E9C-101B-9397-08002B2CF9AE}" pid="47" name="Financial Document Type">
    <vt:lpwstr/>
  </property>
  <property fmtid="{D5CDD505-2E9C-101B-9397-08002B2CF9AE}" pid="48" name="Insurance Document Type">
    <vt:lpwstr/>
  </property>
  <property fmtid="{D5CDD505-2E9C-101B-9397-08002B2CF9AE}" pid="49" name="Contract and Tender Document Type">
    <vt:lpwstr/>
  </property>
  <property fmtid="{D5CDD505-2E9C-101B-9397-08002B2CF9AE}" pid="50" name="Case Management Document Type">
    <vt:lpwstr/>
  </property>
  <property fmtid="{D5CDD505-2E9C-101B-9397-08002B2CF9AE}" pid="51" name="Asset Document Type">
    <vt:lpwstr/>
  </property>
  <property fmtid="{D5CDD505-2E9C-101B-9397-08002B2CF9AE}" pid="52" name="Administration Document Type">
    <vt:lpwstr/>
  </property>
  <property fmtid="{D5CDD505-2E9C-101B-9397-08002B2CF9AE}" pid="53" name="External Information Document Type">
    <vt:lpwstr/>
  </property>
  <property fmtid="{D5CDD505-2E9C-101B-9397-08002B2CF9AE}" pid="54" name="Technical Document Type">
    <vt:lpwstr/>
  </property>
  <property fmtid="{D5CDD505-2E9C-101B-9397-08002B2CF9AE}" pid="55" name="Business Performance Document Type">
    <vt:lpwstr/>
  </property>
  <property fmtid="{D5CDD505-2E9C-101B-9397-08002B2CF9AE}" pid="56" name="Legal Document Type">
    <vt:lpwstr/>
  </property>
  <property fmtid="{D5CDD505-2E9C-101B-9397-08002B2CF9AE}" pid="57" name="Project Management Document Type">
    <vt:lpwstr/>
  </property>
  <property fmtid="{D5CDD505-2E9C-101B-9397-08002B2CF9AE}" pid="58" name="Planning Document Type">
    <vt:lpwstr/>
  </property>
  <property fmtid="{D5CDD505-2E9C-101B-9397-08002B2CF9AE}" pid="59" name="Service Management Document Type">
    <vt:lpwstr/>
  </property>
  <property fmtid="{D5CDD505-2E9C-101B-9397-08002B2CF9AE}" pid="60" name="Record Management Document Type">
    <vt:lpwstr/>
  </property>
  <property fmtid="{D5CDD505-2E9C-101B-9397-08002B2CF9AE}" pid="61" name="IsMyDocuments">
    <vt:bool>true</vt:bool>
  </property>
  <property fmtid="{D5CDD505-2E9C-101B-9397-08002B2CF9AE}" pid="62" name="MSIP_Label_f1fbfcc9-4d33-42a8-8fa7-e64347ad225b_Enabled">
    <vt:lpwstr>True</vt:lpwstr>
  </property>
  <property fmtid="{D5CDD505-2E9C-101B-9397-08002B2CF9AE}" pid="63" name="MSIP_Label_f1fbfcc9-4d33-42a8-8fa7-e64347ad225b_SiteId">
    <vt:lpwstr>70e4dd2e-aab7-4c6a-a882-3b6e7a39663e</vt:lpwstr>
  </property>
  <property fmtid="{D5CDD505-2E9C-101B-9397-08002B2CF9AE}" pid="64" name="MSIP_Label_f1fbfcc9-4d33-42a8-8fa7-e64347ad225b_Owner">
    <vt:lpwstr>pavithira.kathiravel@ukfinance.org.uk</vt:lpwstr>
  </property>
  <property fmtid="{D5CDD505-2E9C-101B-9397-08002B2CF9AE}" pid="65" name="MSIP_Label_f1fbfcc9-4d33-42a8-8fa7-e64347ad225b_SetDate">
    <vt:lpwstr>2020-04-17T09:26:36.8070846Z</vt:lpwstr>
  </property>
  <property fmtid="{D5CDD505-2E9C-101B-9397-08002B2CF9AE}" pid="66" name="MSIP_Label_f1fbfcc9-4d33-42a8-8fa7-e64347ad225b_Name">
    <vt:lpwstr>UK Finance Only</vt:lpwstr>
  </property>
  <property fmtid="{D5CDD505-2E9C-101B-9397-08002B2CF9AE}" pid="67" name="MSIP_Label_f1fbfcc9-4d33-42a8-8fa7-e64347ad225b_Application">
    <vt:lpwstr>Microsoft Azure Information Protection</vt:lpwstr>
  </property>
  <property fmtid="{D5CDD505-2E9C-101B-9397-08002B2CF9AE}" pid="68" name="MSIP_Label_f1fbfcc9-4d33-42a8-8fa7-e64347ad225b_ActionId">
    <vt:lpwstr>2a5fd9a3-ae1c-4745-9cb7-3745a05cf390</vt:lpwstr>
  </property>
  <property fmtid="{D5CDD505-2E9C-101B-9397-08002B2CF9AE}" pid="69" name="MSIP_Label_f1fbfcc9-4d33-42a8-8fa7-e64347ad225b_Extended_MSFT_Method">
    <vt:lpwstr>Automatic</vt:lpwstr>
  </property>
  <property fmtid="{D5CDD505-2E9C-101B-9397-08002B2CF9AE}" pid="70" name="Sensitivity">
    <vt:lpwstr>UK Finance Only</vt:lpwstr>
  </property>
</Properties>
</file>