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modernComment_100_0.xml" ContentType="application/vnd.ms-powerpoint.comments+xml"/>
  <Override PartName="/ppt/comments/modernComment_101_0.xml" ContentType="application/vnd.ms-powerpoint.comments+xml"/>
  <Override PartName="/ppt/comments/modernComment_102_0.xml" ContentType="application/vnd.ms-powerpoint.comments+xml"/>
  <Override PartName="/ppt/comments/modernComment_103_0.xml" ContentType="application/vnd.ms-powerpoint.comments+xml"/>
  <Override PartName="/ppt/comments/modernComment_10C_73112DE6.xml" ContentType="application/vnd.ms-powerpoint.comments+xml"/>
  <Override PartName="/ppt/comments/modernComment_10A_CA9B2970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4_0.xml" ContentType="application/vnd.ms-powerpoint.comments+xml"/>
  <Override PartName="/ppt/notesSlides/notesSlide3.xml" ContentType="application/vnd.openxmlformats-officedocument.presentationml.notesSlide+xml"/>
  <Override PartName="/ppt/comments/modernComment_10D_A9A0502D.xml" ContentType="application/vnd.ms-powerpoint.comments+xml"/>
  <Override PartName="/ppt/comments/modernComment_105_0.xml" ContentType="application/vnd.ms-powerpoint.comments+xml"/>
  <Override PartName="/ppt/comments/modernComment_10E_E780D1A5.xml" ContentType="application/vnd.ms-powerpoint.comments+xml"/>
  <Override PartName="/ppt/notesSlides/notesSlide4.xml" ContentType="application/vnd.openxmlformats-officedocument.presentationml.notesSlide+xml"/>
  <Override PartName="/ppt/comments/modernComment_107_0.xml" ContentType="application/vnd.ms-powerpoint.comments+xml"/>
  <Override PartName="/ppt/comments/modernComment_10F_B75F04D6.xml" ContentType="application/vnd.ms-powerpoint.comments+xml"/>
  <Override PartName="/ppt/comments/modernComment_110_B5CD96BA.xml" ContentType="application/vnd.ms-powerpoint.comments+xml"/>
  <Override PartName="/ppt/comments/modernComment_106_0.xml" ContentType="application/vnd.ms-powerpoint.comments+xml"/>
  <Override PartName="/ppt/comments/modernComment_108_0.xml" ContentType="application/vnd.ms-powerpoint.comments+xml"/>
  <Override PartName="/ppt/notesSlides/notesSlide5.xml" ContentType="application/vnd.openxmlformats-officedocument.presentationml.notesSlide+xml"/>
  <Override PartName="/ppt/comments/modernComment_111_C61FF86E.xml" ContentType="application/vnd.ms-powerpoint.comments+xml"/>
  <Override PartName="/ppt/notesSlides/notesSlide6.xml" ContentType="application/vnd.openxmlformats-officedocument.presentationml.notesSlide+xml"/>
  <Override PartName="/ppt/comments/modernComment_109_0.xml" ContentType="application/vnd.ms-powerpoint.comments+xml"/>
  <Override PartName="/ppt/comments/modernComment_119_5DE4398F.xml" ContentType="application/vnd.ms-powerpoint.comments+xml"/>
  <Override PartName="/ppt/comments/modernComment_114_F6404B6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7" r:id="rId5"/>
    <p:sldId id="259" r:id="rId6"/>
    <p:sldId id="268" r:id="rId7"/>
    <p:sldId id="266" r:id="rId8"/>
    <p:sldId id="278" r:id="rId9"/>
    <p:sldId id="277" r:id="rId10"/>
    <p:sldId id="279" r:id="rId11"/>
    <p:sldId id="260" r:id="rId12"/>
    <p:sldId id="269" r:id="rId13"/>
    <p:sldId id="261" r:id="rId14"/>
    <p:sldId id="270" r:id="rId15"/>
    <p:sldId id="263" r:id="rId16"/>
    <p:sldId id="271" r:id="rId17"/>
    <p:sldId id="272" r:id="rId18"/>
    <p:sldId id="262" r:id="rId19"/>
    <p:sldId id="264" r:id="rId20"/>
    <p:sldId id="273" r:id="rId21"/>
    <p:sldId id="265" r:id="rId22"/>
    <p:sldId id="280" r:id="rId23"/>
    <p:sldId id="274" r:id="rId24"/>
    <p:sldId id="281" r:id="rId25"/>
    <p:sldId id="275" r:id="rId26"/>
    <p:sldId id="276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CCF74-0603-374D-F895-2FFF30040CEC}" name="Sarah Williams" initials="SW" userId="S::Sarah.Turvey@surreycc.gov.uk::ea3418bb-ba4e-4a18-975f-565b3afc857b" providerId="AD"/>
  <p188:author id="{BDA18FC4-214F-96EC-09E9-59431E13F163}" name="Marina Osang" initials="MO" userId="S::marina.osang@surreycc.gov.uk::66ae6115-91e9-4617-aa19-d64548a5ee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A03771-F648-412D-925E-F28424D143B1}" authorId="{BDA18FC4-214F-96EC-09E9-59431E13F163}" status="resolved" created="2025-07-04T14:02:59.03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7" creationId="{00000000-0000-0000-0000-000000000000}"/>
      <ac:txMk cp="4" len="122">
        <ac:context len="472" hash="880190963"/>
      </ac:txMk>
    </ac:txMkLst>
    <p188:pos x="9073797" y="268735"/>
    <p188:txBody>
      <a:bodyPr/>
      <a:lstStyle/>
      <a:p>
        <a:r>
          <a:rPr lang="en-GB"/>
          <a:t>Include promoting the training </a:t>
        </a:r>
      </a:p>
    </p188:txBody>
  </p188:cm>
  <p188:cm id="{0F8637DB-CD2E-4008-84ED-241CF544B20B}" authorId="{43FCCF74-0603-374D-F895-2FFF30040CEC}" status="resolved" created="2025-07-11T13:53:03.90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7" creationId="{00000000-0000-0000-0000-000000000000}"/>
    </ac:deMkLst>
    <p188:txBody>
      <a:bodyPr/>
      <a:lstStyle/>
      <a:p>
        <a:r>
          <a:rPr lang="en-GB"/>
          <a:t>I’ve updated this section and tweaked the typos.</a:t>
        </a:r>
      </a:p>
    </p188:txBody>
  </p188:cm>
</p188:cmLst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5653E1-87F9-4EB6-A78E-69F20188F5CD}" authorId="{BDA18FC4-214F-96EC-09E9-59431E13F163}" status="resolved" created="2025-07-16T15:54:11.78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5" creationId="{00000000-0000-0000-0000-000000000000}"/>
      <ac:txMk cp="0" len="516">
        <ac:context len="660" hash="3046444820"/>
      </ac:txMk>
    </ac:txMkLst>
    <p188:pos x="10710885" y="213361"/>
    <p188:replyLst>
      <p188:reply id="{5CC2287A-0B27-4321-A240-445D9AD491DA}" authorId="{43FCCF74-0603-374D-F895-2FFF30040CEC}" created="2025-07-24T07:09:53.489">
        <p188:txBody>
          <a:bodyPr/>
          <a:lstStyle/>
          <a:p>
            <a:r>
              <a:rPr lang="en-GB"/>
              <a:t>Add in that you have done some suitable for linkedin</a:t>
            </a:r>
          </a:p>
        </p188:txBody>
      </p188:reply>
    </p188:replyLst>
    <p188:txBody>
      <a:bodyPr/>
      <a:lstStyle/>
      <a:p>
        <a:r>
          <a:rPr lang="en-GB"/>
          <a:t>Updated to reflect versions </a:t>
        </a:r>
      </a:p>
    </p188:txBody>
  </p188:cm>
</p188:cmLst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98F7A2-2852-4D83-A8D9-469F685E572A}" authorId="{43FCCF74-0603-374D-F895-2FFF30040CEC}" status="resolved" created="2025-07-11T13:56:19.47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picMk id="6" creationId="{C1F928C2-1696-CF6F-4333-02CF61C50397}"/>
    </ac:deMkLst>
    <p188:txBody>
      <a:bodyPr/>
      <a:lstStyle/>
      <a:p>
        <a:r>
          <a:rPr lang="en-GB"/>
          <a:t>Add the no blame hashtag in all the images in the pack</a:t>
        </a:r>
      </a:p>
    </p188:txBody>
  </p188:cm>
  <p188:cm id="{7180BF35-9156-4A6A-9065-45E1C69BE974}" authorId="{43FCCF74-0603-374D-F895-2FFF30040CEC}" status="resolved" created="2025-07-24T07:12:07.845" complete="100000">
    <pc:sldMkLst xmlns:pc="http://schemas.microsoft.com/office/powerpoint/2013/main/command">
      <pc:docMk/>
      <pc:sldMk cId="0" sldId="258"/>
    </pc:sldMkLst>
    <p188:txBody>
      <a:bodyPr/>
      <a:lstStyle/>
      <a:p>
        <a:r>
          <a:rPr lang="en-GB"/>
          <a:t>Please keep font text and size the same throughout the doc and first two pages</a:t>
        </a:r>
      </a:p>
    </p188:txBody>
  </p188:cm>
</p188:cmLst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F887F1-4EEB-4666-A07C-9CBC16A7F094}" authorId="{BDA18FC4-214F-96EC-09E9-59431E13F163}" status="resolved" created="2025-07-10T14:01:24.438" complete="100000">
    <pc:sldMkLst xmlns:pc="http://schemas.microsoft.com/office/powerpoint/2013/main/command">
      <pc:docMk/>
      <pc:sldMk cId="0" sldId="259"/>
    </pc:sldMkLst>
    <p188:replyLst>
      <p188:reply id="{63DF7B11-B420-4DA9-BA5C-5490BC73ABC5}" authorId="{43FCCF74-0603-374D-F895-2FFF30040CEC}" created="2025-07-11T14:05:02.947">
        <p188:txBody>
          <a:bodyPr/>
          <a:lstStyle/>
          <a:p>
            <a:r>
              <a:rPr lang="en-GB"/>
              <a:t>Slide 2 or 5 of the research or can do both</a:t>
            </a:r>
          </a:p>
        </p188:txBody>
      </p188:reply>
    </p188:replyLst>
    <p188:txBody>
      <a:bodyPr/>
      <a:lstStyle/>
      <a:p>
        <a:r>
          <a:rPr lang="en-GB"/>
          <a:t>I need to change one of these to add one of stats from the ND research. Any preference? </a:t>
        </a:r>
      </a:p>
    </p188:txBody>
  </p188:cm>
  <p188:cm id="{3C533CAC-2904-4346-AB5B-473A48971F8C}" authorId="{43FCCF74-0603-374D-F895-2FFF30040CEC}" status="resolved" created="2025-07-11T14:03:11.36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8" creationId="{00000000-0000-0000-0000-000000000000}"/>
    </ac:deMkLst>
    <p188:replyLst>
      <p188:reply id="{E06F3364-3505-4DE9-9B5A-215FD2698D4F}" authorId="{43FCCF74-0603-374D-F895-2FFF30040CEC}" created="2025-07-24T07:16:33.197">
        <p188:txBody>
          <a:bodyPr/>
          <a:lstStyle/>
          <a:p>
            <a:r>
              <a:rPr lang="en-GB"/>
              <a:t>Not sure thi9s text goes with image - talk about diversity</a:t>
            </a:r>
          </a:p>
        </p188:txBody>
      </p188:reply>
      <p188:reply id="{05B4AEC4-DE21-46DD-B28D-5C4652F27E91}" authorId="{BDA18FC4-214F-96EC-09E9-59431E13F163}" created="2025-07-24T10:55:42.954">
        <p188:txBody>
          <a:bodyPr/>
          <a:lstStyle/>
          <a:p>
            <a:r>
              <a:rPr lang="en-GB"/>
              <a:t>Replaced with the text from slide 10</a:t>
            </a:r>
          </a:p>
        </p188:txBody>
      </p188:reply>
    </p188:replyLst>
    <p188:txBody>
      <a:bodyPr/>
      <a:lstStyle/>
      <a:p>
        <a:r>
          <a:rPr lang="en-GB"/>
          <a:t>Need to update the text for this one.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35A118-4758-406A-97A0-96B85E37A0F0}" authorId="{43FCCF74-0603-374D-F895-2FFF30040CEC}" status="resolved" created="2025-07-24T07:22:17.01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picMk id="3" creationId="{C8629066-31BC-5D8D-72EA-C5FB6149D487}"/>
    </ac:deMkLst>
    <p188:txBody>
      <a:bodyPr/>
      <a:lstStyle/>
      <a:p>
        <a:r>
          <a:rPr lang="en-GB"/>
          <a:t>Get rid of ‘etc.’ ….Such as physical ….</a:t>
        </a:r>
      </a:p>
    </p188:txBody>
  </p188:cm>
</p188:cmLst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688CBC-B909-4C84-8E01-E8DAB76B13DB}" authorId="{43FCCF74-0603-374D-F895-2FFF30040CEC}" status="resolved" created="2025-07-11T14:08:22.657" startDate="2025-07-16T14:24:57.005" dueDate="2025-07-16T14:24:57.005" assignedTo="{43FCCF74-0603-374D-F895-2FFF30040CEC}" complete="100000" title="Two options here @Sarah Williams. Let me know if you have a preference or want any changes ☺️ 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4" creationId="{00000000-0000-0000-0000-000000000000}"/>
    </ac:deMkLst>
    <p188:replyLst>
      <p188:reply id="{95B578CA-C5FD-4350-8486-A97545B3FA68}" authorId="{BDA18FC4-214F-96EC-09E9-59431E13F163}" created="2025-07-16T14:27:38.914">
        <p188:txBody>
          <a:bodyPr/>
          <a:lstStyle/>
          <a:p>
            <a:r>
              <a:rPr lang="en-GB"/>
              <a:t>I think one of these versions would work for slide 5 also </a:t>
            </a:r>
          </a:p>
        </p188:txBody>
      </p188:reply>
      <p188:reply id="{6DDF4DA5-254B-47A6-8B1C-E3840933FB9A}" authorId="{43FCCF74-0603-374D-F895-2FFF30040CEC}" created="2025-07-24T07:25:19.984">
        <p188:txBody>
          <a:bodyPr/>
          <a:lstStyle/>
          <a:p>
            <a:r>
              <a:rPr lang="en-GB"/>
              <a:t>yessss</a:t>
            </a:r>
          </a:p>
        </p188:txBody>
      </p188:reply>
    </p188:replyLst>
    <p188:txBody>
      <a:bodyPr/>
      <a:lstStyle/>
      <a:p>
        <a:r>
          <a:rPr lang="en-GB"/>
          <a:t>Could update this text so it’s a little different to the previous one. Could pull something from the text written for the training.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7-16T14:24:57.006" id="{B8DBAEDA-DB80-4D88-A3D4-62C14FBFB98B}">
              <p228:atrbtn authorId="{BDA18FC4-214F-96EC-09E9-59431E13F163}"/>
              <p228:anchr>
                <p228:comment id="{BFB96117-36A2-42B8-B982-D15B7926E163}"/>
              </p228:anchr>
              <p228:add/>
            </p228:event>
            <p228:event time="2025-07-16T14:24:57.006" id="{EDBA1161-1A28-47C5-B8B5-BE186A50F162}">
              <p228:atrbtn authorId="{BDA18FC4-214F-96EC-09E9-59431E13F163}"/>
              <p228:anchr>
                <p228:comment id="{BFB96117-36A2-42B8-B982-D15B7926E163}"/>
              </p228:anchr>
              <p228:asgn authorId="{43FCCF74-0603-374D-F895-2FFF30040CEC}"/>
            </p228:event>
            <p228:event time="2025-07-16T14:24:57.006" id="{6B2E256F-9178-440A-93C8-B4E9FE4AEA5D}">
              <p228:atrbtn authorId="{BDA18FC4-214F-96EC-09E9-59431E13F163}"/>
              <p228:anchr>
                <p228:comment id="{BFB96117-36A2-42B8-B982-D15B7926E163}"/>
              </p228:anchr>
              <p228:date stDt="2025-07-16T14:24:57.005" endDt="2025-07-16T14:24:57.005"/>
            </p228:event>
            <p228:event time="2025-07-16T14:24:57.006" id="{E8B2EEB1-5E43-45A4-A26C-63A44175296D}">
              <p228:atrbtn authorId="{BDA18FC4-214F-96EC-09E9-59431E13F163}"/>
              <p228:anchr>
                <p228:comment id="{BFB96117-36A2-42B8-B982-D15B7926E163}"/>
              </p228:anchr>
              <p228:title val="Two options here @Sarah Williams. Let me know if you have a preference or want any changes ☺️ "/>
            </p228:event>
            <p228:event time="2025-07-24T12:01:38.725" id="{C40FC853-5BE1-4DA0-9995-B393CBA3F3C9}">
              <p228:atrbtn authorId="{BDA18FC4-214F-96EC-09E9-59431E13F163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AA0D37-9114-47CE-B4EA-3D7B725A07ED}" authorId="{43FCCF74-0603-374D-F895-2FFF30040CEC}" status="resolved" created="2025-07-11T14:13:06.249" complete="100000">
    <pc:sldMkLst xmlns:pc="http://schemas.microsoft.com/office/powerpoint/2013/main/command">
      <pc:docMk/>
      <pc:sldMk cId="0" sldId="262"/>
    </pc:sldMkLst>
    <p188:txBody>
      <a:bodyPr/>
      <a:lstStyle/>
      <a:p>
        <a:r>
          <a:rPr lang="en-GB"/>
          <a:t>Full word for AI</a:t>
        </a:r>
      </a:p>
    </p188:txBody>
  </p188:cm>
  <p188:cm id="{66A08C46-D262-4AFE-9E72-D64C6AC38A06}" authorId="{BDA18FC4-214F-96EC-09E9-59431E13F163}" status="resolved" created="2025-07-21T12:56:19.92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2"/>
      <ac:spMk id="13" creationId="{DBF2EF5B-12EE-2AC5-5538-4FEF16A54764}"/>
      <ac:txMk cp="242" len="11">
        <ac:context len="299" hash="1291447388"/>
      </ac:txMk>
    </ac:txMkLst>
    <p188:pos x="2291316" y="1782726"/>
    <p188:txBody>
      <a:bodyPr/>
      <a:lstStyle/>
      <a:p>
        <a:r>
          <a:rPr lang="en-GB"/>
          <a:t>Shortened link to fit 280 characters </a:t>
        </a:r>
      </a:p>
    </p188:txBody>
  </p188:cm>
  <p188:cm id="{F217693B-DA07-4D51-BAF6-D2A9E1BB0C57}" authorId="{43FCCF74-0603-374D-F895-2FFF30040CEC}" status="resolved" created="2025-07-24T07:31:35.36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2"/>
      <ac:picMk id="10" creationId="{E716FF25-CF9D-1A56-E5C0-E8BB502BC7CD}"/>
    </ac:deMkLst>
    <p188:txBody>
      <a:bodyPr/>
      <a:lstStyle/>
      <a:p>
        <a:r>
          <a:rPr lang="en-GB"/>
          <a:t>epidemic</a:t>
        </a:r>
      </a:p>
    </p188:txBody>
  </p188:cm>
  <p188:cm id="{04450D98-6558-4B35-8E9A-B2559BD09315}" authorId="{43FCCF74-0603-374D-F895-2FFF30040CEC}" status="resolved" created="2025-07-24T07:31:59.16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2"/>
      <ac:spMk id="13" creationId="{DBF2EF5B-12EE-2AC5-5538-4FEF16A54764}"/>
    </ac:deMkLst>
    <p188:txBody>
      <a:bodyPr/>
      <a:lstStyle/>
      <a:p>
        <a:r>
          <a:rPr lang="en-GB"/>
          <a:t>Epidemic and change link</a:t>
        </a:r>
      </a:p>
    </p188:txBody>
  </p188:cm>
</p188:cmLst>
</file>

<file path=ppt/comments/modernComment_10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6EA35B-6CA1-43A8-919C-D84ADBD5CA53}" authorId="{43FCCF74-0603-374D-F895-2FFF30040CEC}" status="resolved" created="2025-07-11T14:10:44.18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spMk id="12" creationId="{00000000-0000-0000-0000-000000000000}"/>
    </ac:deMkLst>
    <p188:replyLst/>
    <p188:txBody>
      <a:bodyPr/>
      <a:lstStyle/>
      <a:p>
        <a:r>
          <a:rPr lang="en-GB"/>
          <a:t>Maybe put full word of AI</a:t>
        </a:r>
      </a:p>
    </p188:txBody>
  </p188:cm>
  <p188:cm id="{C207EF34-8AA4-4F3A-A54E-262E25F40A24}" authorId="{43FCCF74-0603-374D-F895-2FFF30040CEC}" status="resolved" created="2025-07-24T07:27:04.30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picMk id="10" creationId="{4A08FE19-BB75-AE65-B7E4-9E8E2E434240}"/>
    </ac:deMkLst>
    <p188:txBody>
      <a:bodyPr/>
      <a:lstStyle/>
      <a:p>
        <a:r>
          <a:rPr lang="en-GB"/>
          <a:t>Not pandemic its epidemic </a:t>
        </a:r>
      </a:p>
    </p188:txBody>
  </p188:cm>
  <p188:cm id="{54D59560-75AC-47C4-A25F-5920B8CC681C}" authorId="{43FCCF74-0603-374D-F895-2FFF30040CEC}" status="resolved" created="2025-07-24T07:28:37.94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spMk id="12" creationId="{00000000-0000-0000-0000-000000000000}"/>
    </ac:deMkLst>
    <p188:txBody>
      <a:bodyPr/>
      <a:lstStyle/>
      <a:p>
        <a:r>
          <a:rPr lang="en-GB"/>
          <a:t>epidemic</a:t>
        </a:r>
      </a:p>
    </p188:txBody>
  </p188:cm>
  <p188:cm id="{B1C89902-2A69-4B92-8965-BF3B92BF493A}" authorId="{43FCCF74-0603-374D-F895-2FFF30040CEC}" status="resolved" created="2025-07-25T14:39:25.44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picMk id="14" creationId="{E264A176-49F7-4843-2CBA-86DA63C87FCC}"/>
    </ac:deMkLst>
    <p188:txBody>
      <a:bodyPr/>
      <a:lstStyle/>
      <a:p>
        <a:r>
          <a:rPr lang="en-GB"/>
          <a:t>Please change the pandemic word in the text under the image</a:t>
        </a:r>
      </a:p>
    </p188:txBody>
  </p188:cm>
</p188:cmLst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D4BE74-52F8-402B-9EC7-24315A777B4B}" authorId="{43FCCF74-0603-374D-F895-2FFF30040CEC}" status="resolved" created="2025-07-24T07:35:57.34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4" creationId="{00000000-0000-0000-0000-000000000000}"/>
    </ac:deMkLst>
    <p188:replyLst>
      <p188:reply id="{65470D29-F745-45EF-BD17-9CA87A6F38F2}" authorId="{BDA18FC4-214F-96EC-09E9-59431E13F163}" created="2025-07-25T13:15:03.946">
        <p188:txBody>
          <a:bodyPr/>
          <a:lstStyle/>
          <a:p>
            <a:r>
              <a:rPr lang="en-GB"/>
              <a:t>Did you want me to do this on the slide too on the top arrow text? Think it might be a squeeze </a:t>
            </a:r>
          </a:p>
        </p188:txBody>
      </p188:reply>
      <p188:reply id="{33CA920E-BE46-4914-813B-ADE6C3CB74AE}" authorId="{43FCCF74-0603-374D-F895-2FFF30040CEC}" created="2025-07-25T14:40:47.674">
        <p188:txBody>
          <a:bodyPr/>
          <a:lstStyle/>
          <a:p>
            <a:r>
              <a:rPr lang="en-GB"/>
              <a:t>no</a:t>
            </a:r>
          </a:p>
        </p188:txBody>
      </p188:reply>
    </p188:replyLst>
    <p188:txBody>
      <a:bodyPr/>
      <a:lstStyle/>
      <a:p>
        <a:r>
          <a:rPr lang="en-GB"/>
          <a:t>Criminals start by being ….</a:t>
        </a:r>
      </a:p>
    </p188:txBody>
  </p188:cm>
  <p188:cm id="{85756BFF-87F4-48B0-AC85-0807ADFE32EC}" authorId="{43FCCF74-0603-374D-F895-2FFF30040CEC}" status="resolved" created="2025-07-24T07:36:16.53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4" creationId="{00000000-0000-0000-0000-000000000000}"/>
    </ac:deMkLst>
    <p188:replyLst>
      <p188:reply id="{54789E15-A2F2-4D89-94C2-B1CF7D9481D5}" authorId="{BDA18FC4-214F-96EC-09E9-59431E13F163}" created="2025-07-25T13:13:15.400">
        <p188:txBody>
          <a:bodyPr/>
          <a:lstStyle/>
          <a:p>
            <a:r>
              <a:rPr lang="en-GB"/>
              <a:t>Thoughts?</a:t>
            </a:r>
          </a:p>
        </p188:txBody>
      </p188:reply>
      <p188:reply id="{C7B44F7C-3AF6-4CC5-AB38-BB7338EDAA5C}" authorId="{43FCCF74-0603-374D-F895-2FFF30040CEC}" created="2025-07-25T14:40:27.732">
        <p188:txBody>
          <a:bodyPr/>
          <a:lstStyle/>
          <a:p>
            <a:r>
              <a:rPr lang="en-GB"/>
              <a:t>Yes better</a:t>
            </a:r>
          </a:p>
        </p188:txBody>
      </p188:reply>
    </p188:replyLst>
    <p188:txBody>
      <a:bodyPr/>
      <a:lstStyle/>
      <a:p>
        <a:r>
          <a:rPr lang="en-GB"/>
          <a:t>Reword the sentence not good english</a:t>
        </a:r>
      </a:p>
    </p188:txBody>
  </p188:cm>
</p188:cmLst>
</file>

<file path=ppt/comments/modernComment_109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9474EE-23F2-4F04-A417-720E77A2B4D5}" authorId="{BDA18FC4-214F-96EC-09E9-59431E13F163}" status="resolved" created="2025-07-10T13:50:28.4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5"/>
      <ac:picMk id="12" creationId="{5E2256E5-5389-813C-8A70-B6156FA6F2B3}"/>
    </ac:deMkLst>
    <p188:txBody>
      <a:bodyPr/>
      <a:lstStyle/>
      <a:p>
        <a:r>
          <a:rPr lang="en-GB"/>
          <a:t>Add a note that they want to make sure that the video pops up in the social post via the link. </a:t>
        </a:r>
      </a:p>
    </p188:txBody>
  </p188:cm>
  <p188:cm id="{D02D7F2B-CD83-44F2-AF7A-4901A4D4008B}" authorId="{43FCCF74-0603-374D-F895-2FFF30040CEC}" status="resolved" created="2025-07-11T14:16:27.99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5"/>
      <ac:spMk id="10" creationId="{00000000-0000-0000-0000-000000000000}"/>
    </ac:deMkLst>
    <p188:txBody>
      <a:bodyPr/>
      <a:lstStyle/>
      <a:p>
        <a:r>
          <a:rPr lang="en-GB"/>
          <a:t>Use brackets after artificial intell so you don’t need to put full word later on</a:t>
        </a:r>
      </a:p>
    </p188:txBody>
  </p188:cm>
  <p188:cm id="{AD6460AD-B5A0-4A33-8E36-84BEC37DB723}" authorId="{43FCCF74-0603-374D-F895-2FFF30040CEC}" status="resolved" created="2025-07-25T14:42:59.744" complete="100000">
    <pc:sldMkLst xmlns:pc="http://schemas.microsoft.com/office/powerpoint/2013/main/command">
      <pc:docMk/>
      <pc:sldMk cId="0" sldId="265"/>
    </pc:sldMkLst>
    <p188:replyLst>
      <p188:reply id="{DE5AA767-2003-431E-B22E-857C830154C9}" authorId="{BDA18FC4-214F-96EC-09E9-59431E13F163}" created="2025-07-30T08:45:07.724">
        <p188:txBody>
          <a:bodyPr/>
          <a:lstStyle/>
          <a:p>
            <a:r>
              <a:rPr lang="en-GB"/>
              <a:t>Please see slides 23-24</a:t>
            </a:r>
          </a:p>
        </p188:txBody>
      </p188:reply>
      <p188:reply id="{CE23C9EF-676C-4907-988A-E76FA3E6E686}" authorId="{43FCCF74-0603-374D-F895-2FFF30040CEC}" created="2025-07-30T15:43:12.967">
        <p188:txBody>
          <a:bodyPr/>
          <a:lstStyle/>
          <a:p>
            <a:r>
              <a:rPr lang="en-GB"/>
              <a:t>Love those slides well done</a:t>
            </a:r>
          </a:p>
        </p188:txBody>
      </p188:reply>
    </p188:replyLst>
    <p188:txBody>
      <a:bodyPr/>
      <a:lstStyle/>
      <a:p>
        <a:r>
          <a:rPr lang="en-GB"/>
          <a:t>Could we use the money saving expert slide in the training to make a deep-fake slide to explain how AI is used to lure people in. I like this slide too and thought w could expand on it?</a:t>
        </a:r>
      </a:p>
    </p188:txBody>
  </p188:cm>
</p188:cmLst>
</file>

<file path=ppt/comments/modernComment_10A_CA9B29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747886F-4D53-47CE-AD91-EF9C67C8CF99}" authorId="{BDA18FC4-214F-96EC-09E9-59431E13F163}" status="resolved" created="2025-07-17T14:07:03.75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99166320" sldId="266"/>
      <ac:picMk id="5" creationId="{5760FCE7-E055-A91D-857E-E35393AA7DCA}"/>
    </ac:deMkLst>
    <p188:replyLst>
      <p188:reply id="{B9BD9F70-FE9B-4D5E-A596-5E6AFD90D056}" authorId="{43FCCF74-0603-374D-F895-2FFF30040CEC}" created="2025-07-24T07:21:21.723">
        <p188:txBody>
          <a:bodyPr/>
          <a:lstStyle/>
          <a:p>
            <a:r>
              <a:rPr lang="en-GB"/>
              <a:t>Could say about neurodiverse people to tie it together and maybr say market places can make us vulnerable</a:t>
            </a:r>
          </a:p>
        </p188:txBody>
      </p188:reply>
    </p188:replyLst>
    <p188:txBody>
      <a:bodyPr/>
      <a:lstStyle/>
      <a:p>
        <a:r>
          <a:rPr lang="en-GB"/>
          <a:t>Does the title card make sense with the content? We don’t talk about situational vs marketplace vulnerability here. Wonder if it should be something else </a:t>
        </a:r>
      </a:p>
    </p188:txBody>
  </p188:cm>
  <p188:cm id="{0BC9B0AC-7562-4216-855F-E631FAC28727}" authorId="{BDA18FC4-214F-96EC-09E9-59431E13F163}" status="resolved" created="2025-07-17T14:30:55.09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99166320" sldId="266"/>
      <ac:spMk id="8" creationId="{84623212-2AC4-A928-93BD-57BD92A02E38}"/>
    </ac:deMkLst>
    <p188:replyLst>
      <p188:reply id="{7D9F7834-F484-4E06-8801-2F5391D5D9C4}" authorId="{BDA18FC4-214F-96EC-09E9-59431E13F163}" created="2025-07-25T09:51:54.109">
        <p188:txBody>
          <a:bodyPr/>
          <a:lstStyle/>
          <a:p>
            <a:r>
              <a:rPr lang="en-GB"/>
              <a:t>Can’t do a twitter one - they only accept 4 images per post  ☺️ </a:t>
            </a:r>
          </a:p>
        </p188:txBody>
      </p188:reply>
      <p188:reply id="{A0250E4B-6179-4037-94A5-8DE5D6842EBD}" authorId="{43FCCF74-0603-374D-F895-2FFF30040CEC}" created="2025-07-25T14:38:02.426">
        <p188:txBody>
          <a:bodyPr/>
          <a:lstStyle/>
          <a:p>
            <a:r>
              <a:rPr lang="en-GB"/>
              <a:t>Can take out the last tile for twitter?</a:t>
            </a:r>
          </a:p>
        </p188:txBody>
      </p188:reply>
      <p188:reply id="{1097A741-2EEF-4B45-8ADE-DEFE98038B53}" authorId="{43FCCF74-0603-374D-F895-2FFF30040CEC}" created="2025-07-25T14:38:16.815">
        <p188:txBody>
          <a:bodyPr/>
          <a:lstStyle/>
          <a:p>
            <a:r>
              <a:rPr lang="en-GB"/>
              <a:t>And do the same for the next slide?</a:t>
            </a:r>
          </a:p>
        </p188:txBody>
      </p188:reply>
    </p188:replyLst>
    <p188:txBody>
      <a:bodyPr/>
      <a:lstStyle/>
      <a:p>
        <a:r>
          <a:rPr lang="en-GB"/>
          <a:t>Haven’t done a twitter version for this one yet - would like some feedback on it first pls </a:t>
        </a:r>
      </a:p>
    </p188:txBody>
  </p188:cm>
</p188:cmLst>
</file>

<file path=ppt/comments/modernComment_10C_73112D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F53FA8-51A3-4607-8269-47C106C93937}" authorId="{43FCCF74-0603-374D-F895-2FFF30040CEC}" status="resolved" created="2025-07-24T07:17:09.30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30505702" sldId="268"/>
      <ac:spMk id="8" creationId="{1A64906F-6FCE-D378-5B9C-58F9CC29AA19}"/>
    </ac:deMkLst>
    <p188:replyLst>
      <p188:reply id="{CD253DD6-15E3-4747-BDC8-D8359D1C5B0D}" authorId="{BDA18FC4-214F-96EC-09E9-59431E13F163}" created="2025-07-24T10:56:06.685">
        <p188:txBody>
          <a:bodyPr/>
          <a:lstStyle/>
          <a:p>
            <a:r>
              <a:rPr lang="en-GB"/>
              <a:t>Replaced with text from slide 11
</a:t>
            </a:r>
          </a:p>
        </p188:txBody>
      </p188:reply>
    </p188:replyLst>
    <p188:txBody>
      <a:bodyPr/>
      <a:lstStyle/>
      <a:p>
        <a:r>
          <a:rPr lang="en-GB"/>
          <a:t>Same comment as previous slide</a:t>
        </a:r>
      </a:p>
    </p188:txBody>
  </p188:cm>
</p188:cmLst>
</file>

<file path=ppt/comments/modernComment_10D_A9A050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865A55-A2C1-44BA-A4D6-18F03087A42F}" authorId="{43FCCF74-0603-374D-F895-2FFF30040CEC}" status="resolved" created="2025-07-24T07:23:18.52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45855789" sldId="269"/>
      <ac:picMk id="5" creationId="{6E9E25B1-9466-8821-357F-E052B4C6BF46}"/>
    </ac:deMkLst>
    <p188:txBody>
      <a:bodyPr/>
      <a:lstStyle/>
      <a:p>
        <a:r>
          <a:rPr lang="en-GB"/>
          <a:t>Same as previous slide</a:t>
        </a:r>
      </a:p>
    </p188:txBody>
  </p188:cm>
</p188:cmLst>
</file>

<file path=ppt/comments/modernComment_10E_E780D1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F34971-776D-4FA9-B783-467619666839}" authorId="{BDA18FC4-214F-96EC-09E9-59431E13F163}" status="resolved" created="2025-07-18T09:55:17.92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83979173" sldId="270"/>
      <ac:spMk id="13" creationId="{2F625692-ED33-199A-9A76-0CFE7D8DC67E}"/>
      <ac:txMk cp="256">
        <ac:context len="300" hash="1649419249"/>
      </ac:txMk>
    </ac:txMkLst>
    <p188:pos x="2162175" y="2453614"/>
    <p188:replyLst>
      <p188:reply id="{E125E9B2-3E28-4CA0-80FC-BF3895EAF055}" authorId="{43FCCF74-0603-374D-F895-2FFF30040CEC}" created="2025-07-24T07:25:55.433">
        <p188:txBody>
          <a:bodyPr/>
          <a:lstStyle/>
          <a:p>
            <a:r>
              <a:rPr lang="en-GB"/>
              <a:t>Could it read coerce &amp;control instead?</a:t>
            </a:r>
          </a:p>
        </p188:txBody>
      </p188:reply>
      <p188:reply id="{9C67B475-BEBC-4B9F-8939-FDCD521163C1}" authorId="{BDA18FC4-214F-96EC-09E9-59431E13F163}" created="2025-07-24T08:19:53.154">
        <p188:txBody>
          <a:bodyPr/>
          <a:lstStyle/>
          <a:p>
            <a:r>
              <a:rPr lang="en-GB"/>
              <a:t>How’s that? </a:t>
            </a:r>
          </a:p>
        </p188:txBody>
      </p188:reply>
    </p188:replyLst>
    <p188:txBody>
      <a:bodyPr/>
      <a:lstStyle/>
      <a:p>
        <a:r>
          <a:rPr lang="en-GB"/>
          <a:t>To fit the 280 characters I’ve used a shortened link here - is that okay? </a:t>
        </a:r>
      </a:p>
    </p188:txBody>
  </p188:cm>
</p188:cmLst>
</file>

<file path=ppt/comments/modernComment_10F_B75F04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A2B315-1D97-43AA-9F07-E13AC4B79D83}" authorId="{BDA18FC4-214F-96EC-09E9-59431E13F163}" status="resolved" created="2025-07-21T12:55:59.82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76457686" sldId="271"/>
      <ac:spMk id="12" creationId="{7CA47EF8-B9AE-EE88-C97E-B93262EF2A9E}"/>
      <ac:txMk cp="280">
        <ac:context len="299" hash="1291447388"/>
      </ac:txMk>
    </ac:txMkLst>
    <p188:pos x="2233738" y="2032591"/>
    <p188:replyLst>
      <p188:reply id="{D5A13977-7AD3-438F-9DBD-DA1D14C57227}" authorId="{43FCCF74-0603-374D-F895-2FFF30040CEC}" created="2025-07-24T07:29:03.556">
        <p188:txBody>
          <a:bodyPr/>
          <a:lstStyle/>
          <a:p>
            <a:r>
              <a:rPr lang="en-GB"/>
              <a:t>Coerce &amp;control</a:t>
            </a:r>
          </a:p>
        </p188:txBody>
      </p188:reply>
    </p188:replyLst>
    <p188:txBody>
      <a:bodyPr/>
      <a:lstStyle/>
      <a:p>
        <a:r>
          <a:rPr lang="en-GB"/>
          <a:t>Shortened link to fit 280 characters </a:t>
        </a:r>
      </a:p>
    </p188:txBody>
  </p188:cm>
  <p188:cm id="{652A8100-CE20-4F1C-BFEC-398028D2B6FE}" authorId="{43FCCF74-0603-374D-F895-2FFF30040CEC}" status="resolved" created="2025-07-24T07:29:13.31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76457686" sldId="271"/>
      <ac:spMk id="12" creationId="{7CA47EF8-B9AE-EE88-C97E-B93262EF2A9E}"/>
    </ac:deMkLst>
    <p188:txBody>
      <a:bodyPr/>
      <a:lstStyle/>
      <a:p>
        <a:r>
          <a:rPr lang="en-GB"/>
          <a:t>epidemic</a:t>
        </a:r>
      </a:p>
    </p188:txBody>
  </p188:cm>
  <p188:cm id="{741D78B0-FA82-4D70-82BC-A505BB207BBF}" authorId="{43FCCF74-0603-374D-F895-2FFF30040CEC}" status="resolved" created="2025-07-24T07:29:31.67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76457686" sldId="271"/>
      <ac:picMk id="13" creationId="{7796F09F-68AE-AFC6-50EE-10D70FD586D0}"/>
    </ac:deMkLst>
    <p188:txBody>
      <a:bodyPr/>
      <a:lstStyle/>
      <a:p>
        <a:r>
          <a:rPr lang="en-GB"/>
          <a:t>epidemic</a:t>
        </a:r>
      </a:p>
    </p188:txBody>
  </p188:cm>
  <p188:cm id="{3F62C2F5-1C1A-4CBD-AF24-6AB9AD3D6D77}" authorId="{43FCCF74-0603-374D-F895-2FFF30040CEC}" status="resolved" created="2025-07-25T14:39:44.28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76457686" sldId="271"/>
      <ac:picMk id="11" creationId="{7D3CD041-6499-3806-641F-90045DB120AF}"/>
    </ac:deMkLst>
    <p188:txBody>
      <a:bodyPr/>
      <a:lstStyle/>
      <a:p>
        <a:r>
          <a:rPr lang="en-GB"/>
          <a:t>Change to epidemic for sentence under the image</a:t>
        </a:r>
      </a:p>
    </p188:txBody>
  </p188:cm>
</p188:cmLst>
</file>

<file path=ppt/comments/modernComment_110_B5CD96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CCF24D-33A7-442C-AE9B-5D938A61C702}" authorId="{43FCCF74-0603-374D-F895-2FFF30040CEC}" status="resolved" created="2025-07-24T07:30:37.18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50149562" sldId="272"/>
      <ac:picMk id="9" creationId="{C7D7AF4B-9248-760C-2DF2-F17DDF02350F}"/>
    </ac:deMkLst>
    <p188:txBody>
      <a:bodyPr/>
      <a:lstStyle/>
      <a:p>
        <a:r>
          <a:rPr lang="en-GB"/>
          <a:t>epidemic</a:t>
        </a:r>
      </a:p>
    </p188:txBody>
  </p188:cm>
  <p188:cm id="{C0EA1DB4-4F3F-4CB7-9767-C515DBAE65B8}" authorId="{43FCCF74-0603-374D-F895-2FFF30040CEC}" status="resolved" created="2025-07-24T07:31:11.21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50149562" sldId="272"/>
      <ac:spMk id="12" creationId="{3B3DD11D-133F-91F7-FB4C-07E8F6552878}"/>
    </ac:deMkLst>
    <p188:txBody>
      <a:bodyPr/>
      <a:lstStyle/>
      <a:p>
        <a:r>
          <a:rPr lang="en-GB"/>
          <a:t>epidemic</a:t>
        </a:r>
      </a:p>
    </p188:txBody>
  </p188:cm>
</p188:cmLst>
</file>

<file path=ppt/comments/modernComment_111_C61FF8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B70E27-EFAF-415A-A145-8A39CCE5055F}" authorId="{BDA18FC4-214F-96EC-09E9-59431E13F163}" status="resolved" created="2025-07-21T13:04:33.24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3983982" sldId="273"/>
      <ac:spMk id="4" creationId="{BBEB6B41-D36C-8FD6-CDE8-AED7BC022314}"/>
      <ac:txMk cp="0">
        <ac:context len="278" hash="693480698"/>
      </ac:txMk>
    </ac:txMkLst>
    <p188:pos x="2342707" y="1792437"/>
    <p188:txBody>
      <a:bodyPr/>
      <a:lstStyle/>
      <a:p>
        <a:r>
          <a:rPr lang="en-GB"/>
          <a:t>Short link to fit 280 characters </a:t>
        </a:r>
      </a:p>
    </p188:txBody>
  </p188:cm>
  <p188:cm id="{4CE56AEE-2635-4150-9904-89517559727A}" authorId="{43FCCF74-0603-374D-F895-2FFF30040CEC}" status="resolved" created="2025-07-24T07:36:38.151" complete="100000">
    <pc:sldMkLst xmlns:pc="http://schemas.microsoft.com/office/powerpoint/2013/main/command">
      <pc:docMk/>
      <pc:sldMk cId="3323983982" sldId="273"/>
    </pc:sldMkLst>
    <p188:replyLst>
      <p188:reply id="{A14F1027-79F7-4A2F-A40B-82541B1CD122}" authorId="{BDA18FC4-214F-96EC-09E9-59431E13F163}" created="2025-07-25T13:22:19.319">
        <p188:txBody>
          <a:bodyPr/>
          <a:lstStyle/>
          <a:p>
            <a:r>
              <a:rPr lang="en-GB"/>
              <a:t>Updated caption - same q about the slide/picture</a:t>
            </a:r>
          </a:p>
        </p188:txBody>
      </p188:reply>
      <p188:reply id="{16EF04D7-766C-4E02-9216-4623B42A1464}" authorId="{43FCCF74-0603-374D-F895-2FFF30040CEC}" created="2025-07-25T14:41:04.617">
        <p188:txBody>
          <a:bodyPr/>
          <a:lstStyle/>
          <a:p>
            <a:r>
              <a:rPr lang="en-GB"/>
              <a:t>no</a:t>
            </a:r>
          </a:p>
        </p188:txBody>
      </p188:reply>
    </p188:replyLst>
    <p188:txBody>
      <a:bodyPr/>
      <a:lstStyle/>
      <a:p>
        <a:r>
          <a:rPr lang="en-GB"/>
          <a:t>Same as previous slide</a:t>
        </a:r>
      </a:p>
    </p188:txBody>
  </p188:cm>
</p188:cmLst>
</file>

<file path=ppt/comments/modernComment_114_F6404B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8EACFA-E796-48CD-8D7C-02EDE7F17339}" authorId="{BDA18FC4-214F-96EC-09E9-59431E13F163}" status="resolved" created="2025-07-21T13:33:25.60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31408740" sldId="276"/>
      <ac:spMk id="3" creationId="{448A2E20-F1FD-716B-45A4-7A1BC0DA2F12}"/>
      <ac:txMk cp="206" len="34">
        <ac:context len="283" hash="228299037"/>
      </ac:txMk>
    </ac:txMkLst>
    <p188:pos x="3246120" y="1916613"/>
    <p188:replyLst>
      <p188:reply id="{48404562-047E-44B3-99E8-4DAC1D1A4056}" authorId="{43FCCF74-0603-374D-F895-2FFF30040CEC}" created="2025-07-24T07:38:13.580">
        <p188:txBody>
          <a:bodyPr/>
          <a:lstStyle/>
          <a:p>
            <a:r>
              <a:rPr lang="en-GB"/>
              <a:t>Coerce&amp;control</a:t>
            </a:r>
          </a:p>
        </p188:txBody>
      </p188:reply>
    </p188:replyLst>
    <p188:txBody>
      <a:bodyPr/>
      <a:lstStyle/>
      <a:p>
        <a:r>
          <a:rPr lang="en-GB"/>
          <a:t>Short link to fit 280 characters </a:t>
        </a:r>
      </a:p>
    </p188:txBody>
  </p188:cm>
</p188:cmLst>
</file>

<file path=ppt/comments/modernComment_119_5DE439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5D73D7-BD96-4A61-BBFD-E62491140B56}" authorId="{43FCCF74-0603-374D-F895-2FFF30040CEC}" status="resolved" created="2025-07-30T15:36:18.33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75238031" sldId="281"/>
      <ac:spMk id="10" creationId="{07019DE6-8BF4-38F8-76F7-23AA4213952B}"/>
    </ac:deMkLst>
    <p188:txBody>
      <a:bodyPr/>
      <a:lstStyle/>
      <a:p>
        <a:r>
          <a:rPr lang="en-GB"/>
          <a:t>Take out the word promo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AADC5-5BBF-4CC8-B773-D8BB1090AD76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14FA-856A-4CB9-9276-60F3205A3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4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14FA-856A-4CB9-9276-60F3205A35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14FA-856A-4CB9-9276-60F3205A35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5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EF8FC-8516-B7AD-6F12-95E0FC7C5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E8265-88A5-B418-BCF1-8AF92A46D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95031-F569-2260-6084-3A7729847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10769-690C-F1E6-6A2C-7906E32E6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14FA-856A-4CB9-9276-60F3205A35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0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14FA-856A-4CB9-9276-60F3205A35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5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14FA-856A-4CB9-9276-60F3205A35A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08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14FA-856A-4CB9-9276-60F3205A35A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68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0" y="547115"/>
                </a:moveTo>
                <a:lnTo>
                  <a:pt x="2008" y="499913"/>
                </a:lnTo>
                <a:lnTo>
                  <a:pt x="7923" y="453824"/>
                </a:lnTo>
                <a:lnTo>
                  <a:pt x="17581" y="409014"/>
                </a:lnTo>
                <a:lnTo>
                  <a:pt x="30818" y="365646"/>
                </a:lnTo>
                <a:lnTo>
                  <a:pt x="47469" y="323886"/>
                </a:lnTo>
                <a:lnTo>
                  <a:pt x="67370" y="283897"/>
                </a:lnTo>
                <a:lnTo>
                  <a:pt x="90358" y="245844"/>
                </a:lnTo>
                <a:lnTo>
                  <a:pt x="116266" y="209890"/>
                </a:lnTo>
                <a:lnTo>
                  <a:pt x="144932" y="176202"/>
                </a:lnTo>
                <a:lnTo>
                  <a:pt x="176192" y="144941"/>
                </a:lnTo>
                <a:lnTo>
                  <a:pt x="209880" y="116274"/>
                </a:lnTo>
                <a:lnTo>
                  <a:pt x="245832" y="90364"/>
                </a:lnTo>
                <a:lnTo>
                  <a:pt x="283886" y="67376"/>
                </a:lnTo>
                <a:lnTo>
                  <a:pt x="323875" y="47473"/>
                </a:lnTo>
                <a:lnTo>
                  <a:pt x="365636" y="30821"/>
                </a:lnTo>
                <a:lnTo>
                  <a:pt x="409005" y="17583"/>
                </a:lnTo>
                <a:lnTo>
                  <a:pt x="453817" y="7924"/>
                </a:lnTo>
                <a:lnTo>
                  <a:pt x="499909" y="2008"/>
                </a:lnTo>
                <a:lnTo>
                  <a:pt x="547116" y="0"/>
                </a:lnTo>
                <a:lnTo>
                  <a:pt x="594322" y="2008"/>
                </a:lnTo>
                <a:lnTo>
                  <a:pt x="640414" y="7924"/>
                </a:lnTo>
                <a:lnTo>
                  <a:pt x="685226" y="17583"/>
                </a:lnTo>
                <a:lnTo>
                  <a:pt x="728595" y="30821"/>
                </a:lnTo>
                <a:lnTo>
                  <a:pt x="770356" y="47473"/>
                </a:lnTo>
                <a:lnTo>
                  <a:pt x="810345" y="67376"/>
                </a:lnTo>
                <a:lnTo>
                  <a:pt x="848399" y="90364"/>
                </a:lnTo>
                <a:lnTo>
                  <a:pt x="884351" y="116274"/>
                </a:lnTo>
                <a:lnTo>
                  <a:pt x="918039" y="144941"/>
                </a:lnTo>
                <a:lnTo>
                  <a:pt x="949299" y="176202"/>
                </a:lnTo>
                <a:lnTo>
                  <a:pt x="977965" y="209890"/>
                </a:lnTo>
                <a:lnTo>
                  <a:pt x="1003873" y="245844"/>
                </a:lnTo>
                <a:lnTo>
                  <a:pt x="1026861" y="283897"/>
                </a:lnTo>
                <a:lnTo>
                  <a:pt x="1046762" y="323886"/>
                </a:lnTo>
                <a:lnTo>
                  <a:pt x="1063413" y="365646"/>
                </a:lnTo>
                <a:lnTo>
                  <a:pt x="1076650" y="409014"/>
                </a:lnTo>
                <a:lnTo>
                  <a:pt x="1086308" y="453824"/>
                </a:lnTo>
                <a:lnTo>
                  <a:pt x="1092223" y="499913"/>
                </a:lnTo>
                <a:lnTo>
                  <a:pt x="1094232" y="547115"/>
                </a:lnTo>
                <a:lnTo>
                  <a:pt x="1092223" y="594318"/>
                </a:lnTo>
                <a:lnTo>
                  <a:pt x="1086308" y="640407"/>
                </a:lnTo>
                <a:lnTo>
                  <a:pt x="1076650" y="685217"/>
                </a:lnTo>
                <a:lnTo>
                  <a:pt x="1063413" y="728585"/>
                </a:lnTo>
                <a:lnTo>
                  <a:pt x="1046762" y="770345"/>
                </a:lnTo>
                <a:lnTo>
                  <a:pt x="1026861" y="810334"/>
                </a:lnTo>
                <a:lnTo>
                  <a:pt x="1003873" y="848387"/>
                </a:lnTo>
                <a:lnTo>
                  <a:pt x="977965" y="884341"/>
                </a:lnTo>
                <a:lnTo>
                  <a:pt x="949299" y="918029"/>
                </a:lnTo>
                <a:lnTo>
                  <a:pt x="918039" y="949290"/>
                </a:lnTo>
                <a:lnTo>
                  <a:pt x="884351" y="977957"/>
                </a:lnTo>
                <a:lnTo>
                  <a:pt x="848399" y="1003867"/>
                </a:lnTo>
                <a:lnTo>
                  <a:pt x="810345" y="1026855"/>
                </a:lnTo>
                <a:lnTo>
                  <a:pt x="770356" y="1046758"/>
                </a:lnTo>
                <a:lnTo>
                  <a:pt x="728595" y="1063410"/>
                </a:lnTo>
                <a:lnTo>
                  <a:pt x="685226" y="1076648"/>
                </a:lnTo>
                <a:lnTo>
                  <a:pt x="640414" y="1086307"/>
                </a:lnTo>
                <a:lnTo>
                  <a:pt x="594322" y="1092223"/>
                </a:lnTo>
                <a:lnTo>
                  <a:pt x="547116" y="1094231"/>
                </a:lnTo>
                <a:lnTo>
                  <a:pt x="499909" y="1092223"/>
                </a:lnTo>
                <a:lnTo>
                  <a:pt x="453817" y="1086307"/>
                </a:lnTo>
                <a:lnTo>
                  <a:pt x="409005" y="1076648"/>
                </a:lnTo>
                <a:lnTo>
                  <a:pt x="365636" y="1063410"/>
                </a:lnTo>
                <a:lnTo>
                  <a:pt x="323875" y="1046758"/>
                </a:lnTo>
                <a:lnTo>
                  <a:pt x="283886" y="1026855"/>
                </a:lnTo>
                <a:lnTo>
                  <a:pt x="245832" y="1003867"/>
                </a:lnTo>
                <a:lnTo>
                  <a:pt x="209880" y="977957"/>
                </a:lnTo>
                <a:lnTo>
                  <a:pt x="176192" y="949290"/>
                </a:lnTo>
                <a:lnTo>
                  <a:pt x="144932" y="918029"/>
                </a:lnTo>
                <a:lnTo>
                  <a:pt x="116266" y="884341"/>
                </a:lnTo>
                <a:lnTo>
                  <a:pt x="90358" y="848387"/>
                </a:lnTo>
                <a:lnTo>
                  <a:pt x="67370" y="810334"/>
                </a:lnTo>
                <a:lnTo>
                  <a:pt x="47469" y="770345"/>
                </a:lnTo>
                <a:lnTo>
                  <a:pt x="30818" y="728585"/>
                </a:lnTo>
                <a:lnTo>
                  <a:pt x="17581" y="685217"/>
                </a:lnTo>
                <a:lnTo>
                  <a:pt x="7923" y="640407"/>
                </a:lnTo>
                <a:lnTo>
                  <a:pt x="2008" y="594318"/>
                </a:lnTo>
                <a:lnTo>
                  <a:pt x="0" y="54711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0915" y="1821180"/>
            <a:ext cx="691896" cy="705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0415" y="256031"/>
            <a:ext cx="1096010" cy="1094740"/>
          </a:xfrm>
          <a:custGeom>
            <a:avLst/>
            <a:gdLst/>
            <a:ahLst/>
            <a:cxnLst/>
            <a:rect l="l" t="t" r="r" b="b"/>
            <a:pathLst>
              <a:path w="1096010" h="1094740">
                <a:moveTo>
                  <a:pt x="547878" y="0"/>
                </a:moveTo>
                <a:lnTo>
                  <a:pt x="500604" y="2008"/>
                </a:lnTo>
                <a:lnTo>
                  <a:pt x="454447" y="7924"/>
                </a:lnTo>
                <a:lnTo>
                  <a:pt x="409571" y="17583"/>
                </a:lnTo>
                <a:lnTo>
                  <a:pt x="366141" y="30821"/>
                </a:lnTo>
                <a:lnTo>
                  <a:pt x="324321" y="47473"/>
                </a:lnTo>
                <a:lnTo>
                  <a:pt x="284276" y="67376"/>
                </a:lnTo>
                <a:lnTo>
                  <a:pt x="246170" y="90364"/>
                </a:lnTo>
                <a:lnTo>
                  <a:pt x="210167" y="116274"/>
                </a:lnTo>
                <a:lnTo>
                  <a:pt x="176433" y="144941"/>
                </a:lnTo>
                <a:lnTo>
                  <a:pt x="145130" y="176202"/>
                </a:lnTo>
                <a:lnTo>
                  <a:pt x="116425" y="209890"/>
                </a:lnTo>
                <a:lnTo>
                  <a:pt x="90481" y="245844"/>
                </a:lnTo>
                <a:lnTo>
                  <a:pt x="67462" y="283897"/>
                </a:lnTo>
                <a:lnTo>
                  <a:pt x="47534" y="323886"/>
                </a:lnTo>
                <a:lnTo>
                  <a:pt x="30860" y="365646"/>
                </a:lnTo>
                <a:lnTo>
                  <a:pt x="17605" y="409014"/>
                </a:lnTo>
                <a:lnTo>
                  <a:pt x="7934" y="453824"/>
                </a:lnTo>
                <a:lnTo>
                  <a:pt x="2010" y="499913"/>
                </a:lnTo>
                <a:lnTo>
                  <a:pt x="0" y="547116"/>
                </a:lnTo>
                <a:lnTo>
                  <a:pt x="2010" y="594318"/>
                </a:lnTo>
                <a:lnTo>
                  <a:pt x="7934" y="640407"/>
                </a:lnTo>
                <a:lnTo>
                  <a:pt x="17605" y="685217"/>
                </a:lnTo>
                <a:lnTo>
                  <a:pt x="30860" y="728585"/>
                </a:lnTo>
                <a:lnTo>
                  <a:pt x="47534" y="770345"/>
                </a:lnTo>
                <a:lnTo>
                  <a:pt x="67462" y="810334"/>
                </a:lnTo>
                <a:lnTo>
                  <a:pt x="90481" y="848387"/>
                </a:lnTo>
                <a:lnTo>
                  <a:pt x="116425" y="884341"/>
                </a:lnTo>
                <a:lnTo>
                  <a:pt x="145130" y="918029"/>
                </a:lnTo>
                <a:lnTo>
                  <a:pt x="176433" y="949290"/>
                </a:lnTo>
                <a:lnTo>
                  <a:pt x="210167" y="977957"/>
                </a:lnTo>
                <a:lnTo>
                  <a:pt x="246170" y="1003867"/>
                </a:lnTo>
                <a:lnTo>
                  <a:pt x="284276" y="1026855"/>
                </a:lnTo>
                <a:lnTo>
                  <a:pt x="324321" y="1046758"/>
                </a:lnTo>
                <a:lnTo>
                  <a:pt x="366141" y="1063410"/>
                </a:lnTo>
                <a:lnTo>
                  <a:pt x="409571" y="1076648"/>
                </a:lnTo>
                <a:lnTo>
                  <a:pt x="454447" y="1086307"/>
                </a:lnTo>
                <a:lnTo>
                  <a:pt x="500604" y="1092223"/>
                </a:lnTo>
                <a:lnTo>
                  <a:pt x="547878" y="1094232"/>
                </a:lnTo>
                <a:lnTo>
                  <a:pt x="595151" y="1092223"/>
                </a:lnTo>
                <a:lnTo>
                  <a:pt x="641308" y="1086307"/>
                </a:lnTo>
                <a:lnTo>
                  <a:pt x="686184" y="1076648"/>
                </a:lnTo>
                <a:lnTo>
                  <a:pt x="729614" y="1063410"/>
                </a:lnTo>
                <a:lnTo>
                  <a:pt x="771434" y="1046758"/>
                </a:lnTo>
                <a:lnTo>
                  <a:pt x="811479" y="1026855"/>
                </a:lnTo>
                <a:lnTo>
                  <a:pt x="849585" y="1003867"/>
                </a:lnTo>
                <a:lnTo>
                  <a:pt x="885588" y="977957"/>
                </a:lnTo>
                <a:lnTo>
                  <a:pt x="919322" y="949290"/>
                </a:lnTo>
                <a:lnTo>
                  <a:pt x="950625" y="918029"/>
                </a:lnTo>
                <a:lnTo>
                  <a:pt x="979330" y="884341"/>
                </a:lnTo>
                <a:lnTo>
                  <a:pt x="1005274" y="848387"/>
                </a:lnTo>
                <a:lnTo>
                  <a:pt x="1028293" y="810334"/>
                </a:lnTo>
                <a:lnTo>
                  <a:pt x="1048221" y="770345"/>
                </a:lnTo>
                <a:lnTo>
                  <a:pt x="1064895" y="728585"/>
                </a:lnTo>
                <a:lnTo>
                  <a:pt x="1078150" y="685217"/>
                </a:lnTo>
                <a:lnTo>
                  <a:pt x="1087821" y="640407"/>
                </a:lnTo>
                <a:lnTo>
                  <a:pt x="1093745" y="594318"/>
                </a:lnTo>
                <a:lnTo>
                  <a:pt x="1095756" y="547116"/>
                </a:lnTo>
                <a:lnTo>
                  <a:pt x="1093745" y="499913"/>
                </a:lnTo>
                <a:lnTo>
                  <a:pt x="1087821" y="453824"/>
                </a:lnTo>
                <a:lnTo>
                  <a:pt x="1078150" y="409014"/>
                </a:lnTo>
                <a:lnTo>
                  <a:pt x="1064895" y="365646"/>
                </a:lnTo>
                <a:lnTo>
                  <a:pt x="1048221" y="323886"/>
                </a:lnTo>
                <a:lnTo>
                  <a:pt x="1028293" y="283897"/>
                </a:lnTo>
                <a:lnTo>
                  <a:pt x="1005274" y="245844"/>
                </a:lnTo>
                <a:lnTo>
                  <a:pt x="979330" y="209890"/>
                </a:lnTo>
                <a:lnTo>
                  <a:pt x="950625" y="176202"/>
                </a:lnTo>
                <a:lnTo>
                  <a:pt x="919322" y="144941"/>
                </a:lnTo>
                <a:lnTo>
                  <a:pt x="885588" y="116274"/>
                </a:lnTo>
                <a:lnTo>
                  <a:pt x="849585" y="90364"/>
                </a:lnTo>
                <a:lnTo>
                  <a:pt x="811479" y="67376"/>
                </a:lnTo>
                <a:lnTo>
                  <a:pt x="771434" y="47473"/>
                </a:lnTo>
                <a:lnTo>
                  <a:pt x="729614" y="30821"/>
                </a:lnTo>
                <a:lnTo>
                  <a:pt x="686184" y="17583"/>
                </a:lnTo>
                <a:lnTo>
                  <a:pt x="641308" y="7924"/>
                </a:lnTo>
                <a:lnTo>
                  <a:pt x="595151" y="2008"/>
                </a:lnTo>
                <a:lnTo>
                  <a:pt x="547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0415" y="256031"/>
            <a:ext cx="1096010" cy="1094740"/>
          </a:xfrm>
          <a:custGeom>
            <a:avLst/>
            <a:gdLst/>
            <a:ahLst/>
            <a:cxnLst/>
            <a:rect l="l" t="t" r="r" b="b"/>
            <a:pathLst>
              <a:path w="1096010" h="1094740">
                <a:moveTo>
                  <a:pt x="0" y="547116"/>
                </a:moveTo>
                <a:lnTo>
                  <a:pt x="2010" y="499913"/>
                </a:lnTo>
                <a:lnTo>
                  <a:pt x="7934" y="453824"/>
                </a:lnTo>
                <a:lnTo>
                  <a:pt x="17605" y="409014"/>
                </a:lnTo>
                <a:lnTo>
                  <a:pt x="30860" y="365646"/>
                </a:lnTo>
                <a:lnTo>
                  <a:pt x="47534" y="323886"/>
                </a:lnTo>
                <a:lnTo>
                  <a:pt x="67462" y="283897"/>
                </a:lnTo>
                <a:lnTo>
                  <a:pt x="90481" y="245844"/>
                </a:lnTo>
                <a:lnTo>
                  <a:pt x="116425" y="209890"/>
                </a:lnTo>
                <a:lnTo>
                  <a:pt x="145130" y="176202"/>
                </a:lnTo>
                <a:lnTo>
                  <a:pt x="176433" y="144941"/>
                </a:lnTo>
                <a:lnTo>
                  <a:pt x="210167" y="116274"/>
                </a:lnTo>
                <a:lnTo>
                  <a:pt x="246170" y="90364"/>
                </a:lnTo>
                <a:lnTo>
                  <a:pt x="284276" y="67376"/>
                </a:lnTo>
                <a:lnTo>
                  <a:pt x="324321" y="47473"/>
                </a:lnTo>
                <a:lnTo>
                  <a:pt x="366141" y="30821"/>
                </a:lnTo>
                <a:lnTo>
                  <a:pt x="409571" y="17583"/>
                </a:lnTo>
                <a:lnTo>
                  <a:pt x="454447" y="7924"/>
                </a:lnTo>
                <a:lnTo>
                  <a:pt x="500604" y="2008"/>
                </a:lnTo>
                <a:lnTo>
                  <a:pt x="547878" y="0"/>
                </a:lnTo>
                <a:lnTo>
                  <a:pt x="595151" y="2008"/>
                </a:lnTo>
                <a:lnTo>
                  <a:pt x="641308" y="7924"/>
                </a:lnTo>
                <a:lnTo>
                  <a:pt x="686184" y="17583"/>
                </a:lnTo>
                <a:lnTo>
                  <a:pt x="729614" y="30821"/>
                </a:lnTo>
                <a:lnTo>
                  <a:pt x="771434" y="47473"/>
                </a:lnTo>
                <a:lnTo>
                  <a:pt x="811479" y="67376"/>
                </a:lnTo>
                <a:lnTo>
                  <a:pt x="849585" y="90364"/>
                </a:lnTo>
                <a:lnTo>
                  <a:pt x="885588" y="116274"/>
                </a:lnTo>
                <a:lnTo>
                  <a:pt x="919322" y="144941"/>
                </a:lnTo>
                <a:lnTo>
                  <a:pt x="950625" y="176202"/>
                </a:lnTo>
                <a:lnTo>
                  <a:pt x="979330" y="209890"/>
                </a:lnTo>
                <a:lnTo>
                  <a:pt x="1005274" y="245844"/>
                </a:lnTo>
                <a:lnTo>
                  <a:pt x="1028293" y="283897"/>
                </a:lnTo>
                <a:lnTo>
                  <a:pt x="1048221" y="323886"/>
                </a:lnTo>
                <a:lnTo>
                  <a:pt x="1064895" y="365646"/>
                </a:lnTo>
                <a:lnTo>
                  <a:pt x="1078150" y="409014"/>
                </a:lnTo>
                <a:lnTo>
                  <a:pt x="1087821" y="453824"/>
                </a:lnTo>
                <a:lnTo>
                  <a:pt x="1093745" y="499913"/>
                </a:lnTo>
                <a:lnTo>
                  <a:pt x="1095756" y="547116"/>
                </a:lnTo>
                <a:lnTo>
                  <a:pt x="1093745" y="594318"/>
                </a:lnTo>
                <a:lnTo>
                  <a:pt x="1087821" y="640407"/>
                </a:lnTo>
                <a:lnTo>
                  <a:pt x="1078150" y="685217"/>
                </a:lnTo>
                <a:lnTo>
                  <a:pt x="1064895" y="728585"/>
                </a:lnTo>
                <a:lnTo>
                  <a:pt x="1048221" y="770345"/>
                </a:lnTo>
                <a:lnTo>
                  <a:pt x="1028293" y="810334"/>
                </a:lnTo>
                <a:lnTo>
                  <a:pt x="1005274" y="848387"/>
                </a:lnTo>
                <a:lnTo>
                  <a:pt x="979330" y="884341"/>
                </a:lnTo>
                <a:lnTo>
                  <a:pt x="950625" y="918029"/>
                </a:lnTo>
                <a:lnTo>
                  <a:pt x="919322" y="949290"/>
                </a:lnTo>
                <a:lnTo>
                  <a:pt x="885588" y="977957"/>
                </a:lnTo>
                <a:lnTo>
                  <a:pt x="849585" y="1003867"/>
                </a:lnTo>
                <a:lnTo>
                  <a:pt x="811479" y="1026855"/>
                </a:lnTo>
                <a:lnTo>
                  <a:pt x="771434" y="1046758"/>
                </a:lnTo>
                <a:lnTo>
                  <a:pt x="729614" y="1063410"/>
                </a:lnTo>
                <a:lnTo>
                  <a:pt x="686184" y="1076648"/>
                </a:lnTo>
                <a:lnTo>
                  <a:pt x="641308" y="1086307"/>
                </a:lnTo>
                <a:lnTo>
                  <a:pt x="595151" y="1092223"/>
                </a:lnTo>
                <a:lnTo>
                  <a:pt x="547878" y="1094232"/>
                </a:lnTo>
                <a:lnTo>
                  <a:pt x="500604" y="1092223"/>
                </a:lnTo>
                <a:lnTo>
                  <a:pt x="454447" y="1086307"/>
                </a:lnTo>
                <a:lnTo>
                  <a:pt x="409571" y="1076648"/>
                </a:lnTo>
                <a:lnTo>
                  <a:pt x="366141" y="1063410"/>
                </a:lnTo>
                <a:lnTo>
                  <a:pt x="324321" y="1046758"/>
                </a:lnTo>
                <a:lnTo>
                  <a:pt x="284276" y="1026855"/>
                </a:lnTo>
                <a:lnTo>
                  <a:pt x="246170" y="1003867"/>
                </a:lnTo>
                <a:lnTo>
                  <a:pt x="210167" y="977957"/>
                </a:lnTo>
                <a:lnTo>
                  <a:pt x="176433" y="949290"/>
                </a:lnTo>
                <a:lnTo>
                  <a:pt x="145130" y="918029"/>
                </a:lnTo>
                <a:lnTo>
                  <a:pt x="116425" y="884341"/>
                </a:lnTo>
                <a:lnTo>
                  <a:pt x="90481" y="848387"/>
                </a:lnTo>
                <a:lnTo>
                  <a:pt x="67462" y="810334"/>
                </a:lnTo>
                <a:lnTo>
                  <a:pt x="47534" y="770345"/>
                </a:lnTo>
                <a:lnTo>
                  <a:pt x="30860" y="728585"/>
                </a:lnTo>
                <a:lnTo>
                  <a:pt x="17605" y="685217"/>
                </a:lnTo>
                <a:lnTo>
                  <a:pt x="7934" y="640407"/>
                </a:lnTo>
                <a:lnTo>
                  <a:pt x="2010" y="594318"/>
                </a:lnTo>
                <a:lnTo>
                  <a:pt x="0" y="54711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95300" y="469391"/>
            <a:ext cx="682751" cy="6842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7332" y="1575308"/>
            <a:ext cx="711733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782" y="2402839"/>
            <a:ext cx="10584434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oercecontro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friendsagainstscams.org.uk/coercive-contro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A9A0502D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tinyurl.com/coercecontro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sagainstscams.org.uk/coercive-control" TargetMode="External"/><Relationship Id="rId2" Type="http://schemas.microsoft.com/office/2018/10/relationships/comments" Target="../comments/modernComment_105_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oercecontrol" TargetMode="External"/><Relationship Id="rId2" Type="http://schemas.microsoft.com/office/2018/10/relationships/comments" Target="../comments/modernComment_10E_E780D1A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0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iendsagainstscams.org.uk/coercive-contro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microsoft.com/office/2018/10/relationships/comments" Target="../comments/modernComment_10F_B75F04D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tinyurl.com/coercecontrol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0_B5CD96BA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friendsagainstscams.org.uk/coercive-control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6_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tinyurl.com/coercecontrol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sagainstscams.org.uk/coercive-control" TargetMode="External"/><Relationship Id="rId2" Type="http://schemas.microsoft.com/office/2018/10/relationships/comments" Target="../comments/modernComment_108_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C61FF86E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tinyurl.com/coercecontro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18/10/relationships/comments" Target="../comments/modernComment_109_0.xml"/><Relationship Id="rId7" Type="http://schemas.openxmlformats.org/officeDocument/2006/relationships/hyperlink" Target="http://www.friendsagainstscams.org.uk/coercive-contro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VwnAlUgu7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tinyurl.com/coercecontrol" TargetMode="External"/><Relationship Id="rId4" Type="http://schemas.openxmlformats.org/officeDocument/2006/relationships/hyperlink" Target="http://www.youtube.com/watch?v=xVwnAlUgu7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friendsagainstscams.org.uk/online-awareness-training-vide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9_5DE4398F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friendsagainstscams.org.uk/online-awareness-training-vide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oercecontrol" TargetMode="External"/><Relationship Id="rId2" Type="http://schemas.microsoft.com/office/2018/10/relationships/comments" Target="../comments/modernComment_114_F6404B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sagainstscams.org.uk/coercive-control" TargetMode="External"/><Relationship Id="rId2" Type="http://schemas.microsoft.com/office/2018/10/relationships/comments" Target="../comments/modernComment_102_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iendsagainstscams.org.uk/coercive-contro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sagainstscams.org.uk/coercive-control" TargetMode="External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oercecontrol" TargetMode="External"/><Relationship Id="rId2" Type="http://schemas.microsoft.com/office/2018/10/relationships/comments" Target="../comments/modernComment_10C_73112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friendsagainstscams.org.uk/coercive-control" TargetMode="External"/><Relationship Id="rId7" Type="http://schemas.openxmlformats.org/officeDocument/2006/relationships/image" Target="../media/image10.png"/><Relationship Id="rId2" Type="http://schemas.microsoft.com/office/2018/10/relationships/comments" Target="../comments/modernComment_10A_CA9B29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inyurl.com/coercecontro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hyperlink" Target="http://www.friendsagainstscams.org.uk/coercive-contro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71167" y="750001"/>
            <a:ext cx="573786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15"/>
              </a:lnSpc>
            </a:pPr>
            <a:r>
              <a:rPr sz="4000" spc="-5" dirty="0">
                <a:latin typeface="Arial"/>
                <a:cs typeface="Arial"/>
              </a:rPr>
              <a:t>Comments from the</a:t>
            </a:r>
            <a:r>
              <a:rPr sz="4000" spc="5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team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6335" y="656844"/>
            <a:ext cx="6837045" cy="708660"/>
          </a:xfrm>
          <a:custGeom>
            <a:avLst/>
            <a:gdLst/>
            <a:ahLst/>
            <a:cxnLst/>
            <a:rect l="l" t="t" r="r" b="b"/>
            <a:pathLst>
              <a:path w="6837045" h="708660">
                <a:moveTo>
                  <a:pt x="6836663" y="0"/>
                </a:moveTo>
                <a:lnTo>
                  <a:pt x="0" y="0"/>
                </a:lnTo>
                <a:lnTo>
                  <a:pt x="0" y="708660"/>
                </a:lnTo>
                <a:lnTo>
                  <a:pt x="6836663" y="708660"/>
                </a:lnTo>
                <a:lnTo>
                  <a:pt x="6836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5329" y="676097"/>
            <a:ext cx="5360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+mj-lt"/>
                <a:cs typeface="Arial"/>
              </a:rPr>
              <a:t>Goals for this</a:t>
            </a:r>
            <a:r>
              <a:rPr sz="4000" b="0" spc="-15" dirty="0">
                <a:latin typeface="+mj-lt"/>
                <a:cs typeface="Arial"/>
              </a:rPr>
              <a:t> </a:t>
            </a:r>
            <a:r>
              <a:rPr sz="4000" b="0" spc="-5" dirty="0">
                <a:latin typeface="+mj-lt"/>
                <a:cs typeface="Arial"/>
              </a:rPr>
              <a:t>campaign</a:t>
            </a:r>
            <a:endParaRPr sz="4000" dirty="0">
              <a:latin typeface="+mj-lt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5329" y="1825879"/>
            <a:ext cx="9431020" cy="43710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228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000" dirty="0">
                <a:cs typeface="Arial"/>
              </a:rPr>
              <a:t>In phase three for the #NoBlameNoShame </a:t>
            </a:r>
            <a:r>
              <a:rPr sz="2000" dirty="0">
                <a:cs typeface="Arial"/>
              </a:rPr>
              <a:t>campaign</a:t>
            </a:r>
            <a:r>
              <a:rPr lang="en-GB" sz="2000" dirty="0">
                <a:cs typeface="Arial"/>
              </a:rPr>
              <a:t>,</a:t>
            </a:r>
            <a:r>
              <a:rPr sz="2000" dirty="0">
                <a:cs typeface="Arial"/>
              </a:rPr>
              <a:t> the team </a:t>
            </a:r>
            <a:r>
              <a:rPr sz="2000" spc="-5" dirty="0">
                <a:cs typeface="Arial"/>
              </a:rPr>
              <a:t>wants </a:t>
            </a:r>
            <a:r>
              <a:rPr sz="2000" dirty="0">
                <a:cs typeface="Arial"/>
              </a:rPr>
              <a:t>to</a:t>
            </a:r>
            <a:r>
              <a:rPr lang="en-GB" sz="2000" dirty="0">
                <a:cs typeface="Arial"/>
              </a:rPr>
              <a:t> achieve the following statements.</a:t>
            </a:r>
          </a:p>
          <a:p>
            <a:pPr marL="355600" marR="50228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endParaRPr lang="en-GB" sz="2000" dirty="0">
              <a:cs typeface="Arial"/>
            </a:endParaRPr>
          </a:p>
          <a:p>
            <a:pPr marL="355600" marR="50228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000" dirty="0">
                <a:cs typeface="Arial"/>
              </a:rPr>
              <a:t>Raise </a:t>
            </a:r>
            <a:r>
              <a:rPr sz="2000" spc="-5" dirty="0">
                <a:cs typeface="Arial"/>
              </a:rPr>
              <a:t>awareness of </a:t>
            </a:r>
            <a:r>
              <a:rPr sz="2000" dirty="0">
                <a:cs typeface="Arial"/>
              </a:rPr>
              <a:t>the </a:t>
            </a:r>
            <a:r>
              <a:rPr lang="en-GB" sz="2000" spc="-5" dirty="0">
                <a:cs typeface="Arial"/>
              </a:rPr>
              <a:t>tactics that criminals use to defraud victims.</a:t>
            </a:r>
            <a:endParaRPr sz="20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cs typeface="Arial"/>
            </a:endParaRPr>
          </a:p>
          <a:p>
            <a:pPr marL="355600" marR="3492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GB" sz="2000" dirty="0">
                <a:cs typeface="Arial"/>
              </a:rPr>
              <a:t>Explain the different types of vulnerability and how they can make victims more susceptible to scams.  </a:t>
            </a:r>
            <a:endParaRPr sz="20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 dirty="0"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GB" sz="2000" dirty="0">
                <a:cs typeface="Arial"/>
              </a:rPr>
              <a:t>Raise awareness of current areas of vulnerability in the UK. </a:t>
            </a:r>
            <a:endParaRPr sz="20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GB" sz="2000" dirty="0">
                <a:cs typeface="Arial"/>
              </a:rPr>
              <a:t>Promote coercive control training to appropriate audiences and guide people to watch the short video and/or the training video. 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endParaRPr lang="en-GB" sz="2000" dirty="0"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endParaRPr sz="2000" dirty="0">
              <a:cs typeface="Arial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8EC32-5B8D-1657-64BF-8BF83F03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0E9A11-DC75-EF76-BA22-508E4E3C9A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2529A47-F2E0-1F06-BE41-3D8ADD092E81}"/>
              </a:ext>
            </a:extLst>
          </p:cNvPr>
          <p:cNvSpPr txBox="1"/>
          <p:nvPr/>
        </p:nvSpPr>
        <p:spPr>
          <a:xfrm>
            <a:off x="7254366" y="2133600"/>
            <a:ext cx="4800600" cy="33659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🚨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Vulnerability increases the risk of fraud and scams. </a:t>
            </a: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🚨</a:t>
            </a:r>
            <a:endParaRPr lang="en-GB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are vulnerable when: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Switching gas or electricity providers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Switching bank accounts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Buying an electric car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Buying a funeral plan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Investing in cryptocurrency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Learn more </a:t>
            </a:r>
            <a:r>
              <a:rPr lang="en-GB" sz="16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tinyurl.com/</a:t>
            </a:r>
            <a:r>
              <a:rPr lang="en-GB" sz="1600" u="sng" kern="100" dirty="0" err="1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coercecontrol</a:t>
            </a:r>
            <a:endParaRPr lang="en-GB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#NoBlameNoShame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F01C2E-3E0D-4C04-AE96-E0B033D3E2BF}"/>
              </a:ext>
            </a:extLst>
          </p:cNvPr>
          <p:cNvSpPr/>
          <p:nvPr/>
        </p:nvSpPr>
        <p:spPr>
          <a:xfrm>
            <a:off x="28144" y="8709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80475F8E-8ADE-988A-A592-9210B96C9A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231151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blue and white sign with text&#10;&#10;AI-generated content may be incorrect.">
            <a:extLst>
              <a:ext uri="{FF2B5EF4-FFF2-40B4-BE49-F238E27FC236}">
                <a16:creationId xmlns:a16="http://schemas.microsoft.com/office/drawing/2014/main" id="{A5E5BFA8-3D4C-9BE1-4DEE-294D55150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83" y="1231151"/>
            <a:ext cx="2163540" cy="21635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blue and white website&#10;&#10;AI-generated content may be incorrect.">
            <a:extLst>
              <a:ext uri="{FF2B5EF4-FFF2-40B4-BE49-F238E27FC236}">
                <a16:creationId xmlns:a16="http://schemas.microsoft.com/office/drawing/2014/main" id="{8161F997-9835-CF6C-F97F-6406B892F7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7" y="3651070"/>
            <a:ext cx="2178696" cy="21786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A3151F0D-DA74-EC6C-185C-8883E5427F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651071"/>
            <a:ext cx="2178695" cy="217869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6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8E710-04A1-E13B-EE4C-0EE1AACE7DA3}"/>
              </a:ext>
            </a:extLst>
          </p:cNvPr>
          <p:cNvSpPr txBox="1"/>
          <p:nvPr/>
        </p:nvSpPr>
        <p:spPr>
          <a:xfrm>
            <a:off x="7391400" y="1980696"/>
            <a:ext cx="4800600" cy="4504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⚠️Situational vulnerability stems from life’s challenges, like job loss, family issues, having a baby, death, divorce, moving home, cognitive impairment, mental health.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⚠️Marketplace vulnerability happens when making difficult or unfamiliar decisions, like changing utility providers or engaging with new services.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6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🚨Both increase the risk of scams and fraud🚨</a:t>
            </a:r>
          </a:p>
          <a:p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GB" sz="1600" spc="-5" dirty="0">
                <a:cs typeface="Arial" panose="020B0604020202020204" pitchFamily="34" charset="0"/>
              </a:rPr>
              <a:t>To learn more visit </a:t>
            </a:r>
            <a:r>
              <a:rPr lang="en-GB" sz="1600" dirty="0">
                <a:cs typeface="Arial" panose="020B0604020202020204" pitchFamily="34" charset="0"/>
                <a:hlinkClick r:id="rId4"/>
              </a:rPr>
              <a:t>www.friendsagainstscams.org.uk/coercive-control</a:t>
            </a: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endParaRPr lang="en-GB" sz="1600" spc="-5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600" spc="-5" dirty="0">
                <a:cs typeface="Arial" panose="020B0604020202020204" pitchFamily="34" charset="0"/>
              </a:rPr>
              <a:t>#NoBlameNoShame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43A932-8278-73E2-66A3-C82FEEE305FE}"/>
              </a:ext>
            </a:extLst>
          </p:cNvPr>
          <p:cNvSpPr/>
          <p:nvPr/>
        </p:nvSpPr>
        <p:spPr>
          <a:xfrm>
            <a:off x="0" y="1447800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diagram of a business&#10;&#10;AI-generated content may be incorrect.">
            <a:extLst>
              <a:ext uri="{FF2B5EF4-FFF2-40B4-BE49-F238E27FC236}">
                <a16:creationId xmlns:a16="http://schemas.microsoft.com/office/drawing/2014/main" id="{E91E1313-868F-0B95-F51B-EF963016D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85" y="1966468"/>
            <a:ext cx="5606143" cy="315858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CDBDF-D9CC-930A-3A4F-574B9B6F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E07CEB-E9C7-80E4-338A-C6D3420B5A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81068-B0A5-1BEF-4C5B-A8A2F5CBE815}"/>
              </a:ext>
            </a:extLst>
          </p:cNvPr>
          <p:cNvSpPr txBox="1"/>
          <p:nvPr/>
        </p:nvSpPr>
        <p:spPr>
          <a:xfrm>
            <a:off x="7391400" y="20574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⚠️Situational vulnerability comes from life challenges like job loss, divorce, or mental health. </a:t>
            </a:r>
          </a:p>
          <a:p>
            <a:endParaRPr lang="en-GB" sz="1600" dirty="0"/>
          </a:p>
          <a:p>
            <a:r>
              <a:rPr lang="en-GB" sz="1600" dirty="0"/>
              <a:t>⚠️Marketplace vulnerability arises with tough or unfamiliar choices, like switching providers.</a:t>
            </a:r>
          </a:p>
          <a:p>
            <a:endParaRPr lang="en-GB" sz="1600" dirty="0"/>
          </a:p>
          <a:p>
            <a:r>
              <a:rPr lang="en-GB" sz="1600" dirty="0"/>
              <a:t>🚨Both increase the risk of scams and fraud🚨</a:t>
            </a:r>
          </a:p>
          <a:p>
            <a:endParaRPr lang="en-GB" sz="1600" dirty="0"/>
          </a:p>
          <a:p>
            <a:r>
              <a:rPr lang="en-GB" sz="1600" dirty="0"/>
              <a:t>Learn more: </a:t>
            </a:r>
            <a:r>
              <a:rPr lang="en-GB" sz="1600" dirty="0">
                <a:cs typeface="Arial" panose="020B0604020202020204" pitchFamily="34" charset="0"/>
                <a:hlinkClick r:id="rId4"/>
              </a:rPr>
              <a:t>tinyurl.com/</a:t>
            </a:r>
            <a:r>
              <a:rPr lang="en-GB" sz="1600" dirty="0" err="1">
                <a:cs typeface="Arial" panose="020B0604020202020204" pitchFamily="34" charset="0"/>
                <a:hlinkClick r:id="rId4"/>
              </a:rPr>
              <a:t>coercecontrol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#NoBlameNoShame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37C572-05D5-B0FE-AFCA-A05C341149FB}"/>
              </a:ext>
            </a:extLst>
          </p:cNvPr>
          <p:cNvSpPr/>
          <p:nvPr/>
        </p:nvSpPr>
        <p:spPr>
          <a:xfrm>
            <a:off x="76200" y="28575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diagram of a business&#10;&#10;AI-generated content may be incorrect.">
            <a:extLst>
              <a:ext uri="{FF2B5EF4-FFF2-40B4-BE49-F238E27FC236}">
                <a16:creationId xmlns:a16="http://schemas.microsoft.com/office/drawing/2014/main" id="{C986347C-884C-BDDB-2584-FFC3484CC6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85" y="1966468"/>
            <a:ext cx="5606143" cy="315858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855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066" y="1338934"/>
            <a:ext cx="71173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E8A0E-91FE-CF38-7F1D-167D359A36D7}"/>
              </a:ext>
            </a:extLst>
          </p:cNvPr>
          <p:cNvSpPr txBox="1"/>
          <p:nvPr/>
        </p:nvSpPr>
        <p:spPr>
          <a:xfrm>
            <a:off x="2057400" y="16338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en-GB"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6AC4F-9CF1-9CCA-3A6D-6448F4AC4846}"/>
              </a:ext>
            </a:extLst>
          </p:cNvPr>
          <p:cNvSpPr txBox="1"/>
          <p:nvPr/>
        </p:nvSpPr>
        <p:spPr>
          <a:xfrm>
            <a:off x="6881300" y="1737714"/>
            <a:ext cx="5310699" cy="498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dirty="0">
                <a:cs typeface="Arial" panose="020B0604020202020204" pitchFamily="34" charset="0"/>
              </a:rPr>
              <a:t>⚠️ </a:t>
            </a: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Vulnerability may arise from various factors including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dirty="0">
                <a:cs typeface="Arial" panose="020B0604020202020204" pitchFamily="34" charset="0"/>
              </a:rPr>
              <a:t>✔️ </a:t>
            </a:r>
            <a:r>
              <a:rPr lang="en-GB" sz="1400" kern="100" dirty="0">
                <a:cs typeface="Arial" panose="020B0604020202020204" pitchFamily="34" charset="0"/>
              </a:rPr>
              <a:t>L</a:t>
            </a: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ong-term health issues e.g. disability, addiction, cognitive or mental health conditions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✔️Major life events such as bereavement, job loss, or divorce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 Low r</a:t>
            </a:r>
            <a:r>
              <a:rPr lang="en-GB" sz="1400" dirty="0">
                <a:cs typeface="Arial" panose="020B0604020202020204" pitchFamily="34" charset="0"/>
              </a:rPr>
              <a:t>esilience </a:t>
            </a:r>
            <a:r>
              <a:rPr lang="en-GB" sz="1400" kern="100" dirty="0">
                <a:cs typeface="Arial" panose="020B0604020202020204" pitchFamily="34" charset="0"/>
              </a:rPr>
              <a:t>causing </a:t>
            </a:r>
            <a:r>
              <a:rPr lang="en-US" sz="1400" dirty="0"/>
              <a:t>difficulty coping with financial or emotional shocks</a:t>
            </a:r>
            <a:endParaRPr lang="en-GB" sz="1400" kern="1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 Capability challenges like poor literacy or digital skills, low confidence, and language barriers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 Circumstantial factors including low income, debt, caring responsibilities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 Age-related challenges like ill health, unfamiliarity with technology or a lack of life experience.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4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🚨Vulnerability increases the risk of scams and fraud🚨</a:t>
            </a:r>
          </a:p>
          <a:p>
            <a:pPr>
              <a:buNone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GB" sz="1400" spc="-5" dirty="0">
                <a:cs typeface="Arial" panose="020B0604020202020204" pitchFamily="34" charset="0"/>
              </a:rPr>
              <a:t>To learn more visit </a:t>
            </a:r>
            <a:r>
              <a:rPr lang="en-GB" sz="1400" dirty="0">
                <a:cs typeface="Arial" panose="020B0604020202020204" pitchFamily="34" charset="0"/>
                <a:hlinkClick r:id="rId3"/>
              </a:rPr>
              <a:t>www.friendsagainstscams.org.uk/coercive-control</a:t>
            </a:r>
            <a:endParaRPr lang="en-GB" sz="1400" spc="-5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400" spc="-5" dirty="0">
                <a:cs typeface="Arial" panose="020B0604020202020204" pitchFamily="34" charset="0"/>
              </a:rPr>
              <a:t>#NoBlameNoShame</a:t>
            </a:r>
            <a:endParaRPr lang="en-GB" sz="1400" dirty="0"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CFD545-D240-3D57-6645-C9FB4573CC84}"/>
              </a:ext>
            </a:extLst>
          </p:cNvPr>
          <p:cNvSpPr/>
          <p:nvPr/>
        </p:nvSpPr>
        <p:spPr>
          <a:xfrm>
            <a:off x="114552" y="1447800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standing in front of a blue background&#10;&#10;AI-generated content may be incorrect.">
            <a:extLst>
              <a:ext uri="{FF2B5EF4-FFF2-40B4-BE49-F238E27FC236}">
                <a16:creationId xmlns:a16="http://schemas.microsoft.com/office/drawing/2014/main" id="{722AAA9C-A972-06EA-78A4-CEB6EC645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5" y="2209800"/>
            <a:ext cx="5029626" cy="28337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BBF43-7F82-3448-9B01-4C97C9839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1E51EA-0429-1981-A2C9-B78985A19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066" y="1338934"/>
            <a:ext cx="71173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51F45-9C6D-F0C6-1123-2E6893D0D01F}"/>
              </a:ext>
            </a:extLst>
          </p:cNvPr>
          <p:cNvSpPr txBox="1"/>
          <p:nvPr/>
        </p:nvSpPr>
        <p:spPr>
          <a:xfrm>
            <a:off x="2057400" y="16338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en-GB"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625692-ED33-199A-9A76-0CFE7D8DC67E}"/>
              </a:ext>
            </a:extLst>
          </p:cNvPr>
          <p:cNvSpPr txBox="1"/>
          <p:nvPr/>
        </p:nvSpPr>
        <p:spPr>
          <a:xfrm>
            <a:off x="7162800" y="1765961"/>
            <a:ext cx="3962400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Vulnerability may arise from various factors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 Long-term health issues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✔️Major life events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 Difficulty coping with shocks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 Poor literacy or digital skills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 Age-related challenges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Vulnerability increases the risk of scams and fraud.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dirty="0">
                <a:cs typeface="Arial" panose="020B0604020202020204" pitchFamily="34" charset="0"/>
              </a:rPr>
              <a:t> Learn more at </a:t>
            </a:r>
            <a:r>
              <a:rPr lang="en-GB" sz="1600" dirty="0">
                <a:cs typeface="Arial" panose="020B0604020202020204" pitchFamily="34" charset="0"/>
                <a:hlinkClick r:id="rId3"/>
              </a:rPr>
              <a:t>tinyurl.com/</a:t>
            </a:r>
            <a:r>
              <a:rPr lang="en-GB" sz="1600" dirty="0" err="1">
                <a:cs typeface="Arial" panose="020B0604020202020204" pitchFamily="34" charset="0"/>
                <a:hlinkClick r:id="rId3"/>
              </a:rPr>
              <a:t>coercecontrol</a:t>
            </a:r>
            <a:r>
              <a:rPr lang="en-GB" sz="1600" dirty="0"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#NoBlameNoShame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4F2C99-500E-FC9B-5517-60F893DF061B}"/>
              </a:ext>
            </a:extLst>
          </p:cNvPr>
          <p:cNvSpPr/>
          <p:nvPr/>
        </p:nvSpPr>
        <p:spPr>
          <a:xfrm>
            <a:off x="114552" y="1447800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C3DD67-5F19-6517-AE1D-C33516A41345}"/>
              </a:ext>
            </a:extLst>
          </p:cNvPr>
          <p:cNvSpPr/>
          <p:nvPr/>
        </p:nvSpPr>
        <p:spPr>
          <a:xfrm>
            <a:off x="76200" y="28575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lack x in a white circle with a red background&#10;&#10;AI-generated content may be incorrect.">
            <a:extLst>
              <a:ext uri="{FF2B5EF4-FFF2-40B4-BE49-F238E27FC236}">
                <a16:creationId xmlns:a16="http://schemas.microsoft.com/office/drawing/2014/main" id="{B41482C2-6256-1A79-BB11-803025547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9" y="1602150"/>
            <a:ext cx="1247949" cy="1362265"/>
          </a:xfrm>
          <a:prstGeom prst="rect">
            <a:avLst/>
          </a:prstGeom>
        </p:spPr>
      </p:pic>
      <p:pic>
        <p:nvPicPr>
          <p:cNvPr id="6" name="Picture 5" descr="A person standing in front of a blue background&#10;&#10;AI-generated content may be incorrect.">
            <a:extLst>
              <a:ext uri="{FF2B5EF4-FFF2-40B4-BE49-F238E27FC236}">
                <a16:creationId xmlns:a16="http://schemas.microsoft.com/office/drawing/2014/main" id="{B9C4CE4A-FDFC-7647-2068-D9D3068F7A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5" y="2209800"/>
            <a:ext cx="5029626" cy="28337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9791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4065" y="249681"/>
            <a:ext cx="1108710" cy="1107440"/>
            <a:chOff x="274065" y="249681"/>
            <a:chExt cx="1108710" cy="1107440"/>
          </a:xfrm>
        </p:grpSpPr>
        <p:sp>
          <p:nvSpPr>
            <p:cNvPr id="4" name="object 4"/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300" y="469391"/>
              <a:ext cx="682751" cy="684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58848" y="2209800"/>
            <a:ext cx="4191635" cy="4644348"/>
          </a:xfrm>
          <a:prstGeom prst="rect">
            <a:avLst/>
          </a:prstGeom>
          <a:effectLst/>
        </p:spPr>
        <p:txBody>
          <a:bodyPr vert="horz" wrap="square" lIns="0" tIns="76835" rIns="0" bIns="0" rtlCol="0">
            <a:spAutoFit/>
          </a:bodyPr>
          <a:lstStyle/>
          <a:p>
            <a:pPr marL="12700" marR="36830">
              <a:lnSpc>
                <a:spcPct val="70000"/>
              </a:lnSpc>
              <a:spcBef>
                <a:spcPts val="605"/>
              </a:spcBef>
            </a:pPr>
            <a:r>
              <a:rPr lang="en-GB" sz="1600" spc="-10" dirty="0">
                <a:cs typeface="Arial" panose="020B0604020202020204" pitchFamily="34" charset="0"/>
              </a:rPr>
              <a:t>The time to act is now.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spc="-1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r>
              <a:rPr lang="en-GB" sz="1600" spc="-10" dirty="0">
                <a:cs typeface="Arial" panose="020B0604020202020204" pitchFamily="34" charset="0"/>
              </a:rPr>
              <a:t>🌪️We are currently facing a perfect storm of vulnerability. 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spc="-1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r>
              <a:rPr lang="en-GB" sz="1600" spc="-10" dirty="0">
                <a:cs typeface="Arial" panose="020B0604020202020204" pitchFamily="34" charset="0"/>
              </a:rPr>
              <a:t>👵The UK is experiencing a cost-of-living crisis, a mental health epidemic, and has an ageing population.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spc="-1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spc="-1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r>
              <a:rPr lang="en-GB" sz="1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💻As new artificial intelligence (AI) technologies emerge and the internet continues to grow, the reality is clear: there’s a scam out there for everyone.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GB" sz="1600" spc="-5" dirty="0">
                <a:cs typeface="Arial" panose="020B0604020202020204" pitchFamily="34" charset="0"/>
              </a:rPr>
              <a:t>To learn more visit </a:t>
            </a:r>
            <a:r>
              <a:rPr lang="en-GB" sz="1600" dirty="0">
                <a:cs typeface="Arial" panose="020B0604020202020204" pitchFamily="34" charset="0"/>
                <a:hlinkClick r:id="rId6"/>
              </a:rPr>
              <a:t>www.friendsagainstscams.org.uk/coercive-control</a:t>
            </a:r>
            <a:endParaRPr lang="en-GB" sz="1600" spc="-5" dirty="0">
              <a:cs typeface="Arial" panose="020B0604020202020204" pitchFamily="34" charset="0"/>
            </a:endParaRPr>
          </a:p>
          <a:p>
            <a:pPr>
              <a:buNone/>
            </a:pPr>
            <a:endParaRPr lang="en-GB" sz="1600" spc="-5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600" spc="-5" dirty="0">
                <a:cs typeface="Arial" panose="020B0604020202020204" pitchFamily="34" charset="0"/>
              </a:rPr>
              <a:t>#NoBlameNoShame</a:t>
            </a:r>
            <a:endParaRPr lang="en-GB" sz="16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9" name="Picture 8" descr="A blue and red rectangular box with text&#10;&#10;AI-generated content may be incorrect.">
            <a:extLst>
              <a:ext uri="{FF2B5EF4-FFF2-40B4-BE49-F238E27FC236}">
                <a16:creationId xmlns:a16="http://schemas.microsoft.com/office/drawing/2014/main" id="{E5CAAF22-5509-C2A9-0FEE-1358AE2E4F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45" y="1966468"/>
            <a:ext cx="5571593" cy="31391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5AF64-0188-1ACF-095D-BE9C8213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047172-92BB-8B90-AEF0-A019E2F3F074}"/>
              </a:ext>
            </a:extLst>
          </p:cNvPr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3A7B30E-F3A9-8729-2666-A3502A3F9AD4}"/>
              </a:ext>
            </a:extLst>
          </p:cNvPr>
          <p:cNvGrpSpPr/>
          <p:nvPr/>
        </p:nvGrpSpPr>
        <p:grpSpPr>
          <a:xfrm>
            <a:off x="274065" y="249681"/>
            <a:ext cx="1108710" cy="1107440"/>
            <a:chOff x="274065" y="249681"/>
            <a:chExt cx="1108710" cy="1107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59A9E41-48DD-BA8F-044D-0B1339C86CF3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C6C3AA-1FC9-EBFD-63BA-4A26FB81D3F4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7E49178-26C8-3FE8-2942-6E56B913B9F6}"/>
                </a:ext>
              </a:extLst>
            </p:cNvPr>
            <p:cNvSpPr/>
            <p:nvPr/>
          </p:nvSpPr>
          <p:spPr>
            <a:xfrm>
              <a:off x="495300" y="469391"/>
              <a:ext cx="682751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8CA607B9-E43D-5F20-D111-654A67001F40}"/>
              </a:ext>
            </a:extLst>
          </p:cNvPr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C00BB21-AA75-DED3-6337-2A0CE013B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CA47EF8-B9AE-EE88-C97E-B93262EF2A9E}"/>
              </a:ext>
            </a:extLst>
          </p:cNvPr>
          <p:cNvSpPr txBox="1"/>
          <p:nvPr/>
        </p:nvSpPr>
        <p:spPr>
          <a:xfrm>
            <a:off x="7558848" y="2209800"/>
            <a:ext cx="4191635" cy="3046347"/>
          </a:xfrm>
          <a:prstGeom prst="rect">
            <a:avLst/>
          </a:prstGeom>
          <a:effectLst/>
        </p:spPr>
        <p:txBody>
          <a:bodyPr vert="horz" wrap="square" lIns="0" tIns="76835" rIns="0" bIns="0" rtlCol="0">
            <a:spAutoFit/>
          </a:bodyPr>
          <a:lstStyle/>
          <a:p>
            <a:r>
              <a:rPr lang="en-GB" sz="1600" dirty="0"/>
              <a:t>🌪️We are facing a perfect storm of vulnerability</a:t>
            </a:r>
          </a:p>
          <a:p>
            <a:endParaRPr lang="en-GB" sz="1600" dirty="0"/>
          </a:p>
          <a:p>
            <a:r>
              <a:rPr lang="en-GB" sz="1600" dirty="0"/>
              <a:t>👵The UK is in a cost-of-living crisis, a mental health epidemic, and an ageing population</a:t>
            </a:r>
          </a:p>
          <a:p>
            <a:endParaRPr lang="en-GB" sz="1600" dirty="0"/>
          </a:p>
          <a:p>
            <a:r>
              <a:rPr lang="en-GB" sz="1600" dirty="0"/>
              <a:t>💻 With new artificial intelligence technology and a growing internet, there’s a scam for everyone</a:t>
            </a:r>
          </a:p>
          <a:p>
            <a:endParaRPr lang="en-GB" sz="1600" dirty="0"/>
          </a:p>
          <a:p>
            <a:r>
              <a:rPr lang="en-GB" sz="1600" dirty="0"/>
              <a:t>Learn more </a:t>
            </a:r>
            <a:r>
              <a:rPr lang="en-GB" sz="1600" dirty="0">
                <a:cs typeface="Arial" panose="020B0604020202020204" pitchFamily="34" charset="0"/>
                <a:hlinkClick r:id="rId5"/>
              </a:rPr>
              <a:t>tinyurl.com/</a:t>
            </a:r>
            <a:r>
              <a:rPr lang="en-GB" sz="1600" dirty="0" err="1">
                <a:cs typeface="Arial" panose="020B0604020202020204" pitchFamily="34" charset="0"/>
                <a:hlinkClick r:id="rId5"/>
              </a:rPr>
              <a:t>coercecontrol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#NoBlameNoShame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9" name="Picture 8" descr="A black x in a white circle with a red background&#10;&#10;AI-generated content may be incorrect.">
            <a:extLst>
              <a:ext uri="{FF2B5EF4-FFF2-40B4-BE49-F238E27FC236}">
                <a16:creationId xmlns:a16="http://schemas.microsoft.com/office/drawing/2014/main" id="{4AD9BC17-F05E-077E-51D2-3AC45B240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9" y="1602150"/>
            <a:ext cx="1247949" cy="13622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DC2F0F5-6280-1C92-10EB-AB59B1FF1C07}"/>
              </a:ext>
            </a:extLst>
          </p:cNvPr>
          <p:cNvSpPr/>
          <p:nvPr/>
        </p:nvSpPr>
        <p:spPr>
          <a:xfrm>
            <a:off x="76200" y="28575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ue and red rectangular box with text&#10;&#10;AI-generated content may be incorrect.">
            <a:extLst>
              <a:ext uri="{FF2B5EF4-FFF2-40B4-BE49-F238E27FC236}">
                <a16:creationId xmlns:a16="http://schemas.microsoft.com/office/drawing/2014/main" id="{235615AF-C1F2-505A-2ECC-73BC3CBFFE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45" y="1966468"/>
            <a:ext cx="5571593" cy="31391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4576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523FD-97C3-5D8D-B3BA-7B8D33AC7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FA3D357-467D-19A9-5E93-3D2188A06C69}"/>
              </a:ext>
            </a:extLst>
          </p:cNvPr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4609E06-90AE-7152-CCE3-7A97AE306CD5}"/>
              </a:ext>
            </a:extLst>
          </p:cNvPr>
          <p:cNvGrpSpPr/>
          <p:nvPr/>
        </p:nvGrpSpPr>
        <p:grpSpPr>
          <a:xfrm>
            <a:off x="274065" y="249681"/>
            <a:ext cx="1108710" cy="1107440"/>
            <a:chOff x="274065" y="249681"/>
            <a:chExt cx="1108710" cy="1107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20AE84F-4D35-BE13-8496-2C8C3427DA77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CE987A7-0271-222C-B928-237008112BED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4B98440-0645-607F-F0ED-39267C6D2FB6}"/>
                </a:ext>
              </a:extLst>
            </p:cNvPr>
            <p:cNvSpPr/>
            <p:nvPr/>
          </p:nvSpPr>
          <p:spPr>
            <a:xfrm>
              <a:off x="495300" y="469391"/>
              <a:ext cx="682751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0B52BF8D-BB7C-3D39-253E-DDBBFA6FE768}"/>
              </a:ext>
            </a:extLst>
          </p:cNvPr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29C2F46-9486-1CA0-BA8C-B6C9C87CB6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B3DD11D-133F-91F7-FB4C-07E8F6552878}"/>
              </a:ext>
            </a:extLst>
          </p:cNvPr>
          <p:cNvSpPr txBox="1"/>
          <p:nvPr/>
        </p:nvSpPr>
        <p:spPr>
          <a:xfrm>
            <a:off x="7558848" y="2209800"/>
            <a:ext cx="4191635" cy="4644348"/>
          </a:xfrm>
          <a:prstGeom prst="rect">
            <a:avLst/>
          </a:prstGeom>
          <a:effectLst/>
        </p:spPr>
        <p:txBody>
          <a:bodyPr vert="horz" wrap="square" lIns="0" tIns="76835" rIns="0" bIns="0" rtlCol="0">
            <a:spAutoFit/>
          </a:bodyPr>
          <a:lstStyle/>
          <a:p>
            <a:pPr marL="12700" marR="36830">
              <a:lnSpc>
                <a:spcPct val="70000"/>
              </a:lnSpc>
              <a:spcBef>
                <a:spcPts val="605"/>
              </a:spcBef>
            </a:pPr>
            <a:r>
              <a:rPr lang="en-GB" sz="1600" spc="-10" dirty="0">
                <a:cs typeface="Arial" panose="020B0604020202020204" pitchFamily="34" charset="0"/>
              </a:rPr>
              <a:t>The time to act is now.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spc="-1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r>
              <a:rPr lang="en-GB" sz="1600" spc="-10" dirty="0">
                <a:cs typeface="Arial" panose="020B0604020202020204" pitchFamily="34" charset="0"/>
              </a:rPr>
              <a:t>🌪️We are currently facing a perfect storm of vulnerability. 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spc="-1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r>
              <a:rPr lang="en-GB" sz="1600" spc="-10" dirty="0">
                <a:cs typeface="Arial" panose="020B0604020202020204" pitchFamily="34" charset="0"/>
              </a:rPr>
              <a:t>👵The UK is experiencing a cost-of-living crisis, a mental health epidemic, and has an ageing population.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spc="-1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spc="-1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r>
              <a:rPr lang="en-GB" sz="1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💻As new artificial intelligence (AI) technologies emerge and the internet continues to grow, the reality is clear: there’s a scam out there for everyone.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GB" sz="1600" spc="-5" dirty="0">
                <a:cs typeface="Arial" panose="020B0604020202020204" pitchFamily="34" charset="0"/>
              </a:rPr>
              <a:t>To learn more visit </a:t>
            </a:r>
            <a:r>
              <a:rPr lang="en-GB" sz="1600" dirty="0">
                <a:cs typeface="Arial" panose="020B0604020202020204" pitchFamily="34" charset="0"/>
                <a:hlinkClick r:id="rId5"/>
              </a:rPr>
              <a:t>www.friendsagainstscams.org.uk/coercive-control</a:t>
            </a:r>
            <a:endParaRPr lang="en-GB" sz="1600" spc="-5" dirty="0">
              <a:cs typeface="Arial" panose="020B0604020202020204" pitchFamily="34" charset="0"/>
            </a:endParaRPr>
          </a:p>
          <a:p>
            <a:pPr>
              <a:buNone/>
            </a:pPr>
            <a:endParaRPr lang="en-GB" sz="1600" spc="-5" dirty="0"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600" spc="-5" dirty="0">
                <a:cs typeface="Arial" panose="020B0604020202020204" pitchFamily="34" charset="0"/>
              </a:rPr>
              <a:t>#NoBlameNoShame</a:t>
            </a:r>
            <a:endParaRPr lang="en-GB" sz="1600" dirty="0">
              <a:cs typeface="Arial" panose="020B0604020202020204" pitchFamily="34" charset="0"/>
            </a:endParaRP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1" name="Picture 10" descr="A person in a mask&#10;&#10;AI-generated content may be incorrect.">
            <a:extLst>
              <a:ext uri="{FF2B5EF4-FFF2-40B4-BE49-F238E27FC236}">
                <a16:creationId xmlns:a16="http://schemas.microsoft.com/office/drawing/2014/main" id="{0A014FB1-DD3C-C64E-31DB-DFAB354ADE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71" y="1931026"/>
            <a:ext cx="5534140" cy="31180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1495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4065" y="249681"/>
            <a:ext cx="1108710" cy="1107440"/>
            <a:chOff x="274065" y="249681"/>
            <a:chExt cx="1108710" cy="1107440"/>
          </a:xfrm>
        </p:grpSpPr>
        <p:sp>
          <p:nvSpPr>
            <p:cNvPr id="4" name="object 4"/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107" y="458723"/>
              <a:ext cx="690372" cy="705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2EF5B-12EE-2AC5-5538-4FEF16A54764}"/>
              </a:ext>
            </a:extLst>
          </p:cNvPr>
          <p:cNvSpPr txBox="1"/>
          <p:nvPr/>
        </p:nvSpPr>
        <p:spPr>
          <a:xfrm>
            <a:off x="7543800" y="2438400"/>
            <a:ext cx="3886200" cy="379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🌪️We are facing a perfect storm of vulnerability</a:t>
            </a:r>
          </a:p>
          <a:p>
            <a:endParaRPr lang="en-GB" sz="1600" dirty="0"/>
          </a:p>
          <a:p>
            <a:r>
              <a:rPr lang="en-GB" sz="1600" dirty="0"/>
              <a:t>👵The UK is in a cost-of-living crisis, a mental health epidemic, and an ageing population</a:t>
            </a:r>
          </a:p>
          <a:p>
            <a:endParaRPr lang="en-GB" sz="1600" dirty="0"/>
          </a:p>
          <a:p>
            <a:r>
              <a:rPr lang="en-GB" sz="1600" dirty="0"/>
              <a:t>💻 With new artificial intelligence technology and a growing internet, there’s a scam for everyone</a:t>
            </a:r>
          </a:p>
          <a:p>
            <a:endParaRPr lang="en-GB" sz="1600" dirty="0"/>
          </a:p>
          <a:p>
            <a:r>
              <a:rPr lang="en-GB" sz="1600" dirty="0"/>
              <a:t>Learn more</a:t>
            </a:r>
            <a:r>
              <a:rPr lang="en-GB" sz="1600" dirty="0">
                <a:cs typeface="Arial" panose="020B0604020202020204" pitchFamily="34" charset="0"/>
                <a:hlinkClick r:id="rId5"/>
              </a:rPr>
              <a:t> tinyurl.com/</a:t>
            </a:r>
            <a:r>
              <a:rPr lang="en-GB" sz="1600" dirty="0" err="1">
                <a:cs typeface="Arial" panose="020B0604020202020204" pitchFamily="34" charset="0"/>
                <a:hlinkClick r:id="rId5"/>
              </a:rPr>
              <a:t>coercecontrol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#NoBlameNoShame</a:t>
            </a:r>
          </a:p>
          <a:p>
            <a:pPr marL="12700" marR="36830">
              <a:lnSpc>
                <a:spcPct val="70000"/>
              </a:lnSpc>
              <a:spcBef>
                <a:spcPts val="605"/>
              </a:spcBef>
            </a:pPr>
            <a:endParaRPr lang="en-GB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 descr="A person in a mask&#10;&#10;AI-generated content may be incorrect.">
            <a:extLst>
              <a:ext uri="{FF2B5EF4-FFF2-40B4-BE49-F238E27FC236}">
                <a16:creationId xmlns:a16="http://schemas.microsoft.com/office/drawing/2014/main" id="{2848870F-2F2E-8733-A56F-B3CE5FD8D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71" y="1931026"/>
            <a:ext cx="5534140" cy="31180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62800" y="2173507"/>
            <a:ext cx="5029200" cy="3427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8445">
              <a:lnSpc>
                <a:spcPts val="1590"/>
              </a:lnSpc>
              <a:spcBef>
                <a:spcPts val="105"/>
              </a:spcBef>
            </a:pPr>
            <a:r>
              <a:rPr lang="en-GB" sz="1600" dirty="0"/>
              <a:t>🚨 Criminals use grooming techniques to lure victims 🚨</a:t>
            </a:r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endParaRPr lang="en-GB" sz="1600" dirty="0"/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r>
              <a:rPr lang="en-GB" sz="1600" dirty="0"/>
              <a:t>Criminals start by being friendly and helpful, then become persuasive, persistent, and aggressive.</a:t>
            </a:r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endParaRPr lang="en-GB" sz="1600" dirty="0"/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r>
              <a:rPr lang="en-GB" sz="1600" dirty="0"/>
              <a:t>In doorstep scams,</a:t>
            </a:r>
            <a:r>
              <a:rPr lang="en-GB" sz="1600" b="0" i="0" dirty="0">
                <a:solidFill>
                  <a:srgbClr val="000000"/>
                </a:solidFill>
                <a:effectLst/>
              </a:rPr>
              <a:t> the physical presence of the criminal at the victim's home greatly increases the ability for physical force and intimidation to be applied or to have greater access to a person’s property and belongings.  </a:t>
            </a:r>
            <a:endParaRPr lang="en-GB" sz="1600" dirty="0"/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endParaRPr lang="en-GB" sz="1600" dirty="0"/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r>
              <a:rPr lang="en-GB" sz="1600" dirty="0"/>
              <a:t>To learn more visit </a:t>
            </a:r>
            <a:r>
              <a:rPr lang="en-GB" sz="1600" dirty="0">
                <a:cs typeface="Arial" panose="020B0604020202020204" pitchFamily="34" charset="0"/>
                <a:hlinkClick r:id="rId3"/>
              </a:rPr>
              <a:t>www.friendsagainstscams.org.uk/coercive-control</a:t>
            </a:r>
            <a:endParaRPr lang="en-GB" sz="1600" spc="-5" dirty="0">
              <a:cs typeface="Arial" panose="020B0604020202020204" pitchFamily="34" charset="0"/>
            </a:endParaRPr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endParaRPr lang="en-GB" sz="1600" dirty="0">
              <a:highlight>
                <a:srgbClr val="FFFF00"/>
              </a:highlight>
            </a:endParaRPr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endParaRPr lang="en-GB" sz="1600" dirty="0">
              <a:highlight>
                <a:srgbClr val="FFFF00"/>
              </a:highlight>
            </a:endParaRPr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r>
              <a:rPr lang="en-GB" sz="1600" spc="-5" dirty="0">
                <a:cs typeface="Arial" panose="020B0604020202020204" pitchFamily="34" charset="0"/>
              </a:rPr>
              <a:t>#NoBlameNoShame</a:t>
            </a:r>
            <a:endParaRPr lang="en-GB" sz="1600" dirty="0">
              <a:highlight>
                <a:srgbClr val="FFFF00"/>
              </a:highlight>
            </a:endParaRPr>
          </a:p>
          <a:p>
            <a:pPr marL="258445">
              <a:lnSpc>
                <a:spcPts val="1590"/>
              </a:lnSpc>
              <a:spcBef>
                <a:spcPts val="105"/>
              </a:spcBef>
            </a:pPr>
            <a:endParaRPr lang="en-GB" sz="1600" dirty="0">
              <a:highlight>
                <a:srgbClr val="FFFF00"/>
              </a:highlight>
              <a:cs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8BE7E9-C65A-EBC4-9EF6-33CE984C921E}"/>
              </a:ext>
            </a:extLst>
          </p:cNvPr>
          <p:cNvSpPr/>
          <p:nvPr/>
        </p:nvSpPr>
        <p:spPr>
          <a:xfrm>
            <a:off x="76200" y="1411507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uzzle pieces with text&#10;&#10;AI-generated content may be incorrect.">
            <a:extLst>
              <a:ext uri="{FF2B5EF4-FFF2-40B4-BE49-F238E27FC236}">
                <a16:creationId xmlns:a16="http://schemas.microsoft.com/office/drawing/2014/main" id="{CE733228-E19C-7FF6-1849-9FCAC6468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65" y="1770888"/>
            <a:ext cx="5384206" cy="30335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8467" y="689229"/>
            <a:ext cx="5763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+mj-lt"/>
                <a:cs typeface="Arial"/>
              </a:rPr>
              <a:t>Comments from the</a:t>
            </a:r>
            <a:r>
              <a:rPr sz="4000" b="0" spc="55" dirty="0">
                <a:latin typeface="+mj-lt"/>
                <a:cs typeface="Arial"/>
              </a:rPr>
              <a:t> </a:t>
            </a:r>
            <a:r>
              <a:rPr sz="4000" b="0" spc="-5" dirty="0">
                <a:latin typeface="+mj-lt"/>
                <a:cs typeface="Arial"/>
              </a:rPr>
              <a:t>team</a:t>
            </a:r>
            <a:endParaRPr sz="4000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24268" y="2057400"/>
            <a:ext cx="10584434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8245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+mn-lt"/>
              </a:rPr>
              <a:t>This social media pack has been designed to be used by supporters,</a:t>
            </a:r>
            <a:r>
              <a:rPr spc="-175" dirty="0">
                <a:latin typeface="+mn-lt"/>
              </a:rPr>
              <a:t> </a:t>
            </a:r>
            <a:r>
              <a:rPr dirty="0">
                <a:latin typeface="+mn-lt"/>
              </a:rPr>
              <a:t>organisations,  partners, and Friends Against Scams</a:t>
            </a:r>
            <a:r>
              <a:rPr spc="-229" dirty="0">
                <a:latin typeface="+mn-lt"/>
              </a:rPr>
              <a:t> </a:t>
            </a:r>
            <a:r>
              <a:rPr spc="-20" dirty="0">
                <a:latin typeface="+mn-lt"/>
              </a:rPr>
              <a:t>directly.</a:t>
            </a:r>
          </a:p>
          <a:p>
            <a:pPr marL="1185545">
              <a:lnSpc>
                <a:spcPct val="100000"/>
              </a:lnSpc>
              <a:spcBef>
                <a:spcPts val="40"/>
              </a:spcBef>
            </a:pPr>
            <a:endParaRPr dirty="0">
              <a:latin typeface="+mn-lt"/>
            </a:endParaRPr>
          </a:p>
          <a:p>
            <a:pPr marL="1198245" marR="54610">
              <a:lnSpc>
                <a:spcPct val="100000"/>
              </a:lnSpc>
            </a:pPr>
            <a:r>
              <a:rPr dirty="0">
                <a:latin typeface="+mn-lt"/>
              </a:rPr>
              <a:t>Each of the following pages will have suggested </a:t>
            </a:r>
            <a:r>
              <a:rPr spc="-5" dirty="0">
                <a:latin typeface="+mn-lt"/>
              </a:rPr>
              <a:t>text </a:t>
            </a:r>
            <a:r>
              <a:rPr dirty="0">
                <a:latin typeface="+mn-lt"/>
              </a:rPr>
              <a:t>for a social media post and</a:t>
            </a:r>
            <a:r>
              <a:rPr spc="-204" dirty="0">
                <a:latin typeface="+mn-lt"/>
              </a:rPr>
              <a:t> </a:t>
            </a:r>
            <a:r>
              <a:rPr dirty="0">
                <a:latin typeface="+mn-lt"/>
              </a:rPr>
              <a:t>an  accompanying</a:t>
            </a:r>
            <a:r>
              <a:rPr spc="-45" dirty="0">
                <a:latin typeface="+mn-lt"/>
              </a:rPr>
              <a:t> </a:t>
            </a:r>
            <a:r>
              <a:rPr dirty="0">
                <a:latin typeface="+mn-lt"/>
              </a:rPr>
              <a:t>infographic/image.</a:t>
            </a:r>
          </a:p>
          <a:p>
            <a:pPr marL="1185545">
              <a:lnSpc>
                <a:spcPct val="100000"/>
              </a:lnSpc>
              <a:spcBef>
                <a:spcPts val="45"/>
              </a:spcBef>
            </a:pPr>
            <a:endParaRPr dirty="0">
              <a:latin typeface="+mn-lt"/>
            </a:endParaRPr>
          </a:p>
          <a:p>
            <a:pPr marL="1198245" marR="186690">
              <a:lnSpc>
                <a:spcPct val="100000"/>
              </a:lnSpc>
            </a:pPr>
            <a:r>
              <a:rPr lang="en-GB" dirty="0">
                <a:latin typeface="+mn-lt"/>
              </a:rPr>
              <a:t>We have created multiple versions of each post, to accommodate the character limit on X (Twitter). If the slide has an </a:t>
            </a:r>
            <a:r>
              <a:rPr lang="en-GB" spc="-15" dirty="0">
                <a:latin typeface="+mn-lt"/>
              </a:rPr>
              <a:t>X</a:t>
            </a:r>
            <a:r>
              <a:rPr lang="en-GB" dirty="0">
                <a:latin typeface="+mn-lt"/>
              </a:rPr>
              <a:t> logo, the suggested text is 280 characters or less. </a:t>
            </a:r>
            <a:r>
              <a:rPr lang="en-GB" spc="-15" dirty="0">
                <a:latin typeface="+mn-lt"/>
              </a:rPr>
              <a:t>All other slides are suitable for Facebook, LinkedIn or other suitable social media platforms. We have also provided carousel style posts – there is no X version for this as the platform does not support the required number of images.    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E2C81-5A0C-796E-521E-540A01FB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01EF64A-5F06-0605-AC6D-7446C68CDF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BEB6B41-D36C-8FD6-CDE8-AED7BC022314}"/>
              </a:ext>
            </a:extLst>
          </p:cNvPr>
          <p:cNvSpPr txBox="1"/>
          <p:nvPr/>
        </p:nvSpPr>
        <p:spPr>
          <a:xfrm>
            <a:off x="7315200" y="2179750"/>
            <a:ext cx="47244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GB" sz="1600" dirty="0"/>
              <a:t>🚨 Criminals use grooming techniques to lure victims🚨</a:t>
            </a:r>
          </a:p>
          <a:p>
            <a:endParaRPr lang="en-GB" sz="1600" dirty="0"/>
          </a:p>
          <a:p>
            <a:r>
              <a:rPr lang="en-GB" sz="1600" dirty="0"/>
              <a:t>They start friendly and helpful, then become persuasive, persistent, and aggressive.</a:t>
            </a:r>
          </a:p>
          <a:p>
            <a:endParaRPr lang="en-GB" sz="1600" dirty="0"/>
          </a:p>
          <a:p>
            <a:r>
              <a:rPr lang="en-GB" sz="1600" dirty="0"/>
              <a:t>In doorstep scams, intimidation and physical force are often used as a tactics.</a:t>
            </a:r>
          </a:p>
          <a:p>
            <a:endParaRPr lang="en-GB" sz="1600" dirty="0"/>
          </a:p>
          <a:p>
            <a:r>
              <a:rPr lang="en-GB" sz="1600" dirty="0"/>
              <a:t>Learn more: </a:t>
            </a:r>
            <a:r>
              <a:rPr lang="en-GB" sz="1600" u="sng" dirty="0">
                <a:hlinkClick r:id="rId4"/>
              </a:rPr>
              <a:t>tinyurl.com/</a:t>
            </a:r>
            <a:r>
              <a:rPr lang="en-GB" sz="1600" u="sng" dirty="0" err="1">
                <a:hlinkClick r:id="rId4"/>
              </a:rPr>
              <a:t>coercecontrol</a:t>
            </a:r>
            <a:r>
              <a:rPr lang="en-GB" sz="1600" dirty="0"/>
              <a:t> </a:t>
            </a:r>
          </a:p>
          <a:p>
            <a:r>
              <a:rPr lang="en-GB" sz="1600" dirty="0"/>
              <a:t>#NoBlameNoShame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AABEF0-B921-E9DD-670F-33C451F6D670}"/>
              </a:ext>
            </a:extLst>
          </p:cNvPr>
          <p:cNvSpPr/>
          <p:nvPr/>
        </p:nvSpPr>
        <p:spPr>
          <a:xfrm>
            <a:off x="76200" y="28575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uzzle pieces with text&#10;&#10;AI-generated content may be incorrect.">
            <a:extLst>
              <a:ext uri="{FF2B5EF4-FFF2-40B4-BE49-F238E27FC236}">
                <a16:creationId xmlns:a16="http://schemas.microsoft.com/office/drawing/2014/main" id="{E5D7F261-0AE5-622D-D1E6-A6D077FD7D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94" y="1855815"/>
            <a:ext cx="5384206" cy="30335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9839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4065" y="249681"/>
            <a:ext cx="1108710" cy="1107440"/>
            <a:chOff x="274065" y="249681"/>
            <a:chExt cx="1108710" cy="1107440"/>
          </a:xfrm>
        </p:grpSpPr>
        <p:sp>
          <p:nvSpPr>
            <p:cNvPr id="4" name="object 4"/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300" y="469391"/>
              <a:ext cx="682751" cy="684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15200" y="2209800"/>
            <a:ext cx="4099560" cy="458792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>
              <a:buNone/>
            </a:pPr>
            <a:r>
              <a:rPr lang="en-GB" sz="1600" dirty="0"/>
              <a:t>🖥️This ITV report highlights how criminals use legitimacy and intimidation tactics to deceive. 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r>
              <a:rPr lang="en-GB" sz="1600" dirty="0"/>
              <a:t>🤖With rising concerns about Artificial Intelligence (AI) and its misuse, this is a timely reminder of the dark side of AI and how easily anyone can be manipulated.</a:t>
            </a:r>
          </a:p>
          <a:p>
            <a:endParaRPr lang="en-GB" sz="1600" dirty="0"/>
          </a:p>
          <a:p>
            <a:r>
              <a:rPr lang="en-GB" sz="1600" dirty="0"/>
              <a:t>👩‍💻As you watch, see if you can spot the tactics these criminals are using.</a:t>
            </a:r>
          </a:p>
          <a:p>
            <a:endParaRPr lang="en-GB" sz="1600" dirty="0"/>
          </a:p>
          <a:p>
            <a:r>
              <a:rPr lang="en-GB" sz="1600" dirty="0">
                <a:hlinkClick r:id="rId6"/>
              </a:rPr>
              <a:t>www.youtube.com/watch?v=xVwnAlUgu7k</a:t>
            </a:r>
            <a:r>
              <a:rPr lang="en-GB" sz="1600" dirty="0"/>
              <a:t> </a:t>
            </a:r>
          </a:p>
          <a:p>
            <a:endParaRPr lang="en-GB" sz="1600" dirty="0"/>
          </a:p>
          <a:p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GB" sz="1600" spc="-5" dirty="0">
                <a:cs typeface="Arial" panose="020B0604020202020204" pitchFamily="34" charset="0"/>
              </a:rPr>
              <a:t>To learn more visit: </a:t>
            </a:r>
            <a:r>
              <a:rPr lang="en-GB" sz="1600" dirty="0">
                <a:cs typeface="Arial" panose="020B0604020202020204" pitchFamily="34" charset="0"/>
                <a:hlinkClick r:id="rId7"/>
              </a:rPr>
              <a:t>www.friendsagainstscams.org.uk/coercive-control</a:t>
            </a:r>
            <a:endParaRPr lang="en-GB" sz="1600" spc="-5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600" spc="-5" dirty="0">
                <a:cs typeface="Arial" panose="020B0604020202020204" pitchFamily="34" charset="0"/>
              </a:rPr>
              <a:t>#NoBlameNoShame</a:t>
            </a:r>
            <a:endParaRPr lang="en-GB" sz="16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2256E5-5389-813C-8A70-B6156FA6F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1575308"/>
            <a:ext cx="5060950" cy="30197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A1ACB-50F7-264E-01B8-780039EDF2E9}"/>
              </a:ext>
            </a:extLst>
          </p:cNvPr>
          <p:cNvSpPr txBox="1"/>
          <p:nvPr/>
        </p:nvSpPr>
        <p:spPr>
          <a:xfrm>
            <a:off x="2012950" y="459510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Note: this post doesn’t have a graphic to upload. The </a:t>
            </a:r>
            <a:r>
              <a:rPr lang="en-GB" sz="1200" b="1" dirty="0" err="1"/>
              <a:t>youtube</a:t>
            </a:r>
            <a:r>
              <a:rPr lang="en-GB" sz="1200" b="1" dirty="0"/>
              <a:t> link should provide a popup on your post. As there are two links, please ensure the correct pop up is used.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D172B-6801-5391-6678-3410E367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327C21-C1D7-D6C5-F759-38EE7C273E9F}"/>
              </a:ext>
            </a:extLst>
          </p:cNvPr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D606F98-DCC2-9AD2-5DCD-40D186D0DA27}"/>
              </a:ext>
            </a:extLst>
          </p:cNvPr>
          <p:cNvGrpSpPr/>
          <p:nvPr/>
        </p:nvGrpSpPr>
        <p:grpSpPr>
          <a:xfrm>
            <a:off x="274065" y="249681"/>
            <a:ext cx="1108710" cy="1107440"/>
            <a:chOff x="274065" y="249681"/>
            <a:chExt cx="1108710" cy="1107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EF53752-3A03-E659-60C0-2CE66ECE0C3A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3F9AF98-A3FD-E78E-6A9D-DF4C29523BF0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55D7168-1336-8007-BDF5-FC7C1DE8A457}"/>
                </a:ext>
              </a:extLst>
            </p:cNvPr>
            <p:cNvSpPr/>
            <p:nvPr/>
          </p:nvSpPr>
          <p:spPr>
            <a:xfrm>
              <a:off x="495300" y="469391"/>
              <a:ext cx="682751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1D4ADBF4-60C2-19FF-E167-71D0F09CEED9}"/>
              </a:ext>
            </a:extLst>
          </p:cNvPr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B4489C2-F4DB-5CB9-92A2-984691FFCE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4A3143E-62CC-E5C4-E15B-7916F7DCCA24}"/>
              </a:ext>
            </a:extLst>
          </p:cNvPr>
          <p:cNvSpPr txBox="1"/>
          <p:nvPr/>
        </p:nvSpPr>
        <p:spPr>
          <a:xfrm>
            <a:off x="7315200" y="2209800"/>
            <a:ext cx="4099560" cy="269419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🖥️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 report highlights how criminals use legitimacy and intimidation tactics to deceive.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🤖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 is a timely reminder of the dark side of Artificial Intelligence (AI) and how anyone can be manipulated.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www.youtube.com/watch?v=xVwnAlUgu7k</a:t>
            </a: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Learn more </a:t>
            </a:r>
            <a:r>
              <a:rPr lang="en-GB" sz="1600" dirty="0">
                <a:cs typeface="Arial" panose="020B0604020202020204" pitchFamily="34" charset="0"/>
                <a:hlinkClick r:id="rId5"/>
              </a:rPr>
              <a:t>tinyurl.com/</a:t>
            </a:r>
            <a:r>
              <a:rPr lang="en-GB" sz="1600" dirty="0" err="1">
                <a:cs typeface="Arial" panose="020B0604020202020204" pitchFamily="34" charset="0"/>
                <a:hlinkClick r:id="rId5"/>
              </a:rPr>
              <a:t>coercecontrol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endParaRPr lang="en-GB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#NoBlameNoShame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0E5C6B-9D47-B1D1-1203-633C69E93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575308"/>
            <a:ext cx="5060950" cy="30197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8B87381F-F0D7-A883-F6C9-E48A1F0F9975}"/>
              </a:ext>
            </a:extLst>
          </p:cNvPr>
          <p:cNvGrpSpPr/>
          <p:nvPr/>
        </p:nvGrpSpPr>
        <p:grpSpPr>
          <a:xfrm>
            <a:off x="282320" y="233806"/>
            <a:ext cx="1108710" cy="1107440"/>
            <a:chOff x="274065" y="249681"/>
            <a:chExt cx="1108710" cy="110744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C1763208-A8A7-B9EF-C4CE-5A3B6B9BBD5D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1C91233A-BF91-A18E-D0D9-283E5D4D8724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BF53DA92-020E-1CD8-D0A0-19693AF63925}"/>
                </a:ext>
              </a:extLst>
            </p:cNvPr>
            <p:cNvSpPr/>
            <p:nvPr/>
          </p:nvSpPr>
          <p:spPr>
            <a:xfrm>
              <a:off x="483107" y="458723"/>
              <a:ext cx="690372" cy="7056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D338A7-7622-7071-040D-BFBF48D0FD83}"/>
              </a:ext>
            </a:extLst>
          </p:cNvPr>
          <p:cNvSpPr txBox="1"/>
          <p:nvPr/>
        </p:nvSpPr>
        <p:spPr>
          <a:xfrm>
            <a:off x="2012950" y="459510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Note: this post doesn’t have a graphic to upload. The </a:t>
            </a:r>
            <a:r>
              <a:rPr lang="en-GB" sz="1200" b="1" dirty="0" err="1"/>
              <a:t>youtube</a:t>
            </a:r>
            <a:r>
              <a:rPr lang="en-GB" sz="1200" b="1" dirty="0"/>
              <a:t> link should provide a popup on your post. As there are two links, please ensure the correct pop up is used.</a:t>
            </a:r>
          </a:p>
        </p:txBody>
      </p:sp>
    </p:spTree>
    <p:extLst>
      <p:ext uri="{BB962C8B-B14F-4D97-AF65-F5344CB8AC3E}">
        <p14:creationId xmlns:p14="http://schemas.microsoft.com/office/powerpoint/2010/main" val="258459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0A153-7A64-94FA-8FF6-E82B701CF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541E91-0B1F-28EA-25E6-1194E4C5503B}"/>
              </a:ext>
            </a:extLst>
          </p:cNvPr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36DCDD0-2B41-77E8-4E9D-B248250151E4}"/>
              </a:ext>
            </a:extLst>
          </p:cNvPr>
          <p:cNvGrpSpPr/>
          <p:nvPr/>
        </p:nvGrpSpPr>
        <p:grpSpPr>
          <a:xfrm>
            <a:off x="274065" y="249681"/>
            <a:ext cx="1108710" cy="1107440"/>
            <a:chOff x="274065" y="249681"/>
            <a:chExt cx="1108710" cy="1107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A3B5DEC-10DB-75BA-F320-5E5BBFFD92D9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19C6436-B0F3-4720-5854-FB7EA3D5CF14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059884-D16C-F989-A2C4-B6458E2ECE18}"/>
                </a:ext>
              </a:extLst>
            </p:cNvPr>
            <p:cNvSpPr/>
            <p:nvPr/>
          </p:nvSpPr>
          <p:spPr>
            <a:xfrm>
              <a:off x="495300" y="469391"/>
              <a:ext cx="682751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5ADE0B3A-A78A-BCB0-3BE8-C5E2EB6E4932}"/>
              </a:ext>
            </a:extLst>
          </p:cNvPr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7527A72-6B8E-7D00-AB43-896E66AFF5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7332" y="1361440"/>
            <a:ext cx="71173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B440172-5BEB-0AA9-4FA8-BC6755137E7E}"/>
              </a:ext>
            </a:extLst>
          </p:cNvPr>
          <p:cNvSpPr txBox="1"/>
          <p:nvPr/>
        </p:nvSpPr>
        <p:spPr>
          <a:xfrm>
            <a:off x="7315200" y="1781151"/>
            <a:ext cx="4099560" cy="499046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r>
              <a:rPr lang="en-GB" sz="1400" b="0" i="0" dirty="0">
                <a:solidFill>
                  <a:srgbClr val="2E3034"/>
                </a:solidFill>
                <a:effectLst/>
                <a:latin typeface="Fira"/>
              </a:rPr>
              <a:t>Deepfakes are created by using artificial intelligence (AI) to manipulate existing footage or audio to make someone appear to say or do something they never did.</a:t>
            </a:r>
          </a:p>
          <a:p>
            <a:endParaRPr lang="en-GB" sz="1400" dirty="0"/>
          </a:p>
          <a:p>
            <a:r>
              <a:rPr lang="en-GB" sz="1400" dirty="0"/>
              <a:t>💡 5 Common Deepfake Scams</a:t>
            </a:r>
          </a:p>
          <a:p>
            <a:r>
              <a:rPr lang="en-GB" sz="1400" dirty="0"/>
              <a:t>1️⃣ Investment Scams: Fake videos of public figures like Martin Lewis promoting “can’t-miss” investment deals. </a:t>
            </a:r>
          </a:p>
          <a:p>
            <a:r>
              <a:rPr lang="en-GB" sz="1400" dirty="0"/>
              <a:t>2️⃣ Romance Scams:  AI-created profiles build fake relationships online, then ask for money. </a:t>
            </a:r>
          </a:p>
          <a:p>
            <a:r>
              <a:rPr lang="en-GB" sz="1400" dirty="0"/>
              <a:t>3️⃣ Extortion Scams: Criminals use voice cloning to pretend to be a family member in trouble, urgently asking for money.</a:t>
            </a:r>
          </a:p>
          <a:p>
            <a:r>
              <a:rPr lang="en-GB" sz="1400" dirty="0"/>
              <a:t>4️⃣ Celebrity Ad Scams: Fake ads using public figures to sell products they never endorsed.</a:t>
            </a:r>
          </a:p>
          <a:p>
            <a:endParaRPr lang="en-GB" sz="1400" dirty="0"/>
          </a:p>
          <a:p>
            <a:r>
              <a:rPr lang="en-GB" sz="1400" dirty="0"/>
              <a:t>🛡️Learn how to protect yourself by becoming a Friend Against Scams </a:t>
            </a:r>
            <a:r>
              <a:rPr lang="en-GB" sz="1400" dirty="0">
                <a:hlinkClick r:id="rId4"/>
              </a:rPr>
              <a:t>www.friendsagainstscams.org.uk/online-awareness-training-video</a:t>
            </a:r>
            <a:endParaRPr lang="en-GB" sz="1400" dirty="0"/>
          </a:p>
          <a:p>
            <a:endParaRPr lang="en-GB" sz="1400" dirty="0"/>
          </a:p>
          <a:p>
            <a:r>
              <a:rPr lang="en-GB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#NoBlameNoShame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20" name="Picture 19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4EA4017E-BCCA-8A08-B977-67889A665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334000" cy="30052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11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6494A-895A-623D-E834-16432D85D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8FAFA3-7DE5-1539-8DDF-40A3AE0BBFFE}"/>
              </a:ext>
            </a:extLst>
          </p:cNvPr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B967EA2-1F59-9D90-2DE0-5E38236AD51E}"/>
              </a:ext>
            </a:extLst>
          </p:cNvPr>
          <p:cNvGrpSpPr/>
          <p:nvPr/>
        </p:nvGrpSpPr>
        <p:grpSpPr>
          <a:xfrm>
            <a:off x="274065" y="249681"/>
            <a:ext cx="1108710" cy="1107440"/>
            <a:chOff x="274065" y="249681"/>
            <a:chExt cx="1108710" cy="1107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7D811A9-6843-42C5-ABD7-0A7D01E6D1A2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8896E0A-F281-C997-19EA-AF9E3F2D7C6C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B4E6B3D-ED59-67B0-79FB-8F9EB752851D}"/>
                </a:ext>
              </a:extLst>
            </p:cNvPr>
            <p:cNvSpPr/>
            <p:nvPr/>
          </p:nvSpPr>
          <p:spPr>
            <a:xfrm>
              <a:off x="495300" y="469391"/>
              <a:ext cx="682751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D68E6183-2F60-2CD2-CA55-67AEEAC52245}"/>
              </a:ext>
            </a:extLst>
          </p:cNvPr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01740C8-F050-5613-6B1F-61C0EB7EE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7332" y="1361440"/>
            <a:ext cx="71173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7019DE6-8BF4-38F8-76F7-23AA4213952B}"/>
              </a:ext>
            </a:extLst>
          </p:cNvPr>
          <p:cNvSpPr txBox="1"/>
          <p:nvPr/>
        </p:nvSpPr>
        <p:spPr>
          <a:xfrm>
            <a:off x="7315200" y="1781151"/>
            <a:ext cx="4876800" cy="249747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r>
              <a:rPr lang="en-GB" sz="1600" dirty="0"/>
              <a:t>Deepfakes use artificial intelligence (AI) to manipulate audio/video, making someone appear to say/do something they never did.</a:t>
            </a:r>
          </a:p>
          <a:p>
            <a:r>
              <a:rPr lang="en-GB" sz="1600" dirty="0"/>
              <a:t>💡 Common Scams:</a:t>
            </a:r>
            <a:br>
              <a:rPr lang="en-GB" sz="1600" dirty="0"/>
            </a:br>
            <a:r>
              <a:rPr lang="en-GB" sz="1600" dirty="0"/>
              <a:t>1️⃣ Fake investment</a:t>
            </a:r>
            <a:br>
              <a:rPr lang="en-GB" sz="1600" dirty="0"/>
            </a:br>
            <a:r>
              <a:rPr lang="en-GB" sz="1600" dirty="0"/>
              <a:t>2️⃣ Romance scams</a:t>
            </a:r>
            <a:br>
              <a:rPr lang="en-GB" sz="1600" dirty="0"/>
            </a:br>
            <a:r>
              <a:rPr lang="en-GB" sz="1600" dirty="0"/>
              <a:t>3️⃣ Voice cloning extortion</a:t>
            </a:r>
            <a:br>
              <a:rPr lang="en-GB" sz="1600" dirty="0"/>
            </a:br>
            <a:r>
              <a:rPr lang="en-GB" sz="1600" dirty="0"/>
              <a:t>4️⃣ Fake celebrity ads</a:t>
            </a:r>
          </a:p>
          <a:p>
            <a:r>
              <a:rPr lang="en-GB" sz="1600" dirty="0"/>
              <a:t>🛡️Learn more: tinyurl.com/</a:t>
            </a:r>
            <a:r>
              <a:rPr lang="en-GB" sz="1600" dirty="0" err="1"/>
              <a:t>coercecontrol</a:t>
            </a:r>
            <a:r>
              <a:rPr lang="en-GB" sz="1600" dirty="0"/>
              <a:t> </a:t>
            </a:r>
          </a:p>
          <a:p>
            <a:r>
              <a:rPr lang="en-GB" sz="1600" dirty="0"/>
              <a:t>#NoBlameNoShame</a:t>
            </a: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13FFA67B-B8D7-711A-3E27-71125BDFC39E}"/>
              </a:ext>
            </a:extLst>
          </p:cNvPr>
          <p:cNvGrpSpPr/>
          <p:nvPr/>
        </p:nvGrpSpPr>
        <p:grpSpPr>
          <a:xfrm>
            <a:off x="282320" y="233806"/>
            <a:ext cx="1108710" cy="1107440"/>
            <a:chOff x="274065" y="249681"/>
            <a:chExt cx="1108710" cy="110744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B0C2E60C-93F6-4DB4-178D-A498987D2117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547878" y="0"/>
                  </a:moveTo>
                  <a:lnTo>
                    <a:pt x="500604" y="2008"/>
                  </a:lnTo>
                  <a:lnTo>
                    <a:pt x="454447" y="7924"/>
                  </a:lnTo>
                  <a:lnTo>
                    <a:pt x="409571" y="17583"/>
                  </a:lnTo>
                  <a:lnTo>
                    <a:pt x="366141" y="30821"/>
                  </a:lnTo>
                  <a:lnTo>
                    <a:pt x="324321" y="47473"/>
                  </a:lnTo>
                  <a:lnTo>
                    <a:pt x="284276" y="67376"/>
                  </a:lnTo>
                  <a:lnTo>
                    <a:pt x="246170" y="90364"/>
                  </a:lnTo>
                  <a:lnTo>
                    <a:pt x="210167" y="116274"/>
                  </a:lnTo>
                  <a:lnTo>
                    <a:pt x="176433" y="144941"/>
                  </a:lnTo>
                  <a:lnTo>
                    <a:pt x="145130" y="176202"/>
                  </a:lnTo>
                  <a:lnTo>
                    <a:pt x="116425" y="209890"/>
                  </a:lnTo>
                  <a:lnTo>
                    <a:pt x="90481" y="245844"/>
                  </a:lnTo>
                  <a:lnTo>
                    <a:pt x="67462" y="283897"/>
                  </a:lnTo>
                  <a:lnTo>
                    <a:pt x="47534" y="323886"/>
                  </a:lnTo>
                  <a:lnTo>
                    <a:pt x="30860" y="365646"/>
                  </a:lnTo>
                  <a:lnTo>
                    <a:pt x="17605" y="409014"/>
                  </a:lnTo>
                  <a:lnTo>
                    <a:pt x="7934" y="453824"/>
                  </a:lnTo>
                  <a:lnTo>
                    <a:pt x="2010" y="499913"/>
                  </a:lnTo>
                  <a:lnTo>
                    <a:pt x="0" y="547116"/>
                  </a:lnTo>
                  <a:lnTo>
                    <a:pt x="2010" y="594318"/>
                  </a:lnTo>
                  <a:lnTo>
                    <a:pt x="7934" y="640407"/>
                  </a:lnTo>
                  <a:lnTo>
                    <a:pt x="17605" y="685217"/>
                  </a:lnTo>
                  <a:lnTo>
                    <a:pt x="30860" y="728585"/>
                  </a:lnTo>
                  <a:lnTo>
                    <a:pt x="47534" y="770345"/>
                  </a:lnTo>
                  <a:lnTo>
                    <a:pt x="67462" y="810334"/>
                  </a:lnTo>
                  <a:lnTo>
                    <a:pt x="90481" y="848387"/>
                  </a:lnTo>
                  <a:lnTo>
                    <a:pt x="116425" y="884341"/>
                  </a:lnTo>
                  <a:lnTo>
                    <a:pt x="145130" y="918029"/>
                  </a:lnTo>
                  <a:lnTo>
                    <a:pt x="176433" y="949290"/>
                  </a:lnTo>
                  <a:lnTo>
                    <a:pt x="210167" y="977957"/>
                  </a:lnTo>
                  <a:lnTo>
                    <a:pt x="246170" y="1003867"/>
                  </a:lnTo>
                  <a:lnTo>
                    <a:pt x="284276" y="1026855"/>
                  </a:lnTo>
                  <a:lnTo>
                    <a:pt x="324321" y="1046758"/>
                  </a:lnTo>
                  <a:lnTo>
                    <a:pt x="366141" y="1063410"/>
                  </a:lnTo>
                  <a:lnTo>
                    <a:pt x="409571" y="1076648"/>
                  </a:lnTo>
                  <a:lnTo>
                    <a:pt x="454447" y="1086307"/>
                  </a:lnTo>
                  <a:lnTo>
                    <a:pt x="500604" y="1092223"/>
                  </a:lnTo>
                  <a:lnTo>
                    <a:pt x="547878" y="1094232"/>
                  </a:lnTo>
                  <a:lnTo>
                    <a:pt x="595151" y="1092223"/>
                  </a:lnTo>
                  <a:lnTo>
                    <a:pt x="641308" y="1086307"/>
                  </a:lnTo>
                  <a:lnTo>
                    <a:pt x="686184" y="1076648"/>
                  </a:lnTo>
                  <a:lnTo>
                    <a:pt x="729614" y="1063410"/>
                  </a:lnTo>
                  <a:lnTo>
                    <a:pt x="771434" y="1046758"/>
                  </a:lnTo>
                  <a:lnTo>
                    <a:pt x="811479" y="1026855"/>
                  </a:lnTo>
                  <a:lnTo>
                    <a:pt x="849585" y="1003867"/>
                  </a:lnTo>
                  <a:lnTo>
                    <a:pt x="885588" y="977957"/>
                  </a:lnTo>
                  <a:lnTo>
                    <a:pt x="919322" y="949290"/>
                  </a:lnTo>
                  <a:lnTo>
                    <a:pt x="950625" y="918029"/>
                  </a:lnTo>
                  <a:lnTo>
                    <a:pt x="979330" y="884341"/>
                  </a:lnTo>
                  <a:lnTo>
                    <a:pt x="1005274" y="848387"/>
                  </a:lnTo>
                  <a:lnTo>
                    <a:pt x="1028293" y="810334"/>
                  </a:lnTo>
                  <a:lnTo>
                    <a:pt x="1048221" y="770345"/>
                  </a:lnTo>
                  <a:lnTo>
                    <a:pt x="1064895" y="728585"/>
                  </a:lnTo>
                  <a:lnTo>
                    <a:pt x="1078150" y="685217"/>
                  </a:lnTo>
                  <a:lnTo>
                    <a:pt x="1087821" y="640407"/>
                  </a:lnTo>
                  <a:lnTo>
                    <a:pt x="1093745" y="594318"/>
                  </a:lnTo>
                  <a:lnTo>
                    <a:pt x="1095756" y="547116"/>
                  </a:lnTo>
                  <a:lnTo>
                    <a:pt x="1093745" y="499913"/>
                  </a:lnTo>
                  <a:lnTo>
                    <a:pt x="1087821" y="453824"/>
                  </a:lnTo>
                  <a:lnTo>
                    <a:pt x="1078150" y="409014"/>
                  </a:lnTo>
                  <a:lnTo>
                    <a:pt x="1064895" y="365646"/>
                  </a:lnTo>
                  <a:lnTo>
                    <a:pt x="1048221" y="323886"/>
                  </a:lnTo>
                  <a:lnTo>
                    <a:pt x="1028293" y="283897"/>
                  </a:lnTo>
                  <a:lnTo>
                    <a:pt x="1005274" y="245844"/>
                  </a:lnTo>
                  <a:lnTo>
                    <a:pt x="979330" y="209890"/>
                  </a:lnTo>
                  <a:lnTo>
                    <a:pt x="950625" y="176202"/>
                  </a:lnTo>
                  <a:lnTo>
                    <a:pt x="919322" y="144941"/>
                  </a:lnTo>
                  <a:lnTo>
                    <a:pt x="885588" y="116274"/>
                  </a:lnTo>
                  <a:lnTo>
                    <a:pt x="849585" y="90364"/>
                  </a:lnTo>
                  <a:lnTo>
                    <a:pt x="811479" y="67376"/>
                  </a:lnTo>
                  <a:lnTo>
                    <a:pt x="771434" y="47473"/>
                  </a:lnTo>
                  <a:lnTo>
                    <a:pt x="729614" y="30821"/>
                  </a:lnTo>
                  <a:lnTo>
                    <a:pt x="686184" y="17583"/>
                  </a:lnTo>
                  <a:lnTo>
                    <a:pt x="641308" y="7924"/>
                  </a:lnTo>
                  <a:lnTo>
                    <a:pt x="595151" y="2008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4F8AD522-8BA2-94F9-84B9-5AF2EAD1CDCB}"/>
                </a:ext>
              </a:extLst>
            </p:cNvPr>
            <p:cNvSpPr/>
            <p:nvPr/>
          </p:nvSpPr>
          <p:spPr>
            <a:xfrm>
              <a:off x="280415" y="256031"/>
              <a:ext cx="1096010" cy="1094740"/>
            </a:xfrm>
            <a:custGeom>
              <a:avLst/>
              <a:gdLst/>
              <a:ahLst/>
              <a:cxnLst/>
              <a:rect l="l" t="t" r="r" b="b"/>
              <a:pathLst>
                <a:path w="1096010" h="1094740">
                  <a:moveTo>
                    <a:pt x="0" y="547116"/>
                  </a:moveTo>
                  <a:lnTo>
                    <a:pt x="2010" y="499913"/>
                  </a:lnTo>
                  <a:lnTo>
                    <a:pt x="7934" y="453824"/>
                  </a:lnTo>
                  <a:lnTo>
                    <a:pt x="17605" y="409014"/>
                  </a:lnTo>
                  <a:lnTo>
                    <a:pt x="30860" y="365646"/>
                  </a:lnTo>
                  <a:lnTo>
                    <a:pt x="47534" y="323886"/>
                  </a:lnTo>
                  <a:lnTo>
                    <a:pt x="67462" y="283897"/>
                  </a:lnTo>
                  <a:lnTo>
                    <a:pt x="90481" y="245844"/>
                  </a:lnTo>
                  <a:lnTo>
                    <a:pt x="116425" y="209890"/>
                  </a:lnTo>
                  <a:lnTo>
                    <a:pt x="145130" y="176202"/>
                  </a:lnTo>
                  <a:lnTo>
                    <a:pt x="176433" y="144941"/>
                  </a:lnTo>
                  <a:lnTo>
                    <a:pt x="210167" y="116274"/>
                  </a:lnTo>
                  <a:lnTo>
                    <a:pt x="246170" y="90364"/>
                  </a:lnTo>
                  <a:lnTo>
                    <a:pt x="284276" y="67376"/>
                  </a:lnTo>
                  <a:lnTo>
                    <a:pt x="324321" y="47473"/>
                  </a:lnTo>
                  <a:lnTo>
                    <a:pt x="366141" y="30821"/>
                  </a:lnTo>
                  <a:lnTo>
                    <a:pt x="409571" y="17583"/>
                  </a:lnTo>
                  <a:lnTo>
                    <a:pt x="454447" y="7924"/>
                  </a:lnTo>
                  <a:lnTo>
                    <a:pt x="500604" y="2008"/>
                  </a:lnTo>
                  <a:lnTo>
                    <a:pt x="547878" y="0"/>
                  </a:lnTo>
                  <a:lnTo>
                    <a:pt x="595151" y="2008"/>
                  </a:lnTo>
                  <a:lnTo>
                    <a:pt x="641308" y="7924"/>
                  </a:lnTo>
                  <a:lnTo>
                    <a:pt x="686184" y="17583"/>
                  </a:lnTo>
                  <a:lnTo>
                    <a:pt x="729614" y="30821"/>
                  </a:lnTo>
                  <a:lnTo>
                    <a:pt x="771434" y="47473"/>
                  </a:lnTo>
                  <a:lnTo>
                    <a:pt x="811479" y="67376"/>
                  </a:lnTo>
                  <a:lnTo>
                    <a:pt x="849585" y="90364"/>
                  </a:lnTo>
                  <a:lnTo>
                    <a:pt x="885588" y="116274"/>
                  </a:lnTo>
                  <a:lnTo>
                    <a:pt x="919322" y="144941"/>
                  </a:lnTo>
                  <a:lnTo>
                    <a:pt x="950625" y="176202"/>
                  </a:lnTo>
                  <a:lnTo>
                    <a:pt x="979330" y="209890"/>
                  </a:lnTo>
                  <a:lnTo>
                    <a:pt x="1005274" y="245844"/>
                  </a:lnTo>
                  <a:lnTo>
                    <a:pt x="1028293" y="283897"/>
                  </a:lnTo>
                  <a:lnTo>
                    <a:pt x="1048221" y="323886"/>
                  </a:lnTo>
                  <a:lnTo>
                    <a:pt x="1064895" y="365646"/>
                  </a:lnTo>
                  <a:lnTo>
                    <a:pt x="1078150" y="409014"/>
                  </a:lnTo>
                  <a:lnTo>
                    <a:pt x="1087821" y="453824"/>
                  </a:lnTo>
                  <a:lnTo>
                    <a:pt x="1093745" y="499913"/>
                  </a:lnTo>
                  <a:lnTo>
                    <a:pt x="1095756" y="547116"/>
                  </a:lnTo>
                  <a:lnTo>
                    <a:pt x="1093745" y="594318"/>
                  </a:lnTo>
                  <a:lnTo>
                    <a:pt x="1087821" y="640407"/>
                  </a:lnTo>
                  <a:lnTo>
                    <a:pt x="1078150" y="685217"/>
                  </a:lnTo>
                  <a:lnTo>
                    <a:pt x="1064895" y="728585"/>
                  </a:lnTo>
                  <a:lnTo>
                    <a:pt x="1048221" y="770345"/>
                  </a:lnTo>
                  <a:lnTo>
                    <a:pt x="1028293" y="810334"/>
                  </a:lnTo>
                  <a:lnTo>
                    <a:pt x="1005274" y="848387"/>
                  </a:lnTo>
                  <a:lnTo>
                    <a:pt x="979330" y="884341"/>
                  </a:lnTo>
                  <a:lnTo>
                    <a:pt x="950625" y="918029"/>
                  </a:lnTo>
                  <a:lnTo>
                    <a:pt x="919322" y="949290"/>
                  </a:lnTo>
                  <a:lnTo>
                    <a:pt x="885588" y="977957"/>
                  </a:lnTo>
                  <a:lnTo>
                    <a:pt x="849585" y="1003867"/>
                  </a:lnTo>
                  <a:lnTo>
                    <a:pt x="811479" y="1026855"/>
                  </a:lnTo>
                  <a:lnTo>
                    <a:pt x="771434" y="1046758"/>
                  </a:lnTo>
                  <a:lnTo>
                    <a:pt x="729614" y="1063410"/>
                  </a:lnTo>
                  <a:lnTo>
                    <a:pt x="686184" y="1076648"/>
                  </a:lnTo>
                  <a:lnTo>
                    <a:pt x="641308" y="1086307"/>
                  </a:lnTo>
                  <a:lnTo>
                    <a:pt x="595151" y="1092223"/>
                  </a:lnTo>
                  <a:lnTo>
                    <a:pt x="547878" y="1094232"/>
                  </a:lnTo>
                  <a:lnTo>
                    <a:pt x="500604" y="1092223"/>
                  </a:lnTo>
                  <a:lnTo>
                    <a:pt x="454447" y="1086307"/>
                  </a:lnTo>
                  <a:lnTo>
                    <a:pt x="409571" y="1076648"/>
                  </a:lnTo>
                  <a:lnTo>
                    <a:pt x="366141" y="1063410"/>
                  </a:lnTo>
                  <a:lnTo>
                    <a:pt x="324321" y="1046758"/>
                  </a:lnTo>
                  <a:lnTo>
                    <a:pt x="284276" y="1026855"/>
                  </a:lnTo>
                  <a:lnTo>
                    <a:pt x="246170" y="1003867"/>
                  </a:lnTo>
                  <a:lnTo>
                    <a:pt x="210167" y="977957"/>
                  </a:lnTo>
                  <a:lnTo>
                    <a:pt x="176433" y="949290"/>
                  </a:lnTo>
                  <a:lnTo>
                    <a:pt x="145130" y="918029"/>
                  </a:lnTo>
                  <a:lnTo>
                    <a:pt x="116425" y="884341"/>
                  </a:lnTo>
                  <a:lnTo>
                    <a:pt x="90481" y="848387"/>
                  </a:lnTo>
                  <a:lnTo>
                    <a:pt x="67462" y="810334"/>
                  </a:lnTo>
                  <a:lnTo>
                    <a:pt x="47534" y="770345"/>
                  </a:lnTo>
                  <a:lnTo>
                    <a:pt x="30860" y="728585"/>
                  </a:lnTo>
                  <a:lnTo>
                    <a:pt x="17605" y="685217"/>
                  </a:lnTo>
                  <a:lnTo>
                    <a:pt x="7934" y="640407"/>
                  </a:lnTo>
                  <a:lnTo>
                    <a:pt x="2010" y="594318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74615DF-F4A4-EE9E-FF3F-0083A800308E}"/>
                </a:ext>
              </a:extLst>
            </p:cNvPr>
            <p:cNvSpPr/>
            <p:nvPr/>
          </p:nvSpPr>
          <p:spPr>
            <a:xfrm>
              <a:off x="483107" y="458723"/>
              <a:ext cx="690372" cy="705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25376C16-078C-A0A4-8D15-810475A52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334000" cy="30052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2380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96A5-7280-1468-10B6-E1AC5363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1600200"/>
            <a:ext cx="3330066" cy="369332"/>
          </a:xfrm>
        </p:spPr>
        <p:txBody>
          <a:bodyPr/>
          <a:lstStyle/>
          <a:p>
            <a:r>
              <a:rPr lang="en-GB" dirty="0"/>
              <a:t>Suggested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1D8D0-0870-3D26-D6AB-94562F16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0" y="2286000"/>
            <a:ext cx="4149216" cy="4289892"/>
          </a:xfrm>
        </p:spPr>
        <p:txBody>
          <a:bodyPr/>
          <a:lstStyle/>
          <a:p>
            <a:r>
              <a:rPr lang="en-GB" sz="1600" dirty="0">
                <a:latin typeface="+mn-lt"/>
              </a:rPr>
              <a:t>Vulnerability comes in many forms.</a:t>
            </a:r>
          </a:p>
          <a:p>
            <a:endParaRPr lang="en-GB" sz="1600" dirty="0">
              <a:latin typeface="+mn-lt"/>
            </a:endParaRPr>
          </a:p>
          <a:p>
            <a:r>
              <a:rPr lang="en-GB" sz="1600" dirty="0">
                <a:latin typeface="+mn-lt"/>
              </a:rPr>
              <a:t>🤕Sometimes it can be caused by life’s difficult circumstances, or by times when we must make tough or unfamiliar choices when making a purchase. </a:t>
            </a:r>
          </a:p>
          <a:p>
            <a:endParaRPr lang="en-GB" sz="1600" dirty="0">
              <a:latin typeface="+mn-lt"/>
            </a:endParaRPr>
          </a:p>
          <a:p>
            <a:r>
              <a:rPr lang="en-GB" sz="1600" dirty="0">
                <a:latin typeface="+mn-lt"/>
              </a:rPr>
              <a:t>🚨Vulnerability increases the risk of fraud and scams. 🚨</a:t>
            </a:r>
          </a:p>
          <a:p>
            <a:endParaRPr lang="en-GB" sz="1600" dirty="0">
              <a:latin typeface="+mn-lt"/>
            </a:endParaRPr>
          </a:p>
          <a:p>
            <a:r>
              <a:rPr lang="en-GB" sz="1600" dirty="0">
                <a:latin typeface="+mn-lt"/>
              </a:rPr>
              <a:t>🛡️Learn how to protect yourself by becoming a Friend Against Scams </a:t>
            </a:r>
            <a:r>
              <a:rPr lang="en-GB" sz="1600" dirty="0">
                <a:latin typeface="+mn-lt"/>
                <a:hlinkClick r:id="rId2"/>
              </a:rPr>
              <a:t>www.friendsagainstscams.org.uk/online-awareness-training-video</a:t>
            </a:r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r>
              <a:rPr lang="en-GB" sz="1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#NoBlameNoShame</a:t>
            </a:r>
          </a:p>
          <a:p>
            <a:endParaRPr lang="en-GB" sz="1600" dirty="0">
              <a:latin typeface="+mn-lt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A8BCDC-2B70-6F0C-3182-7B020A728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2222" r="571"/>
          <a:stretch>
            <a:fillRect/>
          </a:stretch>
        </p:blipFill>
        <p:spPr>
          <a:xfrm>
            <a:off x="1676400" y="1784866"/>
            <a:ext cx="541020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92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B9A25-EB89-F67B-F913-8A4E8FF5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E8DD-BEB8-9686-3C73-F691017D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1600200"/>
            <a:ext cx="3330066" cy="369332"/>
          </a:xfrm>
        </p:spPr>
        <p:txBody>
          <a:bodyPr/>
          <a:lstStyle/>
          <a:p>
            <a:r>
              <a:rPr lang="en-GB" dirty="0"/>
              <a:t>Suggested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A2E20-F1FD-716B-45A4-7A1BC0DA2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0" y="2402838"/>
            <a:ext cx="4149216" cy="265893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latin typeface="+mn-lt"/>
                <a:ea typeface="Aptos" panose="020B0004020202020204" pitchFamily="34" charset="0"/>
                <a:cs typeface="Segoe UI Emoji" panose="020B0502040204020203" pitchFamily="34" charset="0"/>
              </a:rPr>
              <a:t>Vulnerability comes in many forms. </a:t>
            </a:r>
            <a:endParaRPr lang="en-GB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latin typeface="+mn-lt"/>
                <a:ea typeface="Aptos" panose="020B0004020202020204" pitchFamily="34" charset="0"/>
                <a:cs typeface="Segoe UI Emoji" panose="020B0502040204020203" pitchFamily="34" charset="0"/>
              </a:rPr>
              <a:t>🤕It can be caused by life’s difficult circumstances, or when we make tough or unfamiliar choices when making a purchase. </a:t>
            </a:r>
            <a:endParaRPr lang="en-GB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latin typeface="+mn-lt"/>
                <a:ea typeface="Aptos" panose="020B0004020202020204" pitchFamily="34" charset="0"/>
                <a:cs typeface="Segoe UI Emoji" panose="020B0502040204020203" pitchFamily="34" charset="0"/>
              </a:rPr>
              <a:t>🚨This increases the risk of fraud and scams. </a:t>
            </a:r>
            <a:endParaRPr lang="en-GB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latin typeface="+mn-lt"/>
                <a:ea typeface="Aptos" panose="020B0004020202020204" pitchFamily="34" charset="0"/>
                <a:cs typeface="Segoe UI Emoji" panose="020B0502040204020203" pitchFamily="34" charset="0"/>
              </a:rPr>
              <a:t>🛡️Become a Friend Against Scams: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3"/>
              </a:rPr>
              <a:t>tinyurl.com/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3"/>
              </a:rPr>
              <a:t>coercecontrol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lang="en-GB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+mn-lt"/>
                <a:ea typeface="Aptos" panose="020B0004020202020204" pitchFamily="34" charset="0"/>
                <a:cs typeface="Segoe UI Emoji" panose="020B0502040204020203" pitchFamily="34" charset="0"/>
              </a:rPr>
              <a:t>#NoBlameNoShame</a:t>
            </a:r>
            <a:endParaRPr lang="en-GB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017161-071E-01A4-099E-3477113DB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2222" r="571"/>
          <a:stretch>
            <a:fillRect/>
          </a:stretch>
        </p:blipFill>
        <p:spPr>
          <a:xfrm>
            <a:off x="1676400" y="1784866"/>
            <a:ext cx="541020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87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0" y="2160494"/>
            <a:ext cx="4100195" cy="4528547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Vulnerability isn’t always permanent; it often arises from life events like </a:t>
            </a:r>
          </a:p>
          <a:p>
            <a:pPr>
              <a:buNone/>
            </a:pP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➡️Bereavement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➡️Illness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➡️Job loss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➡️Divorce</a:t>
            </a:r>
          </a:p>
          <a:p>
            <a:pPr>
              <a:buNone/>
            </a:pP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During these times, people are more susceptible to scams. Situational factors like low income, poor mental health, or limited digital skills increase the risk.</a:t>
            </a:r>
          </a:p>
          <a:p>
            <a:pPr>
              <a:buNone/>
            </a:pPr>
            <a:endParaRPr lang="en-GB" sz="1600" spc="-5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spc="-5" dirty="0">
                <a:cs typeface="Arial" panose="020B0604020202020204" pitchFamily="34" charset="0"/>
              </a:rPr>
              <a:t>To learn more visit </a:t>
            </a:r>
            <a:r>
              <a:rPr lang="en-GB" sz="1600" dirty="0">
                <a:cs typeface="Arial" panose="020B0604020202020204" pitchFamily="34" charset="0"/>
                <a:hlinkClick r:id="rId3"/>
              </a:rPr>
              <a:t>www.friendsagainstscams.org.uk/coercive-control</a:t>
            </a:r>
            <a:endParaRPr lang="en-GB" sz="1600" spc="-5" dirty="0"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600" spc="-5" dirty="0">
                <a:cs typeface="Arial" panose="020B0604020202020204" pitchFamily="34" charset="0"/>
              </a:rPr>
              <a:t>#NoBlameNoShame </a:t>
            </a:r>
            <a:endParaRPr lang="en-GB" sz="1600" dirty="0">
              <a:cs typeface="Arial" panose="020B0604020202020204" pitchFamily="34" charset="0"/>
            </a:endParaRPr>
          </a:p>
        </p:txBody>
      </p:sp>
      <p:pic>
        <p:nvPicPr>
          <p:cNvPr id="4" name="Picture 3" descr="A colorful squares with text and images&#10;&#10;AI-generated content may be incorrect.">
            <a:extLst>
              <a:ext uri="{FF2B5EF4-FFF2-40B4-BE49-F238E27FC236}">
                <a16:creationId xmlns:a16="http://schemas.microsoft.com/office/drawing/2014/main" id="{4AB3E7DD-41B4-4520-1DAA-3EEBE2744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92392"/>
            <a:ext cx="5171704" cy="29138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B84B5F4-17BE-6D9B-701B-4905AEEC0FE8}"/>
              </a:ext>
            </a:extLst>
          </p:cNvPr>
          <p:cNvSpPr/>
          <p:nvPr/>
        </p:nvSpPr>
        <p:spPr>
          <a:xfrm>
            <a:off x="66304" y="1447800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B3D9B-D6E1-EF7A-47D8-BB2143AE3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24077D-6749-5589-E54D-EC350C0C55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lang="en-GB" spc="-5" dirty="0"/>
              <a:t>Suggested</a:t>
            </a:r>
            <a:r>
              <a:rPr lang="en-GB" spc="-65" dirty="0"/>
              <a:t> </a:t>
            </a:r>
            <a:r>
              <a:rPr lang="en-GB" dirty="0"/>
              <a:t>text:</a:t>
            </a:r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C416771-6219-603F-9E88-3B5F91A296F4}"/>
              </a:ext>
            </a:extLst>
          </p:cNvPr>
          <p:cNvSpPr txBox="1"/>
          <p:nvPr/>
        </p:nvSpPr>
        <p:spPr>
          <a:xfrm>
            <a:off x="7330566" y="2192392"/>
            <a:ext cx="4648200" cy="3953005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Vulnerability isn’t always permanent; it can arise from life events like </a:t>
            </a:r>
          </a:p>
          <a:p>
            <a:pPr>
              <a:buNone/>
            </a:pP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➡️Bereavement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➡️Illness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➡️Job loss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➡️Divorce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➡️Moving home</a:t>
            </a:r>
          </a:p>
          <a:p>
            <a:pPr>
              <a:buNone/>
            </a:pP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During these times, people are more susceptible to scams.</a:t>
            </a:r>
          </a:p>
          <a:p>
            <a:pPr>
              <a:buNone/>
            </a:pP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To learn more visit </a:t>
            </a:r>
            <a:r>
              <a:rPr lang="en-GB" sz="1600" dirty="0">
                <a:cs typeface="Arial" panose="020B0604020202020204" pitchFamily="34" charset="0"/>
                <a:hlinkClick r:id="rId2"/>
              </a:rPr>
              <a:t>www.friendsagainstscams.org.uk/coercive-control</a:t>
            </a: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#NoBlameNoShame</a:t>
            </a:r>
          </a:p>
        </p:txBody>
      </p:sp>
      <p:pic>
        <p:nvPicPr>
          <p:cNvPr id="4" name="Picture 3" descr="A colorful squares with text and images&#10;&#10;AI-generated content may be incorrect.">
            <a:extLst>
              <a:ext uri="{FF2B5EF4-FFF2-40B4-BE49-F238E27FC236}">
                <a16:creationId xmlns:a16="http://schemas.microsoft.com/office/drawing/2014/main" id="{ADA81399-18AD-B06A-2356-E1320BD89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92392"/>
            <a:ext cx="5171704" cy="29138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7E30BAB-2418-B7F7-FFFE-617BDDD9FA1C}"/>
              </a:ext>
            </a:extLst>
          </p:cNvPr>
          <p:cNvSpPr/>
          <p:nvPr/>
        </p:nvSpPr>
        <p:spPr>
          <a:xfrm>
            <a:off x="76200" y="28575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4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29400" y="1966468"/>
            <a:ext cx="5524500" cy="46612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dirty="0">
                <a:cs typeface="Arial" panose="020B0604020202020204" pitchFamily="34" charset="0"/>
              </a:rPr>
              <a:t>⚠️ </a:t>
            </a: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Vulnerability may arise from various factors including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dirty="0">
                <a:cs typeface="Arial" panose="020B0604020202020204" pitchFamily="34" charset="0"/>
              </a:rPr>
              <a:t>✔️ </a:t>
            </a:r>
            <a:r>
              <a:rPr lang="en-GB" sz="1400" kern="100" dirty="0">
                <a:cs typeface="Arial" panose="020B0604020202020204" pitchFamily="34" charset="0"/>
              </a:rPr>
              <a:t>L</a:t>
            </a: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ong-term health issues e.g. disability, addiction, cognitive or mental health conditions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✔️Major life events such as bereavement, job loss, or divorce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 Low r</a:t>
            </a:r>
            <a:r>
              <a:rPr lang="en-GB" sz="1400" dirty="0">
                <a:cs typeface="Arial" panose="020B0604020202020204" pitchFamily="34" charset="0"/>
              </a:rPr>
              <a:t>esilience </a:t>
            </a:r>
            <a:r>
              <a:rPr lang="en-GB" sz="1400" kern="100" dirty="0">
                <a:cs typeface="Arial" panose="020B0604020202020204" pitchFamily="34" charset="0"/>
              </a:rPr>
              <a:t>causing </a:t>
            </a:r>
            <a:r>
              <a:rPr lang="en-US" sz="1400" dirty="0"/>
              <a:t>difficulty coping with financial or emotional shocks</a:t>
            </a:r>
            <a:endParaRPr lang="en-GB" sz="1400" kern="1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 Capability challenges like poor literacy or digital skills, low confidence, and language barriers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 Circumstantial factors including low income, debt, caring responsibilities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✔️ Age-related challenges like ill health, unfamiliarity with technology or a lack of life experience.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4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🚨Vulnerability increases the risk of scams and fraud🚨</a:t>
            </a:r>
          </a:p>
          <a:p>
            <a:pPr>
              <a:buNone/>
            </a:pPr>
            <a:r>
              <a:rPr lang="en-GB" sz="1400" kern="100" dirty="0"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GB" sz="1400" spc="-5" dirty="0">
                <a:cs typeface="Arial" panose="020B0604020202020204" pitchFamily="34" charset="0"/>
              </a:rPr>
              <a:t>To learn more visit </a:t>
            </a:r>
            <a:r>
              <a:rPr lang="en-GB" sz="1400" dirty="0">
                <a:cs typeface="Arial" panose="020B0604020202020204" pitchFamily="34" charset="0"/>
                <a:hlinkClick r:id="rId3"/>
              </a:rPr>
              <a:t>www.friendsagainstscams.org.uk/coercive-control</a:t>
            </a:r>
            <a:endParaRPr lang="en-GB" sz="1400" spc="-5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400" spc="-5" dirty="0">
                <a:cs typeface="Arial" panose="020B0604020202020204" pitchFamily="34" charset="0"/>
              </a:rPr>
              <a:t>#NoBlameNoShame</a:t>
            </a:r>
            <a:endParaRPr lang="en-GB" sz="1400" dirty="0">
              <a:cs typeface="Arial" panose="020B0604020202020204" pitchFamily="34" charset="0"/>
            </a:endParaRPr>
          </a:p>
        </p:txBody>
      </p:sp>
      <p:pic>
        <p:nvPicPr>
          <p:cNvPr id="4" name="Picture 3" descr="A person with a blue background&#10;&#10;AI-generated content may be incorrect.">
            <a:extLst>
              <a:ext uri="{FF2B5EF4-FFF2-40B4-BE49-F238E27FC236}">
                <a16:creationId xmlns:a16="http://schemas.microsoft.com/office/drawing/2014/main" id="{72DD5051-5422-1F1D-8D58-767CC311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133600"/>
            <a:ext cx="4495800" cy="2533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4872420-5A44-6E3B-297F-979B78457F05}"/>
              </a:ext>
            </a:extLst>
          </p:cNvPr>
          <p:cNvSpPr/>
          <p:nvPr/>
        </p:nvSpPr>
        <p:spPr>
          <a:xfrm>
            <a:off x="38100" y="1371600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89062-9BDF-DE50-AF30-C5B121F90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6C8D2C-51EC-8345-37AD-315A6F09AA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A64906F-6FCE-D378-5B9C-58F9CC29AA19}"/>
              </a:ext>
            </a:extLst>
          </p:cNvPr>
          <p:cNvSpPr txBox="1"/>
          <p:nvPr/>
        </p:nvSpPr>
        <p:spPr>
          <a:xfrm>
            <a:off x="7391400" y="2285534"/>
            <a:ext cx="4170679" cy="36490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Vulnerability may arise from various factors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✔️Long-term health issues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✔️Major life events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✔️Difficulty coping with shocks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✔️Poor literacy or digital skills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✔️Age-related challenges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Vulnerability increases the risk of scams and fraud.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dirty="0">
                <a:cs typeface="Arial" panose="020B0604020202020204" pitchFamily="34" charset="0"/>
              </a:rPr>
              <a:t> Learn more at </a:t>
            </a:r>
            <a:r>
              <a:rPr lang="en-GB" sz="1600" dirty="0">
                <a:cs typeface="Arial" panose="020B0604020202020204" pitchFamily="34" charset="0"/>
                <a:hlinkClick r:id="rId3"/>
              </a:rPr>
              <a:t>tinyurl.com/</a:t>
            </a:r>
            <a:r>
              <a:rPr lang="en-GB" sz="1600" dirty="0" err="1">
                <a:cs typeface="Arial" panose="020B0604020202020204" pitchFamily="34" charset="0"/>
                <a:hlinkClick r:id="rId3"/>
              </a:rPr>
              <a:t>coercecontrol</a:t>
            </a:r>
            <a:r>
              <a:rPr lang="en-GB" sz="1600" dirty="0"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cs typeface="Arial" panose="020B0604020202020204" pitchFamily="34" charset="0"/>
              </a:rPr>
              <a:t>#NoBlameNoShame</a:t>
            </a:r>
          </a:p>
        </p:txBody>
      </p:sp>
      <p:pic>
        <p:nvPicPr>
          <p:cNvPr id="4" name="Picture 3" descr="A person with a blue background&#10;&#10;AI-generated content may be incorrect.">
            <a:extLst>
              <a:ext uri="{FF2B5EF4-FFF2-40B4-BE49-F238E27FC236}">
                <a16:creationId xmlns:a16="http://schemas.microsoft.com/office/drawing/2014/main" id="{ED4F088D-7DA9-44FE-ED3D-BA09A9814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5340539" cy="30089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2FD4A0F-C58F-ED7B-E6FB-D7CA6F768B28}"/>
              </a:ext>
            </a:extLst>
          </p:cNvPr>
          <p:cNvSpPr/>
          <p:nvPr/>
        </p:nvSpPr>
        <p:spPr>
          <a:xfrm>
            <a:off x="76200" y="28575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057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CABC3-20BE-B278-1D23-AE49A6EB8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6BC8D4A-D0F9-A222-E3CD-5CEFD5CC97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4623212-2AC4-A928-93BD-57BD92A02E38}"/>
              </a:ext>
            </a:extLst>
          </p:cNvPr>
          <p:cNvSpPr txBox="1"/>
          <p:nvPr/>
        </p:nvSpPr>
        <p:spPr>
          <a:xfrm>
            <a:off x="7391400" y="2285534"/>
            <a:ext cx="4170679" cy="403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We all experience vulnerability at different times whether that’s during a bereavement, a divorce, or a period of ill health. </a:t>
            </a:r>
          </a:p>
          <a:p>
            <a:pPr>
              <a:buNone/>
            </a:pP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We often say that people are not vulnerable, it’s their situation that causes it. The situation may change, so the period of vulnerability can be temporary. 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GB" sz="1600" dirty="0">
                <a:cs typeface="Arial" panose="020B0604020202020204" pitchFamily="34" charset="0"/>
              </a:rPr>
              <a:t>Vulnerability increases the risk of fraud and scams.</a:t>
            </a:r>
          </a:p>
          <a:p>
            <a:pPr>
              <a:buNone/>
            </a:pPr>
            <a:endParaRPr lang="en-GB" sz="1600" spc="-5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600" spc="-5" dirty="0">
                <a:cs typeface="Arial" panose="020B0604020202020204" pitchFamily="34" charset="0"/>
              </a:rPr>
              <a:t>To learn more visit </a:t>
            </a:r>
            <a:r>
              <a:rPr lang="en-GB" sz="1600" dirty="0">
                <a:cs typeface="Arial" panose="020B0604020202020204" pitchFamily="34" charset="0"/>
                <a:hlinkClick r:id="rId3"/>
              </a:rPr>
              <a:t>www.friendsagainstscams.org.uk/coercive-control</a:t>
            </a:r>
            <a:endParaRPr lang="en-GB" sz="1600" dirty="0">
              <a:cs typeface="Arial" panose="020B0604020202020204" pitchFamily="34" charset="0"/>
            </a:endParaRPr>
          </a:p>
          <a:p>
            <a:pPr>
              <a:buNone/>
            </a:pPr>
            <a:endParaRPr lang="en-GB" sz="1600" spc="-5" dirty="0"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600" spc="-5" dirty="0">
                <a:cs typeface="Arial" panose="020B0604020202020204" pitchFamily="34" charset="0"/>
              </a:rPr>
              <a:t>#NoBlameNoShame </a:t>
            </a:r>
            <a:endParaRPr lang="en-GB" sz="1600" dirty="0">
              <a:cs typeface="Arial" panose="020B0604020202020204" pitchFamily="34" charset="0"/>
            </a:endParaRPr>
          </a:p>
        </p:txBody>
      </p:sp>
      <p:pic>
        <p:nvPicPr>
          <p:cNvPr id="10" name="Picture 9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AA6D54C-6938-239B-07EA-8B9E3239D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4844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blue and white screen with white text&#10;&#10;AI-generated content may be incorrect.">
            <a:extLst>
              <a:ext uri="{FF2B5EF4-FFF2-40B4-BE49-F238E27FC236}">
                <a16:creationId xmlns:a16="http://schemas.microsoft.com/office/drawing/2014/main" id="{F628CA81-2C59-097A-46C0-4BD68F33A7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00300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4DDA9106-D3EA-7917-88D5-ECF193FFC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19350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78C363-C2EA-387C-8C4B-1CC2376D81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6907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9A2CD92D-E191-CC27-ED1C-8AB931CDA41F}"/>
              </a:ext>
            </a:extLst>
          </p:cNvPr>
          <p:cNvSpPr/>
          <p:nvPr/>
        </p:nvSpPr>
        <p:spPr>
          <a:xfrm>
            <a:off x="123163" y="1546000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BF67AB-66CF-A004-D92D-24F32B832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30" y="154843"/>
            <a:ext cx="2195235" cy="21952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1663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D46C7-3725-8B3C-097B-E07DA0FC7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31D67DF-9F72-D3D8-2480-5E3479C8CF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45658F8-B05A-C641-1F43-7EC917016608}"/>
              </a:ext>
            </a:extLst>
          </p:cNvPr>
          <p:cNvSpPr txBox="1"/>
          <p:nvPr/>
        </p:nvSpPr>
        <p:spPr>
          <a:xfrm>
            <a:off x="7391400" y="2285534"/>
            <a:ext cx="4170679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GB" sz="1600" dirty="0"/>
              <a:t>🚨Vulnerability increases the risk of fraud and scams🚨</a:t>
            </a:r>
          </a:p>
          <a:p>
            <a:endParaRPr lang="en-GB" sz="1600" dirty="0"/>
          </a:p>
          <a:p>
            <a:r>
              <a:rPr lang="en-GB" sz="1600" dirty="0"/>
              <a:t>We often say that people are not vulnerable, it’s their situation that causes it. The situation may change, so the period of vulnerability can be temporary. </a:t>
            </a:r>
          </a:p>
          <a:p>
            <a:endParaRPr lang="en-GB" sz="1600" dirty="0"/>
          </a:p>
          <a:p>
            <a:r>
              <a:rPr lang="en-GB" sz="1600" dirty="0"/>
              <a:t>To learn more visit </a:t>
            </a:r>
            <a:r>
              <a:rPr lang="en-GB" sz="1600" u="sng" dirty="0">
                <a:hlinkClick r:id="rId2"/>
              </a:rPr>
              <a:t>tinyurl.com/</a:t>
            </a:r>
            <a:r>
              <a:rPr lang="en-GB" sz="1600" u="sng" dirty="0" err="1">
                <a:hlinkClick r:id="rId2"/>
              </a:rPr>
              <a:t>coercecontrol</a:t>
            </a:r>
            <a:endParaRPr lang="en-GB" sz="1600" u="sng" dirty="0"/>
          </a:p>
          <a:p>
            <a:endParaRPr lang="en-GB" sz="1600" dirty="0"/>
          </a:p>
          <a:p>
            <a:r>
              <a:rPr lang="en-GB" sz="1600" dirty="0"/>
              <a:t>#NoBlameNoShame </a:t>
            </a:r>
          </a:p>
        </p:txBody>
      </p:sp>
      <p:pic>
        <p:nvPicPr>
          <p:cNvPr id="10" name="Picture 9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453DEC2-F815-F01C-887D-95501710E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18469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blue and white screen with white text&#10;&#10;AI-generated content may be incorrect.">
            <a:extLst>
              <a:ext uri="{FF2B5EF4-FFF2-40B4-BE49-F238E27FC236}">
                <a16:creationId xmlns:a16="http://schemas.microsoft.com/office/drawing/2014/main" id="{671AE062-3FA4-3F67-6DC6-15AD1BF25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30" y="3646483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AFEA9B9A-6075-FFD4-5BAE-3295A0AB6F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46483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8F94410-F6C8-E733-2BB1-C101C4CBECB0}"/>
              </a:ext>
            </a:extLst>
          </p:cNvPr>
          <p:cNvSpPr/>
          <p:nvPr/>
        </p:nvSpPr>
        <p:spPr>
          <a:xfrm>
            <a:off x="42978" y="5130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3BA201-1C3F-B1A4-DA8B-4D4FBFAB5A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61" y="1295400"/>
            <a:ext cx="2195235" cy="21952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0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1060-850E-4713-B651-086E4F53A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0B6885-0D09-4750-615E-A5FDF5AEBF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Suggested</a:t>
            </a:r>
            <a:r>
              <a:rPr spc="-65" dirty="0"/>
              <a:t> </a:t>
            </a:r>
            <a:r>
              <a:rPr dirty="0"/>
              <a:t>text: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0E590AB-31D3-151A-D830-992C4F561C3D}"/>
              </a:ext>
            </a:extLst>
          </p:cNvPr>
          <p:cNvSpPr txBox="1"/>
          <p:nvPr/>
        </p:nvSpPr>
        <p:spPr>
          <a:xfrm>
            <a:off x="7254366" y="2133600"/>
            <a:ext cx="4800600" cy="4610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buNone/>
            </a:pPr>
            <a:r>
              <a:rPr lang="en-GB" sz="1400" dirty="0">
                <a:cs typeface="Arial" panose="020B0604020202020204" pitchFamily="34" charset="0"/>
              </a:rPr>
              <a:t> 🚨Vulnerability increases the risk of fraud and scams. 🚨</a:t>
            </a:r>
          </a:p>
          <a:p>
            <a:pPr>
              <a:buNone/>
            </a:pPr>
            <a:r>
              <a:rPr lang="en-GB" sz="1400" dirty="0"/>
              <a:t>Vulnerability can be caused by market contexts. For example when we must choose between complex alternatives or make decisions based on imperfect information.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dirty="0"/>
              <a:t>Some examples include: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dirty="0"/>
              <a:t>✅Switching gas or electricity providers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dirty="0"/>
              <a:t>✅Switching bank accounts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dirty="0"/>
              <a:t>✅Buying an electric car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dirty="0"/>
              <a:t>✅Buying a funeral plan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dirty="0"/>
              <a:t>✅Investing in cryptocurrency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spc="-5" dirty="0">
                <a:cs typeface="Arial" panose="020B0604020202020204" pitchFamily="34" charset="0"/>
              </a:rPr>
              <a:t>To learn more visit </a:t>
            </a:r>
            <a:r>
              <a:rPr lang="en-GB" sz="1400" dirty="0">
                <a:cs typeface="Arial" panose="020B0604020202020204" pitchFamily="34" charset="0"/>
                <a:hlinkClick r:id="rId2"/>
              </a:rPr>
              <a:t>www.friendsagainstscams.org.uk/coercive-control</a:t>
            </a:r>
            <a:endParaRPr lang="en-GB" sz="1400" dirty="0">
              <a:cs typeface="Arial" panose="020B0604020202020204" pitchFamily="34" charset="0"/>
            </a:endParaRPr>
          </a:p>
          <a:p>
            <a:pPr>
              <a:buNone/>
            </a:pPr>
            <a:endParaRPr lang="en-GB" sz="1400" spc="-5" dirty="0">
              <a:cs typeface="Arial" panose="020B0604020202020204" pitchFamily="34" charset="0"/>
            </a:endParaRPr>
          </a:p>
          <a:p>
            <a:pPr marL="13335" marR="2240915">
              <a:lnSpc>
                <a:spcPct val="149300"/>
              </a:lnSpc>
              <a:spcBef>
                <a:spcPts val="15"/>
              </a:spcBef>
            </a:pPr>
            <a:r>
              <a:rPr lang="en-GB" sz="1400" spc="-5" dirty="0">
                <a:cs typeface="Arial" panose="020B0604020202020204" pitchFamily="34" charset="0"/>
              </a:rPr>
              <a:t>#NoBlameNoShame </a:t>
            </a:r>
            <a:endParaRPr lang="en-GB" sz="1400" dirty="0">
              <a:cs typeface="Arial" panose="020B0604020202020204" pitchFamily="34" charset="0"/>
            </a:endParaRPr>
          </a:p>
        </p:txBody>
      </p:sp>
      <p:pic>
        <p:nvPicPr>
          <p:cNvPr id="22" name="Picture 2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190533-98AB-B592-2563-B0801928E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6907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17944CC-A28E-AF80-ADE5-6100EA702EF4}"/>
              </a:ext>
            </a:extLst>
          </p:cNvPr>
          <p:cNvSpPr/>
          <p:nvPr/>
        </p:nvSpPr>
        <p:spPr>
          <a:xfrm>
            <a:off x="123163" y="1546000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04BE2A73-39FB-049B-9237-46243D38B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8" y="153693"/>
            <a:ext cx="2172166" cy="21721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blue and white sign with text&#10;&#10;AI-generated content may be incorrect.">
            <a:extLst>
              <a:ext uri="{FF2B5EF4-FFF2-40B4-BE49-F238E27FC236}">
                <a16:creationId xmlns:a16="http://schemas.microsoft.com/office/drawing/2014/main" id="{0BEA4190-6878-E1B1-F090-10C00D42A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7" y="153694"/>
            <a:ext cx="2163540" cy="21635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blue and white website&#10;&#10;AI-generated content may be incorrect.">
            <a:extLst>
              <a:ext uri="{FF2B5EF4-FFF2-40B4-BE49-F238E27FC236}">
                <a16:creationId xmlns:a16="http://schemas.microsoft.com/office/drawing/2014/main" id="{7596DA0E-F4F8-4638-A9B4-205CE45AE6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18" y="2395988"/>
            <a:ext cx="2172165" cy="21721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3C783355-D762-FB0D-440B-8E0100A251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8" y="2401426"/>
            <a:ext cx="2172165" cy="21721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73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20524</TotalTime>
  <Words>2063</Words>
  <Application>Microsoft Office PowerPoint</Application>
  <PresentationFormat>Widescreen</PresentationFormat>
  <Paragraphs>281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Fira</vt:lpstr>
      <vt:lpstr>Office Theme</vt:lpstr>
      <vt:lpstr>Goals for this campaign</vt:lpstr>
      <vt:lpstr>Comments from the team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text:</vt:lpstr>
      <vt:lpstr>Suggested text</vt:lpstr>
      <vt:lpstr>Suggested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Bazzoni</dc:creator>
  <cp:lastModifiedBy>Sarah Williams</cp:lastModifiedBy>
  <cp:revision>17</cp:revision>
  <dcterms:created xsi:type="dcterms:W3CDTF">2024-07-31T14:45:45Z</dcterms:created>
  <dcterms:modified xsi:type="dcterms:W3CDTF">2025-07-31T10:20:58Z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2024-07-31T00:00:00Z</vt:filetime>
  </property>
</Properties>
</file>