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8" r:id="rId4"/>
    <p:sldMasterId id="2147483733" r:id="rId5"/>
  </p:sldMasterIdLst>
  <p:notesMasterIdLst>
    <p:notesMasterId r:id="rId32"/>
  </p:notesMasterIdLst>
  <p:handoutMasterIdLst>
    <p:handoutMasterId r:id="rId33"/>
  </p:handoutMasterIdLst>
  <p:sldIdLst>
    <p:sldId id="706" r:id="rId6"/>
    <p:sldId id="758" r:id="rId7"/>
    <p:sldId id="725" r:id="rId8"/>
    <p:sldId id="759" r:id="rId9"/>
    <p:sldId id="760" r:id="rId10"/>
    <p:sldId id="761" r:id="rId11"/>
    <p:sldId id="762" r:id="rId12"/>
    <p:sldId id="763" r:id="rId13"/>
    <p:sldId id="766" r:id="rId14"/>
    <p:sldId id="764" r:id="rId15"/>
    <p:sldId id="765" r:id="rId16"/>
    <p:sldId id="767" r:id="rId17"/>
    <p:sldId id="774" r:id="rId18"/>
    <p:sldId id="769" r:id="rId19"/>
    <p:sldId id="770" r:id="rId20"/>
    <p:sldId id="771" r:id="rId21"/>
    <p:sldId id="772" r:id="rId22"/>
    <p:sldId id="773" r:id="rId23"/>
    <p:sldId id="777" r:id="rId24"/>
    <p:sldId id="778" r:id="rId25"/>
    <p:sldId id="779" r:id="rId26"/>
    <p:sldId id="780" r:id="rId27"/>
    <p:sldId id="781" r:id="rId28"/>
    <p:sldId id="782" r:id="rId29"/>
    <p:sldId id="783" r:id="rId30"/>
    <p:sldId id="520" r:id="rId31"/>
  </p:sldIdLst>
  <p:sldSz cx="13004800" cy="9753600"/>
  <p:notesSz cx="6858000" cy="9144000"/>
  <p:defaultTextStyle>
    <a:defPPr marL="0" marR="0" indent="0" algn="l" defTabSz="91411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1pPr>
    <a:lvl2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2pPr>
    <a:lvl3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3pPr>
    <a:lvl4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4pPr>
    <a:lvl5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5pPr>
    <a:lvl6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6pPr>
    <a:lvl7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7pPr>
    <a:lvl8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8pPr>
    <a:lvl9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9pPr>
  </p:defaultTextStyle>
  <p:extLst>
    <p:ext uri="{521415D9-36F7-43E2-AB2F-B90AF26B5E84}">
      <p14:sectionLst xmlns:p14="http://schemas.microsoft.com/office/powerpoint/2010/main">
        <p14:section name="Default Section" id="{21D0FF88-6551-40E2-8436-E914F1CF3513}">
          <p14:sldIdLst>
            <p14:sldId id="706"/>
            <p14:sldId id="758"/>
            <p14:sldId id="725"/>
            <p14:sldId id="759"/>
            <p14:sldId id="760"/>
            <p14:sldId id="761"/>
            <p14:sldId id="762"/>
            <p14:sldId id="763"/>
            <p14:sldId id="766"/>
            <p14:sldId id="764"/>
            <p14:sldId id="765"/>
            <p14:sldId id="767"/>
            <p14:sldId id="774"/>
            <p14:sldId id="769"/>
            <p14:sldId id="770"/>
            <p14:sldId id="771"/>
            <p14:sldId id="772"/>
            <p14:sldId id="773"/>
            <p14:sldId id="777"/>
            <p14:sldId id="778"/>
            <p14:sldId id="779"/>
            <p14:sldId id="780"/>
            <p14:sldId id="781"/>
            <p14:sldId id="782"/>
            <p14:sldId id="783"/>
            <p14:sldId id="520"/>
          </p14:sldIdLst>
        </p14:section>
      </p14:sectionLst>
    </p:ex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80"/>
    <a:srgbClr val="3D8EF1"/>
    <a:srgbClr val="E734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6C6C6C"/>
        </a:fontRef>
        <a:srgbClr val="6C6C6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AEAEA"/>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6C6C6C"/>
        </a:fontRef>
        <a:srgbClr val="6C6C6C"/>
      </a:tcTxStyle>
      <a:tcStyle>
        <a:tcBdr>
          <a:left>
            <a:ln w="12700" cap="flat">
              <a:noFill/>
              <a:miter lim="400000"/>
            </a:ln>
          </a:left>
          <a:right>
            <a:ln w="12700" cap="flat">
              <a:noFill/>
              <a:miter lim="400000"/>
            </a:ln>
          </a:right>
          <a:top>
            <a:ln w="50800" cap="flat">
              <a:solidFill>
                <a:srgbClr val="6C6C6C"/>
              </a:solidFill>
              <a:prstDash val="solid"/>
              <a:round/>
            </a:ln>
          </a:top>
          <a:bottom>
            <a:ln w="25400" cap="flat">
              <a:solidFill>
                <a:srgbClr val="6C6C6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6C6C6C"/>
              </a:solidFill>
              <a:prstDash val="solid"/>
              <a:round/>
            </a:ln>
          </a:top>
          <a:bottom>
            <a:ln w="25400" cap="flat">
              <a:solidFill>
                <a:srgbClr val="6C6C6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D3D3"/>
          </a:solidFill>
        </a:fill>
      </a:tcStyle>
    </a:wholeTbl>
    <a:band2H>
      <a:tcTxStyle/>
      <a:tcStyle>
        <a:tcBdr/>
        <a:fill>
          <a:solidFill>
            <a:srgbClr val="EAEA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C6C6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C6C6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C6C6C"/>
          </a:solidFill>
        </a:fill>
      </a:tcStyle>
    </a:firstRow>
  </a:tblStyle>
  <a:tblStyle styleId="{2708684C-4D16-4618-839F-0558EEFCDFE6}" styleName="">
    <a:tblBg/>
    <a:wholeTbl>
      <a:tcTxStyle b="off"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12700" cap="flat">
              <a:solidFill>
                <a:srgbClr val="6C6C6C"/>
              </a:solidFill>
              <a:prstDash val="solid"/>
              <a:round/>
            </a:ln>
          </a:top>
          <a:bottom>
            <a:ln w="127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solidFill>
            <a:srgbClr val="6C6C6C">
              <a:alpha val="20000"/>
            </a:srgbClr>
          </a:solidFill>
        </a:fill>
      </a:tcStyle>
    </a:wholeTbl>
    <a:band2H>
      <a:tcTxStyle/>
      <a:tcStyle>
        <a:tcBdr/>
        <a:fill>
          <a:solidFill>
            <a:srgbClr val="FFFFFF"/>
          </a:solidFill>
        </a:fill>
      </a:tcStyle>
    </a:band2H>
    <a:firstCol>
      <a:tcTxStyle b="on"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12700" cap="flat">
              <a:solidFill>
                <a:srgbClr val="6C6C6C"/>
              </a:solidFill>
              <a:prstDash val="solid"/>
              <a:round/>
            </a:ln>
          </a:top>
          <a:bottom>
            <a:ln w="127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solidFill>
            <a:srgbClr val="6C6C6C">
              <a:alpha val="20000"/>
            </a:srgbClr>
          </a:solidFill>
        </a:fill>
      </a:tcStyle>
    </a:firstCol>
    <a:lastRow>
      <a:tcTxStyle b="on"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50800" cap="flat">
              <a:solidFill>
                <a:srgbClr val="6C6C6C"/>
              </a:solidFill>
              <a:prstDash val="solid"/>
              <a:round/>
            </a:ln>
          </a:top>
          <a:bottom>
            <a:ln w="127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noFill/>
        </a:fill>
      </a:tcStyle>
    </a:lastRow>
    <a:firstRow>
      <a:tcTxStyle b="on"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12700" cap="flat">
              <a:solidFill>
                <a:srgbClr val="6C6C6C"/>
              </a:solidFill>
              <a:prstDash val="solid"/>
              <a:round/>
            </a:ln>
          </a:top>
          <a:bottom>
            <a:ln w="254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01" autoAdjust="0"/>
    <p:restoredTop sz="79216" autoAdjust="0"/>
  </p:normalViewPr>
  <p:slideViewPr>
    <p:cSldViewPr>
      <p:cViewPr varScale="1">
        <p:scale>
          <a:sx n="62" d="100"/>
          <a:sy n="62" d="100"/>
        </p:scale>
        <p:origin x="2772" y="78"/>
      </p:cViewPr>
      <p:guideLst>
        <p:guide orient="horz" pos="3072"/>
        <p:guide pos="4096"/>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9FD330-A326-41C6-8145-977672B3C93D}" type="datetimeFigureOut">
              <a:rPr lang="en-GB" smtClean="0"/>
              <a:t>09/07/2026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6B543C-75BB-4925-818E-58E64FD1E1BB}" type="slidenum">
              <a:rPr lang="en-GB" smtClean="0"/>
              <a:t>‹#›</a:t>
            </a:fld>
            <a:endParaRPr lang="en-GB"/>
          </a:p>
        </p:txBody>
      </p:sp>
    </p:spTree>
    <p:extLst>
      <p:ext uri="{BB962C8B-B14F-4D97-AF65-F5344CB8AC3E}">
        <p14:creationId xmlns:p14="http://schemas.microsoft.com/office/powerpoint/2010/main" val="3217996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Shape 27"/>
          <p:cNvSpPr>
            <a:spLocks noGrp="1" noRot="1" noChangeAspect="1"/>
          </p:cNvSpPr>
          <p:nvPr>
            <p:ph type="sldImg"/>
          </p:nvPr>
        </p:nvSpPr>
        <p:spPr>
          <a:xfrm>
            <a:off x="1143000" y="685800"/>
            <a:ext cx="4572000" cy="3429000"/>
          </a:xfrm>
          <a:prstGeom prst="rect">
            <a:avLst/>
          </a:prstGeom>
        </p:spPr>
        <p:txBody>
          <a:bodyPr/>
          <a:lstStyle/>
          <a:p>
            <a:endParaRPr/>
          </a:p>
        </p:txBody>
      </p:sp>
      <p:sp>
        <p:nvSpPr>
          <p:cNvPr id="28" name="Shape 2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92815723"/>
      </p:ext>
    </p:extLst>
  </p:cSld>
  <p:clrMap bg1="lt1" tx1="dk1" bg2="lt2" tx2="dk2" accent1="accent1" accent2="accent2" accent3="accent3" accent4="accent4" accent5="accent5" accent6="accent6" hlink="hlink" folHlink="folHlink"/>
  <p:notesStyle>
    <a:lvl1pPr defTabSz="457058" latinLnBrk="0">
      <a:defRPr sz="2100">
        <a:latin typeface="+mn-lt"/>
        <a:ea typeface="+mn-ea"/>
        <a:cs typeface="+mn-cs"/>
        <a:sym typeface="Lucida Grande"/>
      </a:defRPr>
    </a:lvl1pPr>
    <a:lvl2pPr indent="228530" defTabSz="457058" latinLnBrk="0">
      <a:defRPr sz="2100">
        <a:latin typeface="+mn-lt"/>
        <a:ea typeface="+mn-ea"/>
        <a:cs typeface="+mn-cs"/>
        <a:sym typeface="Lucida Grande"/>
      </a:defRPr>
    </a:lvl2pPr>
    <a:lvl3pPr indent="457058" defTabSz="457058" latinLnBrk="0">
      <a:defRPr sz="2100">
        <a:latin typeface="+mn-lt"/>
        <a:ea typeface="+mn-ea"/>
        <a:cs typeface="+mn-cs"/>
        <a:sym typeface="Lucida Grande"/>
      </a:defRPr>
    </a:lvl3pPr>
    <a:lvl4pPr indent="685589" defTabSz="457058" latinLnBrk="0">
      <a:defRPr sz="2100">
        <a:latin typeface="+mn-lt"/>
        <a:ea typeface="+mn-ea"/>
        <a:cs typeface="+mn-cs"/>
        <a:sym typeface="Lucida Grande"/>
      </a:defRPr>
    </a:lvl4pPr>
    <a:lvl5pPr indent="914119" defTabSz="457058" latinLnBrk="0">
      <a:defRPr sz="2100">
        <a:latin typeface="+mn-lt"/>
        <a:ea typeface="+mn-ea"/>
        <a:cs typeface="+mn-cs"/>
        <a:sym typeface="Lucida Grande"/>
      </a:defRPr>
    </a:lvl5pPr>
    <a:lvl6pPr indent="1142650" defTabSz="457058" latinLnBrk="0">
      <a:defRPr sz="2100">
        <a:latin typeface="+mn-lt"/>
        <a:ea typeface="+mn-ea"/>
        <a:cs typeface="+mn-cs"/>
        <a:sym typeface="Lucida Grande"/>
      </a:defRPr>
    </a:lvl6pPr>
    <a:lvl7pPr indent="1371177" defTabSz="457058" latinLnBrk="0">
      <a:defRPr sz="2100">
        <a:latin typeface="+mn-lt"/>
        <a:ea typeface="+mn-ea"/>
        <a:cs typeface="+mn-cs"/>
        <a:sym typeface="Lucida Grande"/>
      </a:defRPr>
    </a:lvl7pPr>
    <a:lvl8pPr indent="1599710" defTabSz="457058" latinLnBrk="0">
      <a:defRPr sz="2100">
        <a:latin typeface="+mn-lt"/>
        <a:ea typeface="+mn-ea"/>
        <a:cs typeface="+mn-cs"/>
        <a:sym typeface="Lucida Grande"/>
      </a:defRPr>
    </a:lvl8pPr>
    <a:lvl9pPr indent="1828238" defTabSz="457058" latinLnBrk="0">
      <a:defRPr sz="2100">
        <a:latin typeface="+mn-lt"/>
        <a:ea typeface="+mn-ea"/>
        <a:cs typeface="+mn-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algn="l"/>
            <a:r>
              <a:rPr lang="en-US" dirty="0"/>
              <a:t>Introduce yourself. Explain to the students that you are going to talk to them about gaming scams.</a:t>
            </a:r>
            <a:endParaRPr lang="en-US" dirty="0">
              <a:solidFill>
                <a:srgbClr val="000000"/>
              </a:solidFill>
              <a:latin typeface="Lucida Grande"/>
            </a:endParaRPr>
          </a:p>
          <a:p>
            <a:pPr algn="l"/>
            <a:endParaRPr lang="en-US" dirty="0">
              <a:solidFill>
                <a:srgbClr val="000000"/>
              </a:solidFill>
              <a:latin typeface="Lucida Grande"/>
            </a:endParaRPr>
          </a:p>
          <a:p>
            <a:pPr algn="l"/>
            <a:r>
              <a:rPr lang="en-US" dirty="0">
                <a:solidFill>
                  <a:srgbClr val="000000"/>
                </a:solidFill>
                <a:latin typeface="Lucida Grande"/>
              </a:rPr>
              <a:t>To start off ask for a show of hands for “who plays online games here” – this could be </a:t>
            </a:r>
            <a:r>
              <a:rPr lang="en-US" dirty="0" err="1">
                <a:solidFill>
                  <a:srgbClr val="000000"/>
                </a:solidFill>
                <a:latin typeface="Lucida Grande"/>
              </a:rPr>
              <a:t>roblox</a:t>
            </a:r>
            <a:r>
              <a:rPr lang="en-US" dirty="0">
                <a:solidFill>
                  <a:srgbClr val="000000"/>
                </a:solidFill>
                <a:latin typeface="Lucida Grande"/>
              </a:rPr>
              <a:t>, </a:t>
            </a:r>
            <a:r>
              <a:rPr lang="en-US" dirty="0" err="1">
                <a:solidFill>
                  <a:srgbClr val="000000"/>
                </a:solidFill>
                <a:latin typeface="Lucida Grande"/>
              </a:rPr>
              <a:t>fifa</a:t>
            </a:r>
            <a:r>
              <a:rPr lang="en-US" dirty="0">
                <a:solidFill>
                  <a:srgbClr val="000000"/>
                </a:solidFill>
                <a:latin typeface="Lucida Grande"/>
              </a:rPr>
              <a:t>, </a:t>
            </a:r>
            <a:r>
              <a:rPr lang="en-US" dirty="0" err="1">
                <a:solidFill>
                  <a:srgbClr val="000000"/>
                </a:solidFill>
                <a:latin typeface="Lucida Grande"/>
              </a:rPr>
              <a:t>fortnite</a:t>
            </a:r>
            <a:r>
              <a:rPr lang="en-US" dirty="0">
                <a:solidFill>
                  <a:srgbClr val="000000"/>
                </a:solidFill>
                <a:latin typeface="Lucida Grande"/>
              </a:rPr>
              <a:t>, Minecraft or anything like that.</a:t>
            </a:r>
          </a:p>
          <a:p>
            <a:pPr algn="l"/>
            <a:endParaRPr lang="en-US" dirty="0">
              <a:solidFill>
                <a:srgbClr val="000000"/>
              </a:solidFill>
              <a:latin typeface="Lucida Grande"/>
            </a:endParaRPr>
          </a:p>
          <a:p>
            <a:pPr algn="l"/>
            <a:r>
              <a:rPr lang="en-US" dirty="0">
                <a:solidFill>
                  <a:srgbClr val="000000"/>
                </a:solidFill>
                <a:latin typeface="Lucida Grande"/>
              </a:rPr>
              <a:t>Thank them and say “ did you know that criminals are everywhere in gaming. Today we’re going to look at how you can stay safe from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688AD0-87F1-4A9F-933A-94A6A7DFB4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065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come across offers for free skins for certain games – this one being for Valorant. Again, they will ask you to enter your account details to be able to open a ‘treasure chest’ to receive your reward.</a:t>
            </a:r>
          </a:p>
          <a:p>
            <a:endParaRPr lang="en-GB" dirty="0"/>
          </a:p>
          <a:p>
            <a:r>
              <a:rPr lang="en-GB" dirty="0"/>
              <a:t>There is never a reward and you will have just given the criminals access to your account.</a:t>
            </a:r>
          </a:p>
        </p:txBody>
      </p:sp>
    </p:spTree>
    <p:extLst>
      <p:ext uri="{BB962C8B-B14F-4D97-AF65-F5344CB8AC3E}">
        <p14:creationId xmlns:p14="http://schemas.microsoft.com/office/powerpoint/2010/main" val="98511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this scam could actually come from someone on your own friends list or group chat when their own account has been hacked. Discord will never provide free nitro through a referrals link, do not click and report the message to Discord.</a:t>
            </a:r>
          </a:p>
        </p:txBody>
      </p:sp>
    </p:spTree>
    <p:extLst>
      <p:ext uri="{BB962C8B-B14F-4D97-AF65-F5344CB8AC3E}">
        <p14:creationId xmlns:p14="http://schemas.microsoft.com/office/powerpoint/2010/main" val="226303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now watch a video regarding Chloe’s experience with a scam on Roblox.</a:t>
            </a:r>
          </a:p>
          <a:p>
            <a:endParaRPr lang="en-GB" dirty="0"/>
          </a:p>
          <a:p>
            <a:r>
              <a:rPr lang="en-GB" dirty="0"/>
              <a:t>As you watch, have a think about where Chloe could have protected herself better.</a:t>
            </a:r>
          </a:p>
          <a:p>
            <a:endParaRPr lang="en-GB" dirty="0"/>
          </a:p>
          <a:p>
            <a:endParaRPr lang="en-GB" dirty="0"/>
          </a:p>
        </p:txBody>
      </p:sp>
    </p:spTree>
    <p:extLst>
      <p:ext uri="{BB962C8B-B14F-4D97-AF65-F5344CB8AC3E}">
        <p14:creationId xmlns:p14="http://schemas.microsoft.com/office/powerpoint/2010/main" val="1739937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1E665-6C36-EAD1-BB4B-F838217CC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22FB5-4697-B460-5820-9F0C1F838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9CC14-B49A-EE84-8117-E7C88C3EDF00}"/>
              </a:ext>
            </a:extLst>
          </p:cNvPr>
          <p:cNvSpPr>
            <a:spLocks noGrp="1"/>
          </p:cNvSpPr>
          <p:nvPr>
            <p:ph type="body" idx="1"/>
          </p:nvPr>
        </p:nvSpPr>
        <p:spPr/>
        <p:txBody>
          <a:bodyPr/>
          <a:lstStyle/>
          <a:p>
            <a:r>
              <a:rPr lang="en-GB" dirty="0"/>
              <a:t>“Now we will look at some scenarios.”</a:t>
            </a:r>
          </a:p>
          <a:p>
            <a:endParaRPr lang="en-GB" dirty="0"/>
          </a:p>
          <a:p>
            <a:r>
              <a:rPr lang="en-GB" dirty="0"/>
              <a:t>Read the question out to the audience then show all 3 answers, do a hands up for each one. Then show the answer.</a:t>
            </a:r>
          </a:p>
          <a:p>
            <a:endParaRPr lang="en-GB" dirty="0"/>
          </a:p>
          <a:p>
            <a:r>
              <a:rPr lang="en-GB" dirty="0"/>
              <a:t>Next slide.</a:t>
            </a:r>
          </a:p>
        </p:txBody>
      </p:sp>
    </p:spTree>
    <p:extLst>
      <p:ext uri="{BB962C8B-B14F-4D97-AF65-F5344CB8AC3E}">
        <p14:creationId xmlns:p14="http://schemas.microsoft.com/office/powerpoint/2010/main" val="2515693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7342-C563-21CB-75FF-AFD5C1E24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F769D-E371-A448-C55E-D8476951FA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5816E-1C4C-458B-5212-C2E15418A299}"/>
              </a:ext>
            </a:extLst>
          </p:cNvPr>
          <p:cNvSpPr>
            <a:spLocks noGrp="1"/>
          </p:cNvSpPr>
          <p:nvPr>
            <p:ph type="body" idx="1"/>
          </p:nvPr>
        </p:nvSpPr>
        <p:spPr/>
        <p:txBody>
          <a:bodyPr/>
          <a:lstStyle/>
          <a:p>
            <a:r>
              <a:rPr lang="en-GB" dirty="0"/>
              <a:t>Read question</a:t>
            </a:r>
          </a:p>
          <a:p>
            <a:endParaRPr lang="en-GB" dirty="0"/>
          </a:p>
          <a:p>
            <a:r>
              <a:rPr lang="en-GB" dirty="0"/>
              <a:t>Hands up for A, hands for B, hands for C. Show answer.</a:t>
            </a:r>
          </a:p>
          <a:p>
            <a:endParaRPr lang="en-GB" dirty="0"/>
          </a:p>
          <a:p>
            <a:r>
              <a:rPr lang="en-GB" dirty="0"/>
              <a:t>Read tip</a:t>
            </a:r>
          </a:p>
        </p:txBody>
      </p:sp>
    </p:spTree>
    <p:extLst>
      <p:ext uri="{BB962C8B-B14F-4D97-AF65-F5344CB8AC3E}">
        <p14:creationId xmlns:p14="http://schemas.microsoft.com/office/powerpoint/2010/main" val="2654336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1B6B1-E013-D5E2-9448-BFFE53012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01690-95EC-A486-65E9-3C924932A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1BEB9-1119-0E0B-82DE-9F2402BA569B}"/>
              </a:ext>
            </a:extLst>
          </p:cNvPr>
          <p:cNvSpPr>
            <a:spLocks noGrp="1"/>
          </p:cNvSpPr>
          <p:nvPr>
            <p:ph type="body" idx="1"/>
          </p:nvPr>
        </p:nvSpPr>
        <p:spPr/>
        <p:txBody>
          <a:bodyPr/>
          <a:lstStyle/>
          <a:p>
            <a:r>
              <a:rPr lang="en-GB" dirty="0"/>
              <a:t>Read question</a:t>
            </a:r>
          </a:p>
          <a:p>
            <a:endParaRPr lang="en-GB" dirty="0"/>
          </a:p>
          <a:p>
            <a:r>
              <a:rPr lang="en-GB" dirty="0"/>
              <a:t>Hands up for A, hands for B, hands for C. Show answer.</a:t>
            </a:r>
          </a:p>
          <a:p>
            <a:endParaRPr lang="en-GB" dirty="0"/>
          </a:p>
          <a:p>
            <a:r>
              <a:rPr lang="en-GB" dirty="0"/>
              <a:t>Read tip</a:t>
            </a:r>
          </a:p>
        </p:txBody>
      </p:sp>
    </p:spTree>
    <p:extLst>
      <p:ext uri="{BB962C8B-B14F-4D97-AF65-F5344CB8AC3E}">
        <p14:creationId xmlns:p14="http://schemas.microsoft.com/office/powerpoint/2010/main" val="1258575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64829-3502-CBAD-39ED-F57E36793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3F8C9-DD70-B76D-A86B-2BE063461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A5167-9753-A660-0093-DAFC9780E223}"/>
              </a:ext>
            </a:extLst>
          </p:cNvPr>
          <p:cNvSpPr>
            <a:spLocks noGrp="1"/>
          </p:cNvSpPr>
          <p:nvPr>
            <p:ph type="body" idx="1"/>
          </p:nvPr>
        </p:nvSpPr>
        <p:spPr/>
        <p:txBody>
          <a:bodyPr/>
          <a:lstStyle/>
          <a:p>
            <a:r>
              <a:rPr lang="en-GB" dirty="0"/>
              <a:t>Read question</a:t>
            </a:r>
          </a:p>
          <a:p>
            <a:endParaRPr lang="en-GB" dirty="0"/>
          </a:p>
          <a:p>
            <a:r>
              <a:rPr lang="en-GB" dirty="0"/>
              <a:t>Hands up for A, hands for B, hands for C. Show answer.</a:t>
            </a:r>
          </a:p>
          <a:p>
            <a:endParaRPr lang="en-GB" dirty="0"/>
          </a:p>
          <a:p>
            <a:r>
              <a:rPr lang="en-GB" dirty="0"/>
              <a:t>Read tip</a:t>
            </a:r>
          </a:p>
        </p:txBody>
      </p:sp>
    </p:spTree>
    <p:extLst>
      <p:ext uri="{BB962C8B-B14F-4D97-AF65-F5344CB8AC3E}">
        <p14:creationId xmlns:p14="http://schemas.microsoft.com/office/powerpoint/2010/main" val="3388222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0CAE-5C60-2CEA-EB9A-13A79AD57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FA4E8-FFDF-DD8A-6C84-371358533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A7F00-B976-4137-5B7E-86035296EC30}"/>
              </a:ext>
            </a:extLst>
          </p:cNvPr>
          <p:cNvSpPr>
            <a:spLocks noGrp="1"/>
          </p:cNvSpPr>
          <p:nvPr>
            <p:ph type="body" idx="1"/>
          </p:nvPr>
        </p:nvSpPr>
        <p:spPr/>
        <p:txBody>
          <a:bodyPr/>
          <a:lstStyle/>
          <a:p>
            <a:r>
              <a:rPr lang="en-GB" dirty="0"/>
              <a:t>Here are how you can spot scams before responding.</a:t>
            </a:r>
          </a:p>
        </p:txBody>
      </p:sp>
    </p:spTree>
    <p:extLst>
      <p:ext uri="{BB962C8B-B14F-4D97-AF65-F5344CB8AC3E}">
        <p14:creationId xmlns:p14="http://schemas.microsoft.com/office/powerpoint/2010/main" val="3274269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DEB78-0A6C-6739-5CE1-BF431D52E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6274C-8FFE-3E02-D61F-A203C35D0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6ACDE-6888-9994-9768-9FECDF315A2A}"/>
              </a:ext>
            </a:extLst>
          </p:cNvPr>
          <p:cNvSpPr>
            <a:spLocks noGrp="1"/>
          </p:cNvSpPr>
          <p:nvPr>
            <p:ph type="body" idx="1"/>
          </p:nvPr>
        </p:nvSpPr>
        <p:spPr/>
        <p:txBody>
          <a:bodyPr/>
          <a:lstStyle/>
          <a:p>
            <a:r>
              <a:rPr lang="en-GB" dirty="0"/>
              <a:t>Read question</a:t>
            </a:r>
          </a:p>
          <a:p>
            <a:endParaRPr lang="en-GB" dirty="0"/>
          </a:p>
          <a:p>
            <a:r>
              <a:rPr lang="en-GB" dirty="0"/>
              <a:t>Hands up for A, hands for B, hands for C. Show answer.</a:t>
            </a:r>
          </a:p>
        </p:txBody>
      </p:sp>
    </p:spTree>
    <p:extLst>
      <p:ext uri="{BB962C8B-B14F-4D97-AF65-F5344CB8AC3E}">
        <p14:creationId xmlns:p14="http://schemas.microsoft.com/office/powerpoint/2010/main" val="905339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one at a time</a:t>
            </a:r>
          </a:p>
        </p:txBody>
      </p:sp>
    </p:spTree>
    <p:extLst>
      <p:ext uri="{BB962C8B-B14F-4D97-AF65-F5344CB8AC3E}">
        <p14:creationId xmlns:p14="http://schemas.microsoft.com/office/powerpoint/2010/main" val="1538280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out learning objectives</a:t>
            </a:r>
          </a:p>
          <a:p>
            <a:endParaRPr lang="en-GB" dirty="0"/>
          </a:p>
          <a:p>
            <a:r>
              <a:rPr lang="en-GB" dirty="0"/>
              <a:t>Next.</a:t>
            </a:r>
          </a:p>
        </p:txBody>
      </p:sp>
    </p:spTree>
    <p:extLst>
      <p:ext uri="{BB962C8B-B14F-4D97-AF65-F5344CB8AC3E}">
        <p14:creationId xmlns:p14="http://schemas.microsoft.com/office/powerpoint/2010/main" val="4170039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D4E5F-BCF3-65FE-5531-C0DA23E12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BB6C5-4F0A-1F2C-434D-C73996777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3A37B-1A56-605F-BD77-15ED8E3B302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92506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18A81-9EEA-AC20-014D-CAE37BEA8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88DF4-C615-0195-4886-3ECB9561B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FA1D82-92BE-BE24-7C5C-530C7466BC88}"/>
              </a:ext>
            </a:extLst>
          </p:cNvPr>
          <p:cNvSpPr>
            <a:spLocks noGrp="1"/>
          </p:cNvSpPr>
          <p:nvPr>
            <p:ph type="body" idx="1"/>
          </p:nvPr>
        </p:nvSpPr>
        <p:spPr/>
        <p:txBody>
          <a:bodyPr/>
          <a:lstStyle/>
          <a:p>
            <a:pPr marL="457200" indent="-457200">
              <a:buAutoNum type="arabicPeriod"/>
            </a:pPr>
            <a:r>
              <a:rPr lang="en-GB" dirty="0"/>
              <a:t>Use a strong password – bad examples of a strong password are pet names and something easily guessed like “12345” or the word “password”</a:t>
            </a:r>
          </a:p>
          <a:p>
            <a:pPr marL="457200" indent="-457200">
              <a:buAutoNum type="arabicPeriod"/>
            </a:pPr>
            <a:r>
              <a:rPr lang="en-GB" dirty="0"/>
              <a:t>2. 2 factor authentication will make it harder for criminals to steal your account if you accidentally give in your email and password. It is worth setting this up for every account you have.</a:t>
            </a:r>
          </a:p>
        </p:txBody>
      </p:sp>
    </p:spTree>
    <p:extLst>
      <p:ext uri="{BB962C8B-B14F-4D97-AF65-F5344CB8AC3E}">
        <p14:creationId xmlns:p14="http://schemas.microsoft.com/office/powerpoint/2010/main" val="1349911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160E5-D725-66AC-B2F0-3E75A081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31AEC-12A2-E120-D8F1-BC0DE7865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E70C8-AFB5-D98A-5107-7D36A69253AA}"/>
              </a:ext>
            </a:extLst>
          </p:cNvPr>
          <p:cNvSpPr>
            <a:spLocks noGrp="1"/>
          </p:cNvSpPr>
          <p:nvPr>
            <p:ph type="body" idx="1"/>
          </p:nvPr>
        </p:nvSpPr>
        <p:spPr/>
        <p:txBody>
          <a:bodyPr/>
          <a:lstStyle/>
          <a:p>
            <a:r>
              <a:rPr lang="en-GB" dirty="0"/>
              <a:t>Read question</a:t>
            </a:r>
          </a:p>
          <a:p>
            <a:endParaRPr lang="en-GB" dirty="0"/>
          </a:p>
          <a:p>
            <a:pPr marL="457200" indent="-457200">
              <a:buAutoNum type="arabicPeriod"/>
            </a:pPr>
            <a:r>
              <a:rPr lang="en-GB" dirty="0"/>
              <a:t>Only buy game currency through the official store or app as this is the only way you can get it safely.</a:t>
            </a:r>
          </a:p>
          <a:p>
            <a:pPr marL="457200" indent="-457200">
              <a:buAutoNum type="arabicPeriod"/>
            </a:pPr>
            <a:r>
              <a:rPr lang="en-GB" dirty="0"/>
              <a:t>2. Never download currency, cheats or mods from random websites – it is likely that they will ask for your login details to steal your account.</a:t>
            </a:r>
          </a:p>
        </p:txBody>
      </p:sp>
    </p:spTree>
    <p:extLst>
      <p:ext uri="{BB962C8B-B14F-4D97-AF65-F5344CB8AC3E}">
        <p14:creationId xmlns:p14="http://schemas.microsoft.com/office/powerpoint/2010/main" val="3901806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DB535-E2D0-159D-C306-C3C555BE5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E8850-1EE7-6C24-910C-159FD2B46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28C08-1DB7-C0A3-B9BB-59B080A7B6F0}"/>
              </a:ext>
            </a:extLst>
          </p:cNvPr>
          <p:cNvSpPr>
            <a:spLocks noGrp="1"/>
          </p:cNvSpPr>
          <p:nvPr>
            <p:ph type="body" idx="1"/>
          </p:nvPr>
        </p:nvSpPr>
        <p:spPr/>
        <p:txBody>
          <a:bodyPr/>
          <a:lstStyle/>
          <a:p>
            <a:pPr marL="457200" marR="0" lvl="0" indent="-457200" defTabSz="457058" eaLnBrk="1" fontAlgn="auto" latinLnBrk="0" hangingPunct="1">
              <a:lnSpc>
                <a:spcPct val="100000"/>
              </a:lnSpc>
              <a:spcBef>
                <a:spcPts val="0"/>
              </a:spcBef>
              <a:spcAft>
                <a:spcPts val="0"/>
              </a:spcAft>
              <a:buClrTx/>
              <a:buSzTx/>
              <a:buFontTx/>
              <a:buAutoNum type="arabicPeriod"/>
              <a:tabLst/>
              <a:defRPr/>
            </a:pPr>
            <a:r>
              <a:rPr lang="en-GB" sz="2400" dirty="0"/>
              <a:t>Don’t click suspicious links in chats, comments or direct messages. This could lead to fake websites setup to steal your account information.</a:t>
            </a:r>
          </a:p>
          <a:p>
            <a:pPr marL="457200" marR="0" lvl="0" indent="-457200" defTabSz="457058" eaLnBrk="1" fontAlgn="auto" latinLnBrk="0" hangingPunct="1">
              <a:lnSpc>
                <a:spcPct val="100000"/>
              </a:lnSpc>
              <a:spcBef>
                <a:spcPts val="0"/>
              </a:spcBef>
              <a:spcAft>
                <a:spcPts val="0"/>
              </a:spcAft>
              <a:buClrTx/>
              <a:buSzTx/>
              <a:buFontTx/>
              <a:buAutoNum type="arabicPeriod"/>
              <a:tabLst/>
              <a:defRPr/>
            </a:pPr>
            <a:r>
              <a:rPr lang="en-GB" sz="2400" dirty="0"/>
              <a:t>2. If in doubt, go directly to the official site/app instead – remember that the official companies will never ask for your password.</a:t>
            </a:r>
          </a:p>
          <a:p>
            <a:endParaRPr lang="en-GB" dirty="0"/>
          </a:p>
        </p:txBody>
      </p:sp>
    </p:spTree>
    <p:extLst>
      <p:ext uri="{BB962C8B-B14F-4D97-AF65-F5344CB8AC3E}">
        <p14:creationId xmlns:p14="http://schemas.microsoft.com/office/powerpoint/2010/main" val="3430101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3923D-9EC9-C664-BCE8-B7E3A4A18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88298-99BE-9249-5D9C-912668B9A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B2B57-AF09-7ECD-B333-4711561F0E41}"/>
              </a:ext>
            </a:extLst>
          </p:cNvPr>
          <p:cNvSpPr>
            <a:spLocks noGrp="1"/>
          </p:cNvSpPr>
          <p:nvPr>
            <p:ph type="body" idx="1"/>
          </p:nvPr>
        </p:nvSpPr>
        <p:spPr/>
        <p:txBody>
          <a:bodyPr/>
          <a:lstStyle/>
          <a:p>
            <a:pPr marL="457200" indent="-457200">
              <a:buAutoNum type="arabicPeriod"/>
            </a:pPr>
            <a:r>
              <a:rPr lang="en-GB" dirty="0"/>
              <a:t>Never share your password, not even with friends. – Keep your password secure and not easily accessible by others..</a:t>
            </a:r>
          </a:p>
          <a:p>
            <a:pPr marL="457200" indent="-457200">
              <a:buAutoNum type="arabicPeriod"/>
            </a:pPr>
            <a:r>
              <a:rPr lang="en-GB" dirty="0"/>
              <a:t>2. Don’t give out personal info – this can be used by criminals online to steal your account and can even lead to worse situations. Never share this info with strangers online.</a:t>
            </a:r>
          </a:p>
        </p:txBody>
      </p:sp>
    </p:spTree>
    <p:extLst>
      <p:ext uri="{BB962C8B-B14F-4D97-AF65-F5344CB8AC3E}">
        <p14:creationId xmlns:p14="http://schemas.microsoft.com/office/powerpoint/2010/main" val="1765061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157A4-CA51-C24C-FFF3-3402E6D58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7EE95-EB93-BC0C-CD8D-14E059645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D9C86-3DCF-E0D5-79E0-37B50B1D98D6}"/>
              </a:ext>
            </a:extLst>
          </p:cNvPr>
          <p:cNvSpPr>
            <a:spLocks noGrp="1"/>
          </p:cNvSpPr>
          <p:nvPr>
            <p:ph type="body" idx="1"/>
          </p:nvPr>
        </p:nvSpPr>
        <p:spPr/>
        <p:txBody>
          <a:bodyPr/>
          <a:lstStyle/>
          <a:p>
            <a:pPr marL="457200" indent="-457200">
              <a:buAutoNum type="arabicPeriod"/>
            </a:pPr>
            <a:r>
              <a:rPr lang="en-GB" dirty="0"/>
              <a:t>Use the in game tools to report criminals – all online games should have this option.</a:t>
            </a:r>
          </a:p>
          <a:p>
            <a:pPr marL="457200" indent="-457200">
              <a:buAutoNum type="arabicPeriod"/>
            </a:pPr>
            <a:r>
              <a:rPr lang="en-GB" dirty="0"/>
              <a:t>Block anyone who sends dodgy links or tries to scam you.</a:t>
            </a:r>
          </a:p>
          <a:p>
            <a:pPr marL="457200" indent="-457200">
              <a:buAutoNum type="arabicPeriod"/>
            </a:pPr>
            <a:r>
              <a:rPr lang="en-GB" dirty="0"/>
              <a:t>As with Chloe’s story, tell a trusted adult straight away when something feels wrong.</a:t>
            </a:r>
          </a:p>
        </p:txBody>
      </p:sp>
    </p:spTree>
    <p:extLst>
      <p:ext uri="{BB962C8B-B14F-4D97-AF65-F5344CB8AC3E}">
        <p14:creationId xmlns:p14="http://schemas.microsoft.com/office/powerpoint/2010/main" val="3231684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attending today’s assembly.</a:t>
            </a:r>
          </a:p>
          <a:p>
            <a:endParaRPr lang="en-GB" dirty="0"/>
          </a:p>
          <a:p>
            <a:r>
              <a:rPr lang="en-GB" dirty="0"/>
              <a:t>Here are some next steps you can take.</a:t>
            </a:r>
          </a:p>
          <a:p>
            <a:endParaRPr lang="en-GB" dirty="0"/>
          </a:p>
          <a:p>
            <a:r>
              <a:rPr lang="en-GB" dirty="0"/>
              <a:t>Show of hands who knows now what they are going to say when they get home. Pick a couple of volunteers.</a:t>
            </a:r>
          </a:p>
          <a:p>
            <a:endParaRPr lang="en-GB" dirty="0"/>
          </a:p>
          <a:p>
            <a:r>
              <a:rPr lang="en-GB" dirty="0"/>
              <a:t>Say well done.</a:t>
            </a:r>
          </a:p>
          <a:p>
            <a:endParaRPr lang="en-GB" dirty="0"/>
          </a:p>
          <a:p>
            <a:r>
              <a:rPr lang="en-GB" dirty="0"/>
              <a:t>If time at the end ask if any of the students or teachers have any questions.</a:t>
            </a:r>
          </a:p>
          <a:p>
            <a:endParaRPr lang="en-GB" dirty="0"/>
          </a:p>
          <a:p>
            <a:r>
              <a:rPr lang="en-GB" dirty="0"/>
              <a:t>END</a:t>
            </a:r>
          </a:p>
          <a:p>
            <a:endParaRPr lang="en-GB" dirty="0"/>
          </a:p>
        </p:txBody>
      </p:sp>
    </p:spTree>
    <p:extLst>
      <p:ext uri="{BB962C8B-B14F-4D97-AF65-F5344CB8AC3E}">
        <p14:creationId xmlns:p14="http://schemas.microsoft.com/office/powerpoint/2010/main" val="4130759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start off ask them this question, do a show of hands, first for yes, then for no. Say how many people for each but tell those who say no to keep their hands up.</a:t>
            </a:r>
          </a:p>
          <a:p>
            <a:endParaRPr lang="en-GB" dirty="0"/>
          </a:p>
          <a:p>
            <a:r>
              <a:rPr lang="en-GB" dirty="0"/>
              <a:t>Ask someone 2 or 3 students to keep their hands up if they’d like to share why, and share with the hall.</a:t>
            </a:r>
          </a:p>
          <a:p>
            <a:endParaRPr lang="en-GB" dirty="0"/>
          </a:p>
          <a:p>
            <a:r>
              <a:rPr lang="en-GB" dirty="0"/>
              <a:t>Next slide.</a:t>
            </a:r>
          </a:p>
        </p:txBody>
      </p:sp>
    </p:spTree>
    <p:extLst>
      <p:ext uri="{BB962C8B-B14F-4D97-AF65-F5344CB8AC3E}">
        <p14:creationId xmlns:p14="http://schemas.microsoft.com/office/powerpoint/2010/main" val="380135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179B-65DA-6F99-456D-6F3559421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BEE0A-A7C6-7BF5-7393-1E2B510C7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6816E-E43E-E09C-3422-A907A5789D57}"/>
              </a:ext>
            </a:extLst>
          </p:cNvPr>
          <p:cNvSpPr>
            <a:spLocks noGrp="1"/>
          </p:cNvSpPr>
          <p:nvPr>
            <p:ph type="body" idx="1"/>
          </p:nvPr>
        </p:nvSpPr>
        <p:spPr/>
        <p:txBody>
          <a:bodyPr/>
          <a:lstStyle/>
          <a:p>
            <a:r>
              <a:rPr lang="en-GB" dirty="0"/>
              <a:t>Well done to those who said no as – read slide.</a:t>
            </a:r>
          </a:p>
          <a:p>
            <a:endParaRPr lang="en-GB" dirty="0"/>
          </a:p>
          <a:p>
            <a:r>
              <a:rPr lang="en-GB" dirty="0"/>
              <a:t>You should never give your password to anyone apart from your parents or your trusted carer.</a:t>
            </a:r>
          </a:p>
          <a:p>
            <a:br>
              <a:rPr lang="en-GB" dirty="0"/>
            </a:br>
            <a:r>
              <a:rPr lang="en-GB" dirty="0"/>
              <a:t>Friends accounts can also be hacked so it’s best to stay safe and never send it out.</a:t>
            </a:r>
          </a:p>
          <a:p>
            <a:endParaRPr lang="en-GB" dirty="0"/>
          </a:p>
          <a:p>
            <a:r>
              <a:rPr lang="en-GB" dirty="0"/>
              <a:t>Next.</a:t>
            </a:r>
          </a:p>
        </p:txBody>
      </p:sp>
    </p:spTree>
    <p:extLst>
      <p:ext uri="{BB962C8B-B14F-4D97-AF65-F5344CB8AC3E}">
        <p14:creationId xmlns:p14="http://schemas.microsoft.com/office/powerpoint/2010/main" val="388807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571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E8650-4FEE-3C5E-F0E8-C782ACBF4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A9D57-DD59-0C62-6470-74A83ABE4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37ABA-042A-380F-ACAB-98785682D49E}"/>
              </a:ext>
            </a:extLst>
          </p:cNvPr>
          <p:cNvSpPr>
            <a:spLocks noGrp="1"/>
          </p:cNvSpPr>
          <p:nvPr>
            <p:ph type="body" idx="1"/>
          </p:nvPr>
        </p:nvSpPr>
        <p:spPr/>
        <p:txBody>
          <a:bodyPr/>
          <a:lstStyle/>
          <a:p>
            <a:r>
              <a:rPr lang="en-GB" dirty="0"/>
              <a:t>Do a show of hands, first for yes, then for no. Tell the audience an estimate of the room’s answers.</a:t>
            </a:r>
          </a:p>
          <a:p>
            <a:endParaRPr lang="en-GB" dirty="0"/>
          </a:p>
          <a:p>
            <a:r>
              <a:rPr lang="en-GB" dirty="0"/>
              <a:t>Next slide.</a:t>
            </a:r>
          </a:p>
        </p:txBody>
      </p:sp>
    </p:spTree>
    <p:extLst>
      <p:ext uri="{BB962C8B-B14F-4D97-AF65-F5344CB8AC3E}">
        <p14:creationId xmlns:p14="http://schemas.microsoft.com/office/powerpoint/2010/main" val="3595300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websites out there which promise free premium in game currency to your account, all they ask is for you to enter your username and password of your account.</a:t>
            </a:r>
          </a:p>
          <a:p>
            <a:endParaRPr lang="en-GB" dirty="0"/>
          </a:p>
          <a:p>
            <a:r>
              <a:rPr lang="en-GB" dirty="0"/>
              <a:t>This is used to steal access to your account. Never give your login details to anyone, especially these websites.</a:t>
            </a:r>
          </a:p>
          <a:p>
            <a:endParaRPr lang="en-GB" dirty="0"/>
          </a:p>
          <a:p>
            <a:r>
              <a:rPr lang="en-GB" dirty="0"/>
              <a:t>Do not trust any of these websites, if your friends share them with you, let them know it’s fake and a scam.</a:t>
            </a:r>
          </a:p>
          <a:p>
            <a:br>
              <a:rPr lang="en-GB" dirty="0"/>
            </a:br>
            <a:r>
              <a:rPr lang="en-GB" dirty="0"/>
              <a:t>As you can see this example is for Roblox.</a:t>
            </a:r>
          </a:p>
        </p:txBody>
      </p:sp>
    </p:spTree>
    <p:extLst>
      <p:ext uri="{BB962C8B-B14F-4D97-AF65-F5344CB8AC3E}">
        <p14:creationId xmlns:p14="http://schemas.microsoft.com/office/powerpoint/2010/main" val="119256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same scam as the previous one however this is for </a:t>
            </a:r>
            <a:r>
              <a:rPr lang="en-GB" dirty="0" err="1"/>
              <a:t>Pokemon</a:t>
            </a:r>
            <a:r>
              <a:rPr lang="en-GB" dirty="0"/>
              <a:t> GO</a:t>
            </a:r>
          </a:p>
        </p:txBody>
      </p:sp>
    </p:spTree>
    <p:extLst>
      <p:ext uri="{BB962C8B-B14F-4D97-AF65-F5344CB8AC3E}">
        <p14:creationId xmlns:p14="http://schemas.microsoft.com/office/powerpoint/2010/main" val="3637291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also the same but it is for Fortnite.</a:t>
            </a:r>
          </a:p>
        </p:txBody>
      </p:sp>
    </p:spTree>
    <p:extLst>
      <p:ext uri="{BB962C8B-B14F-4D97-AF65-F5344CB8AC3E}">
        <p14:creationId xmlns:p14="http://schemas.microsoft.com/office/powerpoint/2010/main" val="316898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83927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29162" y="390596"/>
            <a:ext cx="11925400" cy="1625600"/>
          </a:xfrm>
        </p:spPr>
        <p:txBody>
          <a:bodyPr>
            <a:normAutofit/>
          </a:bodyPr>
          <a:lstStyle>
            <a:lvl1pPr algn="l">
              <a:defRPr sz="5689" b="1"/>
            </a:lvl1pPr>
          </a:lstStyle>
          <a:p>
            <a:r>
              <a:rPr lang="en-US"/>
              <a:t>Click to edit Master title style</a:t>
            </a:r>
            <a:endParaRPr lang="en-GB"/>
          </a:p>
        </p:txBody>
      </p:sp>
      <p:sp>
        <p:nvSpPr>
          <p:cNvPr id="8" name="Rectangle 7"/>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6"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7"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sp>
        <p:nvSpPr>
          <p:cNvPr id="3" name="Rectangle 2">
            <a:extLst>
              <a:ext uri="{FF2B5EF4-FFF2-40B4-BE49-F238E27FC236}">
                <a16:creationId xmlns:a16="http://schemas.microsoft.com/office/drawing/2014/main" id="{B3C0DEEF-9F3A-43B8-A58A-FB935BD3A96B}"/>
              </a:ext>
            </a:extLst>
          </p:cNvPr>
          <p:cNvSpPr/>
          <p:nvPr userDrawn="1"/>
        </p:nvSpPr>
        <p:spPr>
          <a:xfrm>
            <a:off x="216747" y="786790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4" name="Picture 3">
            <a:extLst>
              <a:ext uri="{FF2B5EF4-FFF2-40B4-BE49-F238E27FC236}">
                <a16:creationId xmlns:a16="http://schemas.microsoft.com/office/drawing/2014/main" id="{2F9DCFEC-C383-8EA0-297A-673B92C395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100865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sp>
        <p:nvSpPr>
          <p:cNvPr id="3" name="Content Placeholder 2"/>
          <p:cNvSpPr>
            <a:spLocks noGrp="1"/>
          </p:cNvSpPr>
          <p:nvPr>
            <p:ph idx="1"/>
          </p:nvPr>
        </p:nvSpPr>
        <p:spPr>
          <a:xfrm>
            <a:off x="537535" y="2419619"/>
            <a:ext cx="12029440" cy="6827519"/>
          </a:xfrm>
        </p:spPr>
        <p:txBody>
          <a:bodyPr/>
          <a:lstStyle>
            <a:lvl1pPr marL="0" indent="0">
              <a:buNone/>
              <a:defRPr sz="4551" b="1"/>
            </a:lvl1pPr>
            <a:lvl2pPr marL="1056623" indent="-406394">
              <a:buFont typeface="Wingdings" panose="05000000000000000000" pitchFamily="2" charset="2"/>
              <a:buChar char="§"/>
              <a:defRPr/>
            </a:lvl2pPr>
          </a:lstStyle>
          <a:p>
            <a:pPr lvl="0"/>
            <a:r>
              <a:rPr lang="en-US"/>
              <a:t>Click to edit Master text styles</a:t>
            </a:r>
          </a:p>
          <a:p>
            <a:pPr lvl="1"/>
            <a:r>
              <a:rPr lang="en-US"/>
              <a:t>Second level</a:t>
            </a:r>
          </a:p>
        </p:txBody>
      </p:sp>
      <p:sp>
        <p:nvSpPr>
          <p:cNvPr id="2" name="Title 1"/>
          <p:cNvSpPr>
            <a:spLocks noGrp="1"/>
          </p:cNvSpPr>
          <p:nvPr>
            <p:ph type="title"/>
          </p:nvPr>
        </p:nvSpPr>
        <p:spPr>
          <a:xfrm>
            <a:off x="537535" y="390596"/>
            <a:ext cx="12250520" cy="1625600"/>
          </a:xfrm>
        </p:spPr>
        <p:txBody>
          <a:bodyPr>
            <a:normAutofit/>
          </a:bodyPr>
          <a:lstStyle>
            <a:lvl1pPr algn="l">
              <a:defRPr sz="5689" b="1"/>
            </a:lvl1pPr>
          </a:lstStyle>
          <a:p>
            <a:r>
              <a:rPr lang="en-US"/>
              <a:t>Click to edit Master title style</a:t>
            </a:r>
            <a:endParaRPr lang="en-GB"/>
          </a:p>
        </p:txBody>
      </p:sp>
      <p:sp>
        <p:nvSpPr>
          <p:cNvPr id="8" name="Rectangle 7"/>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11" name="Picture 2" descr="W:\Scams Team\Scams Team Documents\Logo\NST logo 15.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0945707" y="8255787"/>
            <a:ext cx="1792205" cy="12003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4" name="Rectangle 3">
            <a:extLst>
              <a:ext uri="{FF2B5EF4-FFF2-40B4-BE49-F238E27FC236}">
                <a16:creationId xmlns:a16="http://schemas.microsoft.com/office/drawing/2014/main" id="{249DB36D-967D-B4CF-851C-7F8B480097FA}"/>
              </a:ext>
            </a:extLst>
          </p:cNvPr>
          <p:cNvSpPr/>
          <p:nvPr userDrawn="1"/>
        </p:nvSpPr>
        <p:spPr>
          <a:xfrm>
            <a:off x="195789" y="2104329"/>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5" name="Picture 4">
            <a:extLst>
              <a:ext uri="{FF2B5EF4-FFF2-40B4-BE49-F238E27FC236}">
                <a16:creationId xmlns:a16="http://schemas.microsoft.com/office/drawing/2014/main" id="{44851DD5-B565-21FE-EB9C-B693BFB31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420139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5"/>
            <a:ext cx="11054080" cy="1937173"/>
          </a:xfrm>
        </p:spPr>
        <p:txBody>
          <a:bodyPr anchor="t"/>
          <a:lstStyle>
            <a:lvl1pPr algn="l">
              <a:defRPr sz="5689" b="1" cap="all"/>
            </a:lvl1pPr>
          </a:lstStyle>
          <a:p>
            <a:r>
              <a:rPr lang="en-US"/>
              <a:t>Click to edit Master title style</a:t>
            </a:r>
            <a:endParaRPr lang="en-GB"/>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EA077B-3332-4948-A77B-4DBC00388F39}" type="datetimeFigureOut">
              <a:rPr lang="en-GB" smtClean="0"/>
              <a:pPr/>
              <a:t>09/07/2026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47D5F9-D9BD-45F6-8102-8FE92ED275B1}" type="slidenum">
              <a:rPr lang="en-GB" smtClean="0"/>
              <a:pPr/>
              <a:t>‹#›</a:t>
            </a:fld>
            <a:endParaRPr lang="en-GB"/>
          </a:p>
        </p:txBody>
      </p:sp>
      <p:sp>
        <p:nvSpPr>
          <p:cNvPr id="15" name="Rectangle 14"/>
          <p:cNvSpPr/>
          <p:nvPr userDrawn="1"/>
        </p:nvSpPr>
        <p:spPr>
          <a:xfrm>
            <a:off x="0" y="0"/>
            <a:ext cx="13004800" cy="433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14" name="Rectangle 13"/>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13"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16"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sp>
        <p:nvSpPr>
          <p:cNvPr id="7" name="Rectangle 6">
            <a:extLst>
              <a:ext uri="{FF2B5EF4-FFF2-40B4-BE49-F238E27FC236}">
                <a16:creationId xmlns:a16="http://schemas.microsoft.com/office/drawing/2014/main" id="{20337D96-4410-B2C8-D4A6-A3ACACEA1447}"/>
              </a:ext>
            </a:extLst>
          </p:cNvPr>
          <p:cNvSpPr/>
          <p:nvPr userDrawn="1"/>
        </p:nvSpPr>
        <p:spPr>
          <a:xfrm>
            <a:off x="216747" y="786790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10" name="Picture 9">
            <a:extLst>
              <a:ext uri="{FF2B5EF4-FFF2-40B4-BE49-F238E27FC236}">
                <a16:creationId xmlns:a16="http://schemas.microsoft.com/office/drawing/2014/main" id="{DEF86E5D-EA03-F21D-880C-07EAB8E2C2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1410825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50240" y="2275844"/>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10773" y="2275844"/>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EA077B-3332-4948-A77B-4DBC00388F39}" type="datetimeFigureOut">
              <a:rPr lang="en-GB" smtClean="0"/>
              <a:pPr/>
              <a:t>09/07/2026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1935956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EA077B-3332-4948-A77B-4DBC00388F39}" type="datetimeFigureOut">
              <a:rPr lang="en-GB" smtClean="0"/>
              <a:pPr/>
              <a:t>09/07/2026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3755161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EA077B-3332-4948-A77B-4DBC00388F39}" type="datetimeFigureOut">
              <a:rPr lang="en-GB" smtClean="0"/>
              <a:pPr/>
              <a:t>09/07/2026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3333132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A077B-3332-4948-A77B-4DBC00388F39}" type="datetimeFigureOut">
              <a:rPr lang="en-GB" smtClean="0"/>
              <a:pPr/>
              <a:t>09/07/2026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147D5F9-D9BD-45F6-8102-8FE92ED275B1}" type="slidenum">
              <a:rPr lang="en-GB" smtClean="0"/>
              <a:pPr/>
              <a:t>‹#›</a:t>
            </a:fld>
            <a:endParaRPr lang="en-GB"/>
          </a:p>
        </p:txBody>
      </p:sp>
      <p:sp>
        <p:nvSpPr>
          <p:cNvPr id="7" name="Rectangle 6"/>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9" name="Title 1"/>
          <p:cNvSpPr>
            <a:spLocks noGrp="1"/>
          </p:cNvSpPr>
          <p:nvPr>
            <p:ph type="title"/>
          </p:nvPr>
        </p:nvSpPr>
        <p:spPr>
          <a:xfrm>
            <a:off x="537535" y="390596"/>
            <a:ext cx="12250520" cy="1625600"/>
          </a:xfrm>
        </p:spPr>
        <p:txBody>
          <a:bodyPr>
            <a:normAutofit/>
          </a:bodyPr>
          <a:lstStyle>
            <a:lvl1pPr algn="l">
              <a:defRPr sz="5689" b="1"/>
            </a:lvl1pPr>
          </a:lstStyle>
          <a:p>
            <a:r>
              <a:rPr lang="en-US"/>
              <a:t>Click to edit Master title style</a:t>
            </a:r>
            <a:endParaRPr lang="en-GB"/>
          </a:p>
        </p:txBody>
      </p:sp>
      <p:sp>
        <p:nvSpPr>
          <p:cNvPr id="8" name="Rectangle 7">
            <a:extLst>
              <a:ext uri="{FF2B5EF4-FFF2-40B4-BE49-F238E27FC236}">
                <a16:creationId xmlns:a16="http://schemas.microsoft.com/office/drawing/2014/main" id="{ECC192EC-4439-436A-40B9-6BA82751CAFF}"/>
              </a:ext>
            </a:extLst>
          </p:cNvPr>
          <p:cNvSpPr/>
          <p:nvPr userDrawn="1"/>
        </p:nvSpPr>
        <p:spPr>
          <a:xfrm>
            <a:off x="240640" y="206885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5" name="Picture 4">
            <a:extLst>
              <a:ext uri="{FF2B5EF4-FFF2-40B4-BE49-F238E27FC236}">
                <a16:creationId xmlns:a16="http://schemas.microsoft.com/office/drawing/2014/main" id="{669D6F95-D64A-A3D6-A4D9-EE9C11D9A6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1525253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2" y="388338"/>
            <a:ext cx="4278490" cy="1652693"/>
          </a:xfrm>
        </p:spPr>
        <p:txBody>
          <a:bodyPr anchor="b"/>
          <a:lstStyle>
            <a:lvl1pPr algn="l">
              <a:defRPr sz="2844" b="1"/>
            </a:lvl1pPr>
          </a:lstStyle>
          <a:p>
            <a:r>
              <a:rPr lang="en-US"/>
              <a:t>Click to edit Master title style</a:t>
            </a:r>
            <a:endParaRPr lang="en-GB"/>
          </a:p>
        </p:txBody>
      </p:sp>
      <p:sp>
        <p:nvSpPr>
          <p:cNvPr id="3" name="Content Placeholder 2"/>
          <p:cNvSpPr>
            <a:spLocks noGrp="1"/>
          </p:cNvSpPr>
          <p:nvPr>
            <p:ph idx="1"/>
          </p:nvPr>
        </p:nvSpPr>
        <p:spPr>
          <a:xfrm>
            <a:off x="5084516" y="388342"/>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242" y="2041035"/>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A7F70F09-EDC9-4B1A-A029-AA60634E5C41}" type="datetimeFigureOut">
              <a:rPr lang="en-GB" smtClean="0"/>
              <a:pPr/>
              <a:t>09/07/2026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DA8AE8-4436-4334-9A88-B511E18A2730}" type="slidenum">
              <a:rPr lang="en-GB" smtClean="0"/>
              <a:pPr/>
              <a:t>‹#›</a:t>
            </a:fld>
            <a:endParaRPr lang="en-GB"/>
          </a:p>
        </p:txBody>
      </p:sp>
    </p:spTree>
    <p:extLst>
      <p:ext uri="{BB962C8B-B14F-4D97-AF65-F5344CB8AC3E}">
        <p14:creationId xmlns:p14="http://schemas.microsoft.com/office/powerpoint/2010/main" val="4245904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GB"/>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E7EA077B-3332-4948-A77B-4DBC00388F39}" type="datetimeFigureOut">
              <a:rPr lang="en-GB" smtClean="0"/>
              <a:pPr/>
              <a:t>09/07/2026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2677358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EA077B-3332-4948-A77B-4DBC00388F39}" type="datetimeFigureOut">
              <a:rPr lang="en-GB" smtClean="0"/>
              <a:pPr/>
              <a:t>09/07/2026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937390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20489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00"/>
            <a:ext cx="2926080" cy="832216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50240" y="390600"/>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EA077B-3332-4948-A77B-4DBC00388F39}" type="datetimeFigureOut">
              <a:rPr lang="en-GB" smtClean="0"/>
              <a:pPr/>
              <a:t>09/07/2026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47D5F9-D9BD-45F6-8102-8FE92ED275B1}" type="slidenum">
              <a:rPr lang="en-GB" smtClean="0"/>
              <a:pPr/>
              <a:t>‹#›</a:t>
            </a:fld>
            <a:endParaRPr lang="en-GB"/>
          </a:p>
        </p:txBody>
      </p:sp>
    </p:spTree>
    <p:extLst>
      <p:ext uri="{BB962C8B-B14F-4D97-AF65-F5344CB8AC3E}">
        <p14:creationId xmlns:p14="http://schemas.microsoft.com/office/powerpoint/2010/main" val="362169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5790159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110907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48696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969570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039222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6" name="TextBox 13"/>
          <p:cNvSpPr txBox="1">
            <a:spLocks noChangeArrowheads="1"/>
          </p:cNvSpPr>
          <p:nvPr userDrawn="1"/>
        </p:nvSpPr>
        <p:spPr bwMode="auto">
          <a:xfrm>
            <a:off x="0" y="8311161"/>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dirty="0">
                <a:latin typeface="Arial" panose="020B0604020202020204" pitchFamily="34" charset="0"/>
                <a:cs typeface="Arial" panose="020B0604020202020204" pitchFamily="34" charset="0"/>
              </a:rPr>
              <a:t>#</a:t>
            </a:r>
            <a:r>
              <a:rPr lang="en-GB" altLang="en-US" sz="3129" i="1" dirty="0" err="1">
                <a:latin typeface="Arial" panose="020B0604020202020204" pitchFamily="34" charset="0"/>
                <a:cs typeface="Arial" panose="020B0604020202020204" pitchFamily="34" charset="0"/>
              </a:rPr>
              <a:t>ScamAware</a:t>
            </a:r>
            <a:endParaRPr lang="en-GB" altLang="en-US" sz="3129" i="1" dirty="0">
              <a:latin typeface="Arial" panose="020B0604020202020204" pitchFamily="34" charset="0"/>
              <a:cs typeface="Arial" panose="020B0604020202020204" pitchFamily="34" charset="0"/>
            </a:endParaRPr>
          </a:p>
        </p:txBody>
      </p:sp>
      <p:sp>
        <p:nvSpPr>
          <p:cNvPr id="9" name="Rectangle 8"/>
          <p:cNvSpPr/>
          <p:nvPr userDrawn="1"/>
        </p:nvSpPr>
        <p:spPr>
          <a:xfrm>
            <a:off x="541867" y="2015744"/>
            <a:ext cx="12270080" cy="260096"/>
          </a:xfrm>
          <a:prstGeom prst="rect">
            <a:avLst/>
          </a:prstGeom>
          <a:solidFill>
            <a:srgbClr val="E73437"/>
          </a:solidFill>
          <a:ln>
            <a:solidFill>
              <a:srgbClr val="E734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dirty="0"/>
          </a:p>
        </p:txBody>
      </p:sp>
      <p:sp>
        <p:nvSpPr>
          <p:cNvPr id="10" name="Rectangle 9"/>
          <p:cNvSpPr/>
          <p:nvPr userDrawn="1"/>
        </p:nvSpPr>
        <p:spPr>
          <a:xfrm>
            <a:off x="216747" y="2015744"/>
            <a:ext cx="4118187" cy="260096"/>
          </a:xfrm>
          <a:prstGeom prst="rect">
            <a:avLst/>
          </a:prstGeom>
          <a:solidFill>
            <a:srgbClr val="006680"/>
          </a:solidFill>
          <a:ln>
            <a:solidFill>
              <a:srgbClr val="006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dirty="0"/>
          </a:p>
        </p:txBody>
      </p:sp>
      <p:sp>
        <p:nvSpPr>
          <p:cNvPr id="2" name="Title 1"/>
          <p:cNvSpPr>
            <a:spLocks noGrp="1"/>
          </p:cNvSpPr>
          <p:nvPr>
            <p:ph type="title"/>
          </p:nvPr>
        </p:nvSpPr>
        <p:spPr>
          <a:xfrm>
            <a:off x="537534" y="390596"/>
            <a:ext cx="12250520" cy="1625600"/>
          </a:xfrm>
        </p:spPr>
        <p:txBody>
          <a:bodyPr>
            <a:normAutofit/>
          </a:bodyPr>
          <a:lstStyle>
            <a:lvl1pPr algn="l">
              <a:defRPr sz="5689" b="1"/>
            </a:lvl1pPr>
          </a:lstStyle>
          <a:p>
            <a:r>
              <a:rPr lang="en-US" dirty="0"/>
              <a:t>Click to edit Master title style</a:t>
            </a:r>
            <a:endParaRPr lang="en-GB" dirty="0"/>
          </a:p>
        </p:txBody>
      </p:sp>
      <p:sp>
        <p:nvSpPr>
          <p:cNvPr id="8" name="Rectangle 7"/>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33494" y="8344746"/>
            <a:ext cx="2240397" cy="107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3"/>
          <p:cNvSpPr txBox="1">
            <a:spLocks noChangeArrowheads="1"/>
          </p:cNvSpPr>
          <p:nvPr userDrawn="1"/>
        </p:nvSpPr>
        <p:spPr bwMode="auto">
          <a:xfrm>
            <a:off x="0" y="88156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dirty="0">
                <a:latin typeface="Arial" panose="020B0604020202020204" pitchFamily="34" charset="0"/>
                <a:cs typeface="Arial" panose="020B0604020202020204" pitchFamily="34" charset="0"/>
              </a:rPr>
              <a:t>www.friendsagainstscams.org.uk</a:t>
            </a:r>
          </a:p>
        </p:txBody>
      </p:sp>
      <p:pic>
        <p:nvPicPr>
          <p:cNvPr id="11" name="Picture 2" descr="W:\Scams Team\Scams Team Documents\Logo\NST logo 15.jp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945708" y="8255787"/>
            <a:ext cx="1792205" cy="120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3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p:cNvSpPr/>
          <p:nvPr userDrawn="1"/>
        </p:nvSpPr>
        <p:spPr>
          <a:xfrm>
            <a:off x="216747" y="786790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2" name="Title 1"/>
          <p:cNvSpPr>
            <a:spLocks noGrp="1"/>
          </p:cNvSpPr>
          <p:nvPr>
            <p:ph type="ctrTitle"/>
          </p:nvPr>
        </p:nvSpPr>
        <p:spPr>
          <a:xfrm>
            <a:off x="975360" y="3029941"/>
            <a:ext cx="11054080" cy="2090702"/>
          </a:xfrm>
        </p:spPr>
        <p:txBody>
          <a:bodyPr>
            <a:normAutofit/>
          </a:bodyPr>
          <a:lstStyle>
            <a:lvl1pPr>
              <a:defRPr sz="5689" b="1"/>
            </a:lvl1pPr>
          </a:lstStyle>
          <a:p>
            <a:r>
              <a:rPr lang="en-US"/>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F70F09-EDC9-4B1A-A029-AA60634E5C41}" type="datetimeFigureOut">
              <a:rPr lang="en-GB" smtClean="0"/>
              <a:pPr/>
              <a:t>09/07/2026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DA8AE8-4436-4334-9A88-B511E18A2730}" type="slidenum">
              <a:rPr lang="en-GB" smtClean="0"/>
              <a:pPr/>
              <a:t>‹#›</a:t>
            </a:fld>
            <a:endParaRPr lang="en-GB"/>
          </a:p>
        </p:txBody>
      </p:sp>
      <p:sp>
        <p:nvSpPr>
          <p:cNvPr id="11" name="Rectangle 10"/>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15"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16"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pic>
        <p:nvPicPr>
          <p:cNvPr id="7" name="Picture 6">
            <a:extLst>
              <a:ext uri="{FF2B5EF4-FFF2-40B4-BE49-F238E27FC236}">
                <a16:creationId xmlns:a16="http://schemas.microsoft.com/office/drawing/2014/main" id="{297D7B48-0498-716F-0E03-728EF9C3CE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7692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92235153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8" r:id="rId5"/>
    <p:sldLayoutId id="2147483689" r:id="rId6"/>
    <p:sldLayoutId id="2147483690" r:id="rId7"/>
    <p:sldLayoutId id="2147483732" r:id="rId8"/>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50240" y="2275844"/>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50240" y="9040146"/>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E7EA077B-3332-4948-A77B-4DBC00388F39}" type="datetimeFigureOut">
              <a:rPr lang="en-GB" smtClean="0"/>
              <a:pPr/>
              <a:t>09/07/2026</a:t>
            </a:fld>
            <a:endParaRPr lang="en-GB"/>
          </a:p>
        </p:txBody>
      </p:sp>
      <p:sp>
        <p:nvSpPr>
          <p:cNvPr id="5" name="Footer Placeholder 4"/>
          <p:cNvSpPr>
            <a:spLocks noGrp="1"/>
          </p:cNvSpPr>
          <p:nvPr>
            <p:ph type="ftr" sz="quarter" idx="3"/>
          </p:nvPr>
        </p:nvSpPr>
        <p:spPr>
          <a:xfrm>
            <a:off x="4443307" y="9040146"/>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320107" y="9040146"/>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D147D5F9-D9BD-45F6-8102-8FE92ED275B1}" type="slidenum">
              <a:rPr lang="en-GB" smtClean="0"/>
              <a:pPr/>
              <a:t>‹#›</a:t>
            </a:fld>
            <a:endParaRPr lang="en-GB"/>
          </a:p>
        </p:txBody>
      </p:sp>
    </p:spTree>
    <p:extLst>
      <p:ext uri="{BB962C8B-B14F-4D97-AF65-F5344CB8AC3E}">
        <p14:creationId xmlns:p14="http://schemas.microsoft.com/office/powerpoint/2010/main" val="319219810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defTabSz="130046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anose="020B0604020202020204" pitchFamily="34" charset="0"/>
        <a:buChar char="•"/>
        <a:defRPr sz="4551" kern="1200">
          <a:solidFill>
            <a:schemeClr val="tx1"/>
          </a:solidFill>
          <a:latin typeface="+mn-lt"/>
          <a:ea typeface="+mn-ea"/>
          <a:cs typeface="+mn-cs"/>
        </a:defRPr>
      </a:lvl1pPr>
      <a:lvl2pPr marL="1056623" indent="-406394" algn="l" defTabSz="1300460" rtl="0" eaLnBrk="1" latinLnBrk="0" hangingPunct="1">
        <a:spcBef>
          <a:spcPct val="20000"/>
        </a:spcBef>
        <a:buFont typeface="Arial" panose="020B0604020202020204" pitchFamily="34" charset="0"/>
        <a:buChar char="–"/>
        <a:defRPr sz="3982" kern="1200">
          <a:solidFill>
            <a:schemeClr val="tx1"/>
          </a:solidFill>
          <a:latin typeface="+mn-lt"/>
          <a:ea typeface="+mn-ea"/>
          <a:cs typeface="+mn-cs"/>
        </a:defRPr>
      </a:lvl2pPr>
      <a:lvl3pPr marL="1625575" indent="-325115" algn="l" defTabSz="1300460" rtl="0" eaLnBrk="1" latinLnBrk="0" hangingPunct="1">
        <a:spcBef>
          <a:spcPct val="20000"/>
        </a:spcBef>
        <a:buFont typeface="Arial" panose="020B0604020202020204" pitchFamily="34" charset="0"/>
        <a:buChar char="•"/>
        <a:defRPr sz="3413" kern="1200">
          <a:solidFill>
            <a:schemeClr val="tx1"/>
          </a:solidFill>
          <a:latin typeface="+mn-lt"/>
          <a:ea typeface="+mn-ea"/>
          <a:cs typeface="+mn-cs"/>
        </a:defRPr>
      </a:lvl3pPr>
      <a:lvl4pPr marL="227580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4pPr>
      <a:lvl5pPr marL="292603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red and blue text on a white background. The Friends Against scams logo."/>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78064" y="844352"/>
            <a:ext cx="6048672" cy="321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194F2C1-FE29-70EC-88FC-5287776D320F}"/>
              </a:ext>
            </a:extLst>
          </p:cNvPr>
          <p:cNvSpPr>
            <a:spLocks noGrp="1"/>
          </p:cNvSpPr>
          <p:nvPr>
            <p:ph type="ctrTitle"/>
          </p:nvPr>
        </p:nvSpPr>
        <p:spPr>
          <a:xfrm>
            <a:off x="1650648" y="4516760"/>
            <a:ext cx="9703504" cy="2048253"/>
          </a:xfrm>
        </p:spPr>
        <p:txBody>
          <a:bodyPr>
            <a:normAutofit fontScale="90000"/>
          </a:bodyPr>
          <a:lstStyle/>
          <a:p>
            <a:r>
              <a:rPr lang="en-GB" dirty="0">
                <a:solidFill>
                  <a:srgbClr val="066680"/>
                </a:solidFill>
                <a:latin typeface="ReithSans"/>
              </a:rPr>
              <a:t>Young Friends Against</a:t>
            </a:r>
            <a:r>
              <a:rPr lang="en-GB" baseline="0" dirty="0">
                <a:solidFill>
                  <a:srgbClr val="066680"/>
                </a:solidFill>
                <a:latin typeface="ReithSans"/>
              </a:rPr>
              <a:t> Scams</a:t>
            </a:r>
            <a:br>
              <a:rPr lang="en-GB" baseline="0" dirty="0">
                <a:solidFill>
                  <a:srgbClr val="066680"/>
                </a:solidFill>
                <a:latin typeface="ReithSans"/>
              </a:rPr>
            </a:br>
            <a:r>
              <a:rPr lang="en-GB" b="0" baseline="0" dirty="0">
                <a:solidFill>
                  <a:srgbClr val="066680"/>
                </a:solidFill>
                <a:latin typeface="ReithSans"/>
              </a:rPr>
              <a:t>Year 7 - Assembly Session</a:t>
            </a:r>
            <a:br>
              <a:rPr lang="en-GB" baseline="0" dirty="0">
                <a:solidFill>
                  <a:srgbClr val="066680"/>
                </a:solidFill>
                <a:latin typeface="ReithSans"/>
              </a:rPr>
            </a:br>
            <a:r>
              <a:rPr lang="en-GB" b="0" baseline="0" dirty="0">
                <a:solidFill>
                  <a:srgbClr val="066680"/>
                </a:solidFill>
                <a:latin typeface="ReithSans"/>
              </a:rPr>
              <a:t>Gaming Scams</a:t>
            </a:r>
            <a:endParaRPr lang="en-GB" b="0" dirty="0">
              <a:solidFill>
                <a:srgbClr val="066680"/>
              </a:solidFill>
              <a:latin typeface="ReithSans"/>
            </a:endParaRPr>
          </a:p>
        </p:txBody>
      </p:sp>
      <p:pic>
        <p:nvPicPr>
          <p:cNvPr id="4" name="Picture 3">
            <a:extLst>
              <a:ext uri="{FF2B5EF4-FFF2-40B4-BE49-F238E27FC236}">
                <a16:creationId xmlns:a16="http://schemas.microsoft.com/office/drawing/2014/main" id="{9F80FA0A-B3E3-3A65-B92F-B03CEDC8D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207718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1106C-FAC5-BF89-6B92-204C004B06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C6486-0B49-1D42-0AE6-13BC88138DEF}"/>
              </a:ext>
            </a:extLst>
          </p:cNvPr>
          <p:cNvSpPr>
            <a:spLocks noGrp="1"/>
          </p:cNvSpPr>
          <p:nvPr>
            <p:ph type="title"/>
          </p:nvPr>
        </p:nvSpPr>
        <p:spPr/>
        <p:txBody>
          <a:bodyPr/>
          <a:lstStyle/>
          <a:p>
            <a:r>
              <a:rPr lang="en-GB" dirty="0"/>
              <a:t>Free skins</a:t>
            </a:r>
          </a:p>
        </p:txBody>
      </p:sp>
      <p:pic>
        <p:nvPicPr>
          <p:cNvPr id="3074" name="Picture 2" descr="How cybercriminals attack young gamers: the most common and dangerous scams  | Kaspersky official blog">
            <a:extLst>
              <a:ext uri="{FF2B5EF4-FFF2-40B4-BE49-F238E27FC236}">
                <a16:creationId xmlns:a16="http://schemas.microsoft.com/office/drawing/2014/main" id="{AFD19C94-DDED-7668-C8CA-731CE2E1AB1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57784" y="2428528"/>
            <a:ext cx="10701244"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7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53E10-2592-FC09-FCEA-330BEBD099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7D9EE2-0251-047C-DB2C-BC8D0F6E0814}"/>
              </a:ext>
            </a:extLst>
          </p:cNvPr>
          <p:cNvSpPr>
            <a:spLocks noGrp="1"/>
          </p:cNvSpPr>
          <p:nvPr>
            <p:ph type="title"/>
          </p:nvPr>
        </p:nvSpPr>
        <p:spPr/>
        <p:txBody>
          <a:bodyPr/>
          <a:lstStyle/>
          <a:p>
            <a:r>
              <a:rPr lang="en-GB" dirty="0"/>
              <a:t>Free nitro for Discord</a:t>
            </a:r>
          </a:p>
        </p:txBody>
      </p:sp>
      <p:pic>
        <p:nvPicPr>
          <p:cNvPr id="4098" name="Picture 2" descr="IT Governance Blog: phishing scams for August 2019">
            <a:extLst>
              <a:ext uri="{FF2B5EF4-FFF2-40B4-BE49-F238E27FC236}">
                <a16:creationId xmlns:a16="http://schemas.microsoft.com/office/drawing/2014/main" id="{073F46C3-6755-EF63-E5F7-D5ECDC457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960" y="2716559"/>
            <a:ext cx="7412901" cy="650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7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D35410D-136B-52E4-13AF-43E88AC34EB7}"/>
              </a:ext>
            </a:extLst>
          </p:cNvPr>
          <p:cNvSpPr txBox="1"/>
          <p:nvPr/>
        </p:nvSpPr>
        <p:spPr>
          <a:xfrm>
            <a:off x="2936698" y="342618"/>
            <a:ext cx="6518030" cy="861774"/>
          </a:xfrm>
          <a:prstGeom prst="rect">
            <a:avLst/>
          </a:prstGeom>
          <a:noFill/>
        </p:spPr>
        <p:txBody>
          <a:bodyPr wrap="square">
            <a:spAutoFit/>
          </a:bodyPr>
          <a:lstStyle/>
          <a:p>
            <a:pPr algn="ctr"/>
            <a:r>
              <a:rPr lang="en-GB" b="1" dirty="0">
                <a:solidFill>
                  <a:schemeClr val="tx1"/>
                </a:solidFill>
              </a:rPr>
              <a:t>Chloe’s story</a:t>
            </a:r>
          </a:p>
        </p:txBody>
      </p:sp>
      <p:pic>
        <p:nvPicPr>
          <p:cNvPr id="2" name="Gaming Scams - Sky News">
            <a:hlinkClick r:id="" action="ppaction://media"/>
            <a:extLst>
              <a:ext uri="{FF2B5EF4-FFF2-40B4-BE49-F238E27FC236}">
                <a16:creationId xmlns:a16="http://schemas.microsoft.com/office/drawing/2014/main" id="{0712C943-C995-F2B1-FC19-A4CE09AD44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9015" y="1348408"/>
            <a:ext cx="11266769" cy="6264696"/>
          </a:xfrm>
          <a:prstGeom prst="rect">
            <a:avLst/>
          </a:prstGeom>
        </p:spPr>
      </p:pic>
    </p:spTree>
    <p:extLst>
      <p:ext uri="{BB962C8B-B14F-4D97-AF65-F5344CB8AC3E}">
        <p14:creationId xmlns:p14="http://schemas.microsoft.com/office/powerpoint/2010/main" val="171072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B34A6-6101-5DAF-76E9-F40C91F1DD4C}"/>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51D21222-8675-6AEE-54EA-A0539CDEC862}"/>
              </a:ext>
            </a:extLst>
          </p:cNvPr>
          <p:cNvSpPr txBox="1">
            <a:spLocks/>
          </p:cNvSpPr>
          <p:nvPr/>
        </p:nvSpPr>
        <p:spPr>
          <a:xfrm>
            <a:off x="406400" y="185246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Scenarios.</a:t>
            </a:r>
          </a:p>
        </p:txBody>
      </p:sp>
      <p:pic>
        <p:nvPicPr>
          <p:cNvPr id="8" name="Picture 7">
            <a:extLst>
              <a:ext uri="{FF2B5EF4-FFF2-40B4-BE49-F238E27FC236}">
                <a16:creationId xmlns:a16="http://schemas.microsoft.com/office/drawing/2014/main" id="{23E72F9E-100D-AB6E-5DA6-ACD0C2EBF5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19814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62AC1-8C47-AA1E-ECA2-13645BAC502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B5A8C3-3851-44CF-6B38-7535900F221B}"/>
              </a:ext>
            </a:extLst>
          </p:cNvPr>
          <p:cNvSpPr>
            <a:spLocks noGrp="1"/>
          </p:cNvSpPr>
          <p:nvPr>
            <p:ph idx="1"/>
          </p:nvPr>
        </p:nvSpPr>
        <p:spPr/>
        <p:txBody>
          <a:bodyPr>
            <a:normAutofit/>
          </a:bodyPr>
          <a:lstStyle/>
          <a:p>
            <a:r>
              <a:rPr lang="en-GB" sz="4000" dirty="0"/>
              <a:t>You get a message on Roblox: “I’ll give you 10,000 </a:t>
            </a:r>
            <a:r>
              <a:rPr lang="en-GB" sz="4000" dirty="0" err="1"/>
              <a:t>Robux</a:t>
            </a:r>
            <a:r>
              <a:rPr lang="en-GB" sz="4000" dirty="0"/>
              <a:t> if you send me your login first.” Do you:</a:t>
            </a:r>
          </a:p>
          <a:p>
            <a:endParaRPr lang="en-GB" dirty="0"/>
          </a:p>
          <a:p>
            <a:pPr marL="914400" indent="-914400">
              <a:spcBef>
                <a:spcPts val="0"/>
              </a:spcBef>
              <a:buAutoNum type="alphaUcPeriod"/>
            </a:pPr>
            <a:r>
              <a:rPr lang="en-GB" sz="4000" dirty="0"/>
              <a:t>Send your login details</a:t>
            </a:r>
          </a:p>
          <a:p>
            <a:pPr marL="914400" indent="-914400">
              <a:spcBef>
                <a:spcPts val="0"/>
              </a:spcBef>
              <a:buAutoNum type="alphaUcPeriod"/>
            </a:pPr>
            <a:r>
              <a:rPr lang="en-GB" sz="4000" dirty="0"/>
              <a:t>Ignore and block </a:t>
            </a:r>
          </a:p>
          <a:p>
            <a:pPr marL="914400" indent="-914400">
              <a:spcBef>
                <a:spcPts val="0"/>
              </a:spcBef>
              <a:buAutoNum type="alphaUcPeriod"/>
            </a:pPr>
            <a:r>
              <a:rPr lang="en-GB" sz="4000" dirty="0"/>
              <a:t>Ask a friend what to do</a:t>
            </a:r>
          </a:p>
          <a:p>
            <a:pPr>
              <a:spcBef>
                <a:spcPts val="0"/>
              </a:spcBef>
            </a:pPr>
            <a:endParaRPr lang="en-GB" dirty="0"/>
          </a:p>
          <a:p>
            <a:pPr>
              <a:spcBef>
                <a:spcPts val="0"/>
              </a:spcBef>
            </a:pPr>
            <a:r>
              <a:rPr lang="en-GB" sz="3200" dirty="0"/>
              <a:t>Tip: Real </a:t>
            </a:r>
            <a:r>
              <a:rPr lang="en-GB" sz="3200" dirty="0" err="1"/>
              <a:t>Robux</a:t>
            </a:r>
            <a:r>
              <a:rPr lang="en-GB" sz="3200" dirty="0"/>
              <a:t> can only be bought through the official Roblox app or website. If a link or person offers free </a:t>
            </a:r>
            <a:r>
              <a:rPr lang="en-GB" sz="3200" dirty="0" err="1"/>
              <a:t>Robux</a:t>
            </a:r>
            <a:r>
              <a:rPr lang="en-GB" sz="3200" dirty="0"/>
              <a:t>, it’s always a scam.</a:t>
            </a:r>
            <a:endParaRPr lang="en-GB" dirty="0"/>
          </a:p>
        </p:txBody>
      </p:sp>
      <p:sp>
        <p:nvSpPr>
          <p:cNvPr id="3" name="Title 2">
            <a:extLst>
              <a:ext uri="{FF2B5EF4-FFF2-40B4-BE49-F238E27FC236}">
                <a16:creationId xmlns:a16="http://schemas.microsoft.com/office/drawing/2014/main" id="{35B0EC28-9B56-EA15-D765-03B2E03CD457}"/>
              </a:ext>
            </a:extLst>
          </p:cNvPr>
          <p:cNvSpPr>
            <a:spLocks noGrp="1"/>
          </p:cNvSpPr>
          <p:nvPr>
            <p:ph type="title"/>
          </p:nvPr>
        </p:nvSpPr>
        <p:spPr/>
        <p:txBody>
          <a:bodyPr/>
          <a:lstStyle/>
          <a:p>
            <a:r>
              <a:rPr lang="en-GB" dirty="0"/>
              <a:t>Scenarios</a:t>
            </a:r>
          </a:p>
        </p:txBody>
      </p:sp>
      <p:pic>
        <p:nvPicPr>
          <p:cNvPr id="5126" name="Picture 6" descr="Download Check Mark, Tick Mark, Check ...">
            <a:extLst>
              <a:ext uri="{FF2B5EF4-FFF2-40B4-BE49-F238E27FC236}">
                <a16:creationId xmlns:a16="http://schemas.microsoft.com/office/drawing/2014/main" id="{89E26B31-9C73-5787-A503-E1AC0D53FC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8264" y="5164832"/>
            <a:ext cx="518653" cy="50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45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1000"/>
                                        <p:tgtEl>
                                          <p:spTgt spid="5126"/>
                                        </p:tgtEl>
                                      </p:cBhvr>
                                    </p:animEffect>
                                    <p:anim calcmode="lin" valueType="num">
                                      <p:cBhvr>
                                        <p:cTn id="36" dur="1000" fill="hold"/>
                                        <p:tgtEl>
                                          <p:spTgt spid="5126"/>
                                        </p:tgtEl>
                                        <p:attrNameLst>
                                          <p:attrName>ppt_x</p:attrName>
                                        </p:attrNameLst>
                                      </p:cBhvr>
                                      <p:tavLst>
                                        <p:tav tm="0">
                                          <p:val>
                                            <p:strVal val="#ppt_x"/>
                                          </p:val>
                                        </p:tav>
                                        <p:tav tm="100000">
                                          <p:val>
                                            <p:strVal val="#ppt_x"/>
                                          </p:val>
                                        </p:tav>
                                      </p:tavLst>
                                    </p:anim>
                                    <p:anim calcmode="lin" valueType="num">
                                      <p:cBhvr>
                                        <p:cTn id="3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6A5D5-24F9-7260-9449-3ADFFB9517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B3C7C-69FE-E686-0AA6-16EE1D6B0918}"/>
              </a:ext>
            </a:extLst>
          </p:cNvPr>
          <p:cNvSpPr>
            <a:spLocks noGrp="1"/>
          </p:cNvSpPr>
          <p:nvPr>
            <p:ph idx="1"/>
          </p:nvPr>
        </p:nvSpPr>
        <p:spPr/>
        <p:txBody>
          <a:bodyPr>
            <a:normAutofit/>
          </a:bodyPr>
          <a:lstStyle/>
          <a:p>
            <a:r>
              <a:rPr lang="en-GB" sz="3200" dirty="0"/>
              <a:t>You are watching a stream and the streamer says: “I’m giving away 5,000 V-Bucks! Just click the link in the chat and sign in with your Epic account to claim!” Do you:</a:t>
            </a:r>
          </a:p>
          <a:p>
            <a:endParaRPr lang="en-GB" sz="2400" dirty="0"/>
          </a:p>
          <a:p>
            <a:pPr marL="914400" indent="-914400">
              <a:spcBef>
                <a:spcPts val="0"/>
              </a:spcBef>
              <a:buAutoNum type="alphaUcPeriod"/>
            </a:pPr>
            <a:r>
              <a:rPr lang="en-GB" sz="4000" dirty="0"/>
              <a:t>Share with friends so they don’t miss out</a:t>
            </a:r>
          </a:p>
          <a:p>
            <a:pPr marL="914400" indent="-914400">
              <a:spcBef>
                <a:spcPts val="0"/>
              </a:spcBef>
              <a:buAutoNum type="alphaUcPeriod"/>
            </a:pPr>
            <a:r>
              <a:rPr lang="en-GB" sz="4000" dirty="0"/>
              <a:t>Click the link and enter your details</a:t>
            </a:r>
          </a:p>
          <a:p>
            <a:pPr marL="914400" indent="-914400">
              <a:spcBef>
                <a:spcPts val="0"/>
              </a:spcBef>
              <a:buAutoNum type="alphaUcPeriod"/>
            </a:pPr>
            <a:r>
              <a:rPr lang="en-GB" sz="4000" dirty="0"/>
              <a:t>Report the stream and leave</a:t>
            </a:r>
          </a:p>
          <a:p>
            <a:pPr>
              <a:spcBef>
                <a:spcPts val="0"/>
              </a:spcBef>
            </a:pPr>
            <a:endParaRPr lang="en-GB" sz="2400" dirty="0"/>
          </a:p>
          <a:p>
            <a:pPr>
              <a:spcBef>
                <a:spcPts val="0"/>
              </a:spcBef>
            </a:pPr>
            <a:r>
              <a:rPr lang="en-GB" sz="3200" dirty="0"/>
              <a:t>Tip: </a:t>
            </a:r>
            <a:r>
              <a:rPr lang="en-GB" sz="3000" dirty="0"/>
              <a:t>Real game companies don't do giveaways through random links. Criminals even make AI videos of real YouTubers and streamers announcing fake giveaways, so seeing their face is not proof</a:t>
            </a:r>
          </a:p>
        </p:txBody>
      </p:sp>
      <p:sp>
        <p:nvSpPr>
          <p:cNvPr id="3" name="Title 2">
            <a:extLst>
              <a:ext uri="{FF2B5EF4-FFF2-40B4-BE49-F238E27FC236}">
                <a16:creationId xmlns:a16="http://schemas.microsoft.com/office/drawing/2014/main" id="{FCAFD604-00B6-F2D1-ABDC-D6FED540A2CA}"/>
              </a:ext>
            </a:extLst>
          </p:cNvPr>
          <p:cNvSpPr>
            <a:spLocks noGrp="1"/>
          </p:cNvSpPr>
          <p:nvPr>
            <p:ph type="title"/>
          </p:nvPr>
        </p:nvSpPr>
        <p:spPr/>
        <p:txBody>
          <a:bodyPr/>
          <a:lstStyle/>
          <a:p>
            <a:r>
              <a:rPr lang="en-GB" dirty="0"/>
              <a:t>Scenarios</a:t>
            </a:r>
          </a:p>
        </p:txBody>
      </p:sp>
      <p:pic>
        <p:nvPicPr>
          <p:cNvPr id="5126" name="Picture 6" descr="Download Check Mark, Tick Mark, Check ...">
            <a:extLst>
              <a:ext uri="{FF2B5EF4-FFF2-40B4-BE49-F238E27FC236}">
                <a16:creationId xmlns:a16="http://schemas.microsoft.com/office/drawing/2014/main" id="{D3C07B32-96AB-90E3-5B94-1A6F94D9CF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6536" y="5579764"/>
            <a:ext cx="518653" cy="50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88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 calcmode="lin" valueType="num">
                                      <p:cBhvr additive="base">
                                        <p:cTn id="35" dur="500" fill="hold"/>
                                        <p:tgtEl>
                                          <p:spTgt spid="5126"/>
                                        </p:tgtEl>
                                        <p:attrNameLst>
                                          <p:attrName>ppt_x</p:attrName>
                                        </p:attrNameLst>
                                      </p:cBhvr>
                                      <p:tavLst>
                                        <p:tav tm="0">
                                          <p:val>
                                            <p:strVal val="#ppt_x"/>
                                          </p:val>
                                        </p:tav>
                                        <p:tav tm="100000">
                                          <p:val>
                                            <p:strVal val="#ppt_x"/>
                                          </p:val>
                                        </p:tav>
                                      </p:tavLst>
                                    </p:anim>
                                    <p:anim calcmode="lin" valueType="num">
                                      <p:cBhvr additive="base">
                                        <p:cTn id="36"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9DA18-CA49-8CF3-DB59-D7120DDFA2C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D529AE-2AD5-606D-7044-9DCEF12BB9FA}"/>
              </a:ext>
            </a:extLst>
          </p:cNvPr>
          <p:cNvSpPr>
            <a:spLocks noGrp="1"/>
          </p:cNvSpPr>
          <p:nvPr>
            <p:ph idx="1"/>
          </p:nvPr>
        </p:nvSpPr>
        <p:spPr/>
        <p:txBody>
          <a:bodyPr>
            <a:normAutofit/>
          </a:bodyPr>
          <a:lstStyle/>
          <a:p>
            <a:r>
              <a:rPr lang="en-GB" sz="3200" dirty="0"/>
              <a:t>You are gaming online and a player says: “I’ll give you this super rare item if you go first and give me your item. I promise I’ll send mine after!”</a:t>
            </a:r>
          </a:p>
          <a:p>
            <a:endParaRPr lang="en-GB" dirty="0"/>
          </a:p>
          <a:p>
            <a:pPr marL="914400" indent="-914400">
              <a:spcBef>
                <a:spcPts val="0"/>
              </a:spcBef>
              <a:buAutoNum type="alphaUcPeriod"/>
            </a:pPr>
            <a:r>
              <a:rPr lang="en-GB" sz="4000" dirty="0"/>
              <a:t>Block them and walk away</a:t>
            </a:r>
          </a:p>
          <a:p>
            <a:pPr marL="914400" indent="-914400">
              <a:spcBef>
                <a:spcPts val="0"/>
              </a:spcBef>
              <a:buAutoNum type="alphaUcPeriod"/>
            </a:pPr>
            <a:r>
              <a:rPr lang="en-GB" sz="4000" dirty="0"/>
              <a:t>Trust them and trade first</a:t>
            </a:r>
          </a:p>
          <a:p>
            <a:pPr marL="914400" indent="-914400">
              <a:spcBef>
                <a:spcPts val="0"/>
              </a:spcBef>
              <a:buAutoNum type="alphaUcPeriod"/>
            </a:pPr>
            <a:r>
              <a:rPr lang="en-GB" sz="4000" dirty="0"/>
              <a:t>Ask them to trade at the same time</a:t>
            </a:r>
          </a:p>
          <a:p>
            <a:pPr>
              <a:spcBef>
                <a:spcPts val="0"/>
              </a:spcBef>
            </a:pPr>
            <a:endParaRPr lang="en-GB" dirty="0"/>
          </a:p>
          <a:p>
            <a:pPr>
              <a:spcBef>
                <a:spcPts val="0"/>
              </a:spcBef>
            </a:pPr>
            <a:r>
              <a:rPr lang="en-GB" sz="3200" dirty="0"/>
              <a:t>Tip: “Trust trades” are always scams — criminals disappear once they get your item.</a:t>
            </a:r>
            <a:endParaRPr lang="en-GB" dirty="0"/>
          </a:p>
        </p:txBody>
      </p:sp>
      <p:sp>
        <p:nvSpPr>
          <p:cNvPr id="3" name="Title 2">
            <a:extLst>
              <a:ext uri="{FF2B5EF4-FFF2-40B4-BE49-F238E27FC236}">
                <a16:creationId xmlns:a16="http://schemas.microsoft.com/office/drawing/2014/main" id="{A17A402A-5140-9865-D594-2F7FF297AFC9}"/>
              </a:ext>
            </a:extLst>
          </p:cNvPr>
          <p:cNvSpPr>
            <a:spLocks noGrp="1"/>
          </p:cNvSpPr>
          <p:nvPr>
            <p:ph type="title"/>
          </p:nvPr>
        </p:nvSpPr>
        <p:spPr/>
        <p:txBody>
          <a:bodyPr/>
          <a:lstStyle/>
          <a:p>
            <a:r>
              <a:rPr lang="en-GB" dirty="0"/>
              <a:t>Scenarios</a:t>
            </a:r>
          </a:p>
        </p:txBody>
      </p:sp>
      <p:pic>
        <p:nvPicPr>
          <p:cNvPr id="5126" name="Picture 6" descr="Download Check Mark, Tick Mark, Check ...">
            <a:extLst>
              <a:ext uri="{FF2B5EF4-FFF2-40B4-BE49-F238E27FC236}">
                <a16:creationId xmlns:a16="http://schemas.microsoft.com/office/drawing/2014/main" id="{056DD924-9A1B-B2E7-4CEF-120B88F05E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8504" y="4801620"/>
            <a:ext cx="518653" cy="50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5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 calcmode="lin" valueType="num">
                                      <p:cBhvr additive="base">
                                        <p:cTn id="35" dur="500" fill="hold"/>
                                        <p:tgtEl>
                                          <p:spTgt spid="5126"/>
                                        </p:tgtEl>
                                        <p:attrNameLst>
                                          <p:attrName>ppt_x</p:attrName>
                                        </p:attrNameLst>
                                      </p:cBhvr>
                                      <p:tavLst>
                                        <p:tav tm="0">
                                          <p:val>
                                            <p:strVal val="#ppt_x"/>
                                          </p:val>
                                        </p:tav>
                                        <p:tav tm="100000">
                                          <p:val>
                                            <p:strVal val="#ppt_x"/>
                                          </p:val>
                                        </p:tav>
                                      </p:tavLst>
                                    </p:anim>
                                    <p:anim calcmode="lin" valueType="num">
                                      <p:cBhvr additive="base">
                                        <p:cTn id="36"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93C4F-7E1D-3AEF-A2EC-9E81A3F00F8D}"/>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9975A457-A270-7BA8-5374-448F3757234F}"/>
              </a:ext>
            </a:extLst>
          </p:cNvPr>
          <p:cNvSpPr txBox="1">
            <a:spLocks/>
          </p:cNvSpPr>
          <p:nvPr/>
        </p:nvSpPr>
        <p:spPr>
          <a:xfrm>
            <a:off x="406400" y="185246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How to spot scams.</a:t>
            </a:r>
          </a:p>
        </p:txBody>
      </p:sp>
      <p:pic>
        <p:nvPicPr>
          <p:cNvPr id="8" name="Picture 7">
            <a:extLst>
              <a:ext uri="{FF2B5EF4-FFF2-40B4-BE49-F238E27FC236}">
                <a16:creationId xmlns:a16="http://schemas.microsoft.com/office/drawing/2014/main" id="{160F44ED-F77D-A1E9-AF94-8C18A066B0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403894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CB4AB-EE11-E89A-C4BB-8D1819BFEFA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3351DE-C388-0E04-D0CD-91738834C749}"/>
              </a:ext>
            </a:extLst>
          </p:cNvPr>
          <p:cNvSpPr>
            <a:spLocks noGrp="1"/>
          </p:cNvSpPr>
          <p:nvPr>
            <p:ph idx="1"/>
          </p:nvPr>
        </p:nvSpPr>
        <p:spPr/>
        <p:txBody>
          <a:bodyPr>
            <a:normAutofit/>
          </a:bodyPr>
          <a:lstStyle/>
          <a:p>
            <a:r>
              <a:rPr lang="en-GB" dirty="0"/>
              <a:t>When you see an offer online, stop and ask yourself 3 questions:</a:t>
            </a:r>
          </a:p>
          <a:p>
            <a:endParaRPr lang="en-GB" sz="4000" dirty="0"/>
          </a:p>
          <a:p>
            <a:pPr marL="742950" indent="-742950">
              <a:buAutoNum type="arabicPeriod"/>
            </a:pPr>
            <a:r>
              <a:rPr lang="en-GB" sz="2800" dirty="0"/>
              <a:t>Is the offer unrealistic? - </a:t>
            </a:r>
            <a:r>
              <a:rPr lang="en-GB" sz="2800" i="1" dirty="0"/>
              <a:t>Free skins/coins</a:t>
            </a:r>
          </a:p>
          <a:p>
            <a:pPr marL="742950" indent="-742950">
              <a:buAutoNum type="arabicPeriod"/>
            </a:pPr>
            <a:r>
              <a:rPr lang="en-GB" sz="2800" dirty="0"/>
              <a:t>Is it asking for personal info – </a:t>
            </a:r>
            <a:r>
              <a:rPr lang="en-GB" sz="2800" i="1" dirty="0"/>
              <a:t>Logins, passwords, bank details</a:t>
            </a:r>
            <a:endParaRPr lang="en-GB" sz="2800" dirty="0"/>
          </a:p>
          <a:p>
            <a:pPr marL="742950" indent="-742950">
              <a:buAutoNum type="arabicPeriod"/>
            </a:pPr>
            <a:r>
              <a:rPr lang="en-GB" sz="2800" dirty="0"/>
              <a:t>Is it rushing you to respond – </a:t>
            </a:r>
            <a:r>
              <a:rPr lang="en-GB" sz="2800" i="1" dirty="0"/>
              <a:t>“Act now or miss out!”</a:t>
            </a:r>
            <a:endParaRPr lang="en-GB" sz="2800" dirty="0"/>
          </a:p>
          <a:p>
            <a:pPr>
              <a:spcBef>
                <a:spcPts val="0"/>
              </a:spcBef>
            </a:pPr>
            <a:endParaRPr lang="en-GB" dirty="0"/>
          </a:p>
          <a:p>
            <a:pPr>
              <a:spcBef>
                <a:spcPts val="0"/>
              </a:spcBef>
            </a:pPr>
            <a:r>
              <a:rPr lang="en-GB" sz="3200" dirty="0"/>
              <a:t>If the answer is YES it is almost always a scam.</a:t>
            </a:r>
            <a:endParaRPr lang="en-GB" dirty="0"/>
          </a:p>
        </p:txBody>
      </p:sp>
      <p:sp>
        <p:nvSpPr>
          <p:cNvPr id="3" name="Title 2">
            <a:extLst>
              <a:ext uri="{FF2B5EF4-FFF2-40B4-BE49-F238E27FC236}">
                <a16:creationId xmlns:a16="http://schemas.microsoft.com/office/drawing/2014/main" id="{BB3FF0A2-F615-8320-82BA-28754F14515E}"/>
              </a:ext>
            </a:extLst>
          </p:cNvPr>
          <p:cNvSpPr>
            <a:spLocks noGrp="1"/>
          </p:cNvSpPr>
          <p:nvPr>
            <p:ph type="title"/>
          </p:nvPr>
        </p:nvSpPr>
        <p:spPr/>
        <p:txBody>
          <a:bodyPr/>
          <a:lstStyle/>
          <a:p>
            <a:r>
              <a:rPr lang="en-GB" dirty="0"/>
              <a:t>How to spot scams</a:t>
            </a:r>
          </a:p>
        </p:txBody>
      </p:sp>
    </p:spTree>
    <p:extLst>
      <p:ext uri="{BB962C8B-B14F-4D97-AF65-F5344CB8AC3E}">
        <p14:creationId xmlns:p14="http://schemas.microsoft.com/office/powerpoint/2010/main" val="362678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0BEC78-A2EB-E846-30C3-4A47E2ACF015}"/>
              </a:ext>
            </a:extLst>
          </p:cNvPr>
          <p:cNvPicPr>
            <a:picLocks noChangeAspect="1"/>
          </p:cNvPicPr>
          <p:nvPr/>
        </p:nvPicPr>
        <p:blipFill>
          <a:blip r:embed="rId3"/>
          <a:stretch>
            <a:fillRect/>
          </a:stretch>
        </p:blipFill>
        <p:spPr>
          <a:xfrm>
            <a:off x="1596855" y="1687691"/>
            <a:ext cx="9667074" cy="6031936"/>
          </a:xfrm>
          <a:prstGeom prst="rect">
            <a:avLst/>
          </a:prstGeom>
        </p:spPr>
      </p:pic>
      <p:sp>
        <p:nvSpPr>
          <p:cNvPr id="4" name="TextBox 3">
            <a:extLst>
              <a:ext uri="{FF2B5EF4-FFF2-40B4-BE49-F238E27FC236}">
                <a16:creationId xmlns:a16="http://schemas.microsoft.com/office/drawing/2014/main" id="{8AD73BB7-65EC-A407-7E55-BD609EC202D6}"/>
              </a:ext>
            </a:extLst>
          </p:cNvPr>
          <p:cNvSpPr txBox="1"/>
          <p:nvPr/>
        </p:nvSpPr>
        <p:spPr>
          <a:xfrm>
            <a:off x="1173808" y="556320"/>
            <a:ext cx="3240360" cy="830997"/>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Not a secure website.</a:t>
            </a:r>
          </a:p>
          <a:p>
            <a:pPr algn="ctr"/>
            <a:r>
              <a:rPr lang="en-GB" sz="2400" dirty="0">
                <a:solidFill>
                  <a:schemeClr val="bg1"/>
                </a:solidFill>
                <a:latin typeface="Arial" panose="020B0604020202020204" pitchFamily="34" charset="0"/>
                <a:cs typeface="Arial" panose="020B0604020202020204" pitchFamily="34" charset="0"/>
              </a:rPr>
              <a:t>No padlock or HTTPS</a:t>
            </a:r>
          </a:p>
        </p:txBody>
      </p:sp>
      <p:sp>
        <p:nvSpPr>
          <p:cNvPr id="5" name="TextBox 4">
            <a:extLst>
              <a:ext uri="{FF2B5EF4-FFF2-40B4-BE49-F238E27FC236}">
                <a16:creationId xmlns:a16="http://schemas.microsoft.com/office/drawing/2014/main" id="{FD681960-8615-EBC5-14A4-0A47ED06C96F}"/>
              </a:ext>
            </a:extLst>
          </p:cNvPr>
          <p:cNvSpPr txBox="1"/>
          <p:nvPr/>
        </p:nvSpPr>
        <p:spPr>
          <a:xfrm>
            <a:off x="5278264" y="556320"/>
            <a:ext cx="2304256" cy="830997"/>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Imagery makes it look real</a:t>
            </a:r>
          </a:p>
        </p:txBody>
      </p:sp>
      <p:sp>
        <p:nvSpPr>
          <p:cNvPr id="6" name="TextBox 5">
            <a:extLst>
              <a:ext uri="{FF2B5EF4-FFF2-40B4-BE49-F238E27FC236}">
                <a16:creationId xmlns:a16="http://schemas.microsoft.com/office/drawing/2014/main" id="{0B7EAE3A-F4B5-1F98-08FD-23291CAED91A}"/>
              </a:ext>
            </a:extLst>
          </p:cNvPr>
          <p:cNvSpPr txBox="1"/>
          <p:nvPr/>
        </p:nvSpPr>
        <p:spPr>
          <a:xfrm>
            <a:off x="8878664" y="371653"/>
            <a:ext cx="2546584" cy="1200329"/>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Asks for personal information about gaming account</a:t>
            </a:r>
          </a:p>
        </p:txBody>
      </p:sp>
      <p:sp>
        <p:nvSpPr>
          <p:cNvPr id="7" name="TextBox 6">
            <a:extLst>
              <a:ext uri="{FF2B5EF4-FFF2-40B4-BE49-F238E27FC236}">
                <a16:creationId xmlns:a16="http://schemas.microsoft.com/office/drawing/2014/main" id="{D6E419EF-8D82-48F5-5CDE-5AFE189059A3}"/>
              </a:ext>
            </a:extLst>
          </p:cNvPr>
          <p:cNvSpPr txBox="1"/>
          <p:nvPr/>
        </p:nvSpPr>
        <p:spPr>
          <a:xfrm>
            <a:off x="1821880" y="8040689"/>
            <a:ext cx="3240360" cy="1200329"/>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Criminals use AI to write hundreds of realistic comments</a:t>
            </a:r>
          </a:p>
        </p:txBody>
      </p:sp>
      <p:sp>
        <p:nvSpPr>
          <p:cNvPr id="8" name="TextBox 7">
            <a:extLst>
              <a:ext uri="{FF2B5EF4-FFF2-40B4-BE49-F238E27FC236}">
                <a16:creationId xmlns:a16="http://schemas.microsoft.com/office/drawing/2014/main" id="{A69E2F90-2785-B0C0-E9CE-F8B826EEDDDE}"/>
              </a:ext>
            </a:extLst>
          </p:cNvPr>
          <p:cNvSpPr txBox="1"/>
          <p:nvPr/>
        </p:nvSpPr>
        <p:spPr>
          <a:xfrm>
            <a:off x="5638304" y="8163800"/>
            <a:ext cx="3240360" cy="461665"/>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Offer is unrealistic</a:t>
            </a:r>
          </a:p>
        </p:txBody>
      </p:sp>
      <p:sp>
        <p:nvSpPr>
          <p:cNvPr id="9" name="TextBox 8">
            <a:extLst>
              <a:ext uri="{FF2B5EF4-FFF2-40B4-BE49-F238E27FC236}">
                <a16:creationId xmlns:a16="http://schemas.microsoft.com/office/drawing/2014/main" id="{2E14E6EE-7346-A4DF-0279-D65329A83F21}"/>
              </a:ext>
            </a:extLst>
          </p:cNvPr>
          <p:cNvSpPr txBox="1"/>
          <p:nvPr/>
        </p:nvSpPr>
        <p:spPr>
          <a:xfrm>
            <a:off x="9382720" y="7917578"/>
            <a:ext cx="3240360" cy="830997"/>
          </a:xfrm>
          <a:prstGeom prst="rect">
            <a:avLst/>
          </a:prstGeom>
          <a:solidFill>
            <a:srgbClr val="006680"/>
          </a:solid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Suspicious links. Do not show where link will go</a:t>
            </a:r>
          </a:p>
        </p:txBody>
      </p:sp>
      <p:cxnSp>
        <p:nvCxnSpPr>
          <p:cNvPr id="11" name="Straight Arrow Connector 10">
            <a:extLst>
              <a:ext uri="{FF2B5EF4-FFF2-40B4-BE49-F238E27FC236}">
                <a16:creationId xmlns:a16="http://schemas.microsoft.com/office/drawing/2014/main" id="{F41669D1-4FB1-CCE5-EC77-1821DAD8AC7B}"/>
              </a:ext>
            </a:extLst>
          </p:cNvPr>
          <p:cNvCxnSpPr>
            <a:cxnSpLocks/>
          </p:cNvCxnSpPr>
          <p:nvPr/>
        </p:nvCxnSpPr>
        <p:spPr>
          <a:xfrm flipV="1">
            <a:off x="4270152" y="7253064"/>
            <a:ext cx="792088" cy="78762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241CA960-5F51-918D-5B29-C1CB77674C08}"/>
              </a:ext>
            </a:extLst>
          </p:cNvPr>
          <p:cNvCxnSpPr/>
          <p:nvPr/>
        </p:nvCxnSpPr>
        <p:spPr>
          <a:xfrm flipV="1">
            <a:off x="6718424" y="5812904"/>
            <a:ext cx="0" cy="23508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C129FDF0-8CB1-7531-2E3D-13932B55E522}"/>
              </a:ext>
            </a:extLst>
          </p:cNvPr>
          <p:cNvCxnSpPr/>
          <p:nvPr/>
        </p:nvCxnSpPr>
        <p:spPr>
          <a:xfrm flipH="1" flipV="1">
            <a:off x="7096467" y="5905817"/>
            <a:ext cx="2556284" cy="20117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75EEBE88-451E-E2A0-5F55-A831CCD8C5B1}"/>
              </a:ext>
            </a:extLst>
          </p:cNvPr>
          <p:cNvCxnSpPr>
            <a:cxnSpLocks/>
          </p:cNvCxnSpPr>
          <p:nvPr/>
        </p:nvCxnSpPr>
        <p:spPr>
          <a:xfrm>
            <a:off x="4270152" y="1387316"/>
            <a:ext cx="1368152" cy="46514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26B4FF89-B32A-4216-711C-761A4F77A420}"/>
              </a:ext>
            </a:extLst>
          </p:cNvPr>
          <p:cNvCxnSpPr>
            <a:cxnSpLocks/>
          </p:cNvCxnSpPr>
          <p:nvPr/>
        </p:nvCxnSpPr>
        <p:spPr>
          <a:xfrm>
            <a:off x="6934448" y="1387316"/>
            <a:ext cx="324036" cy="10412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DC7EAE74-240D-9F3B-C2F1-122C15A62D2D}"/>
              </a:ext>
            </a:extLst>
          </p:cNvPr>
          <p:cNvCxnSpPr>
            <a:cxnSpLocks/>
          </p:cNvCxnSpPr>
          <p:nvPr/>
        </p:nvCxnSpPr>
        <p:spPr>
          <a:xfrm flipH="1">
            <a:off x="5854328" y="1571982"/>
            <a:ext cx="3240360" cy="236871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0970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2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4497-4190-313F-6911-72060E9AF934}"/>
              </a:ext>
            </a:extLst>
          </p:cNvPr>
          <p:cNvSpPr>
            <a:spLocks noGrp="1"/>
          </p:cNvSpPr>
          <p:nvPr>
            <p:ph type="ctrTitle"/>
          </p:nvPr>
        </p:nvSpPr>
        <p:spPr>
          <a:xfrm>
            <a:off x="309712" y="340296"/>
            <a:ext cx="6408712" cy="982763"/>
          </a:xfrm>
        </p:spPr>
        <p:txBody>
          <a:bodyPr/>
          <a:lstStyle/>
          <a:p>
            <a:pPr algn="l"/>
            <a:r>
              <a:rPr lang="en-GB" dirty="0"/>
              <a:t>Learning Objectives:</a:t>
            </a:r>
          </a:p>
        </p:txBody>
      </p:sp>
      <p:sp>
        <p:nvSpPr>
          <p:cNvPr id="3" name="Subtitle 2">
            <a:extLst>
              <a:ext uri="{FF2B5EF4-FFF2-40B4-BE49-F238E27FC236}">
                <a16:creationId xmlns:a16="http://schemas.microsoft.com/office/drawing/2014/main" id="{2D9B7AEA-DC37-1D3B-65DE-C6BDE4741750}"/>
              </a:ext>
            </a:extLst>
          </p:cNvPr>
          <p:cNvSpPr>
            <a:spLocks noGrp="1"/>
          </p:cNvSpPr>
          <p:nvPr>
            <p:ph type="subTitle" idx="1"/>
          </p:nvPr>
        </p:nvSpPr>
        <p:spPr>
          <a:xfrm>
            <a:off x="705756" y="2932584"/>
            <a:ext cx="11593288" cy="2492587"/>
          </a:xfrm>
        </p:spPr>
        <p:txBody>
          <a:bodyPr>
            <a:normAutofit fontScale="92500"/>
          </a:bodyPr>
          <a:lstStyle/>
          <a:p>
            <a:pPr marL="914400" indent="-914400" algn="l">
              <a:buFont typeface="+mj-lt"/>
              <a:buAutoNum type="arabicPeriod"/>
            </a:pPr>
            <a:r>
              <a:rPr lang="en-GB" sz="3200" dirty="0">
                <a:solidFill>
                  <a:schemeClr val="tx1"/>
                </a:solidFill>
              </a:rPr>
              <a:t>Understand what scams are and why criminals target young people.</a:t>
            </a:r>
          </a:p>
          <a:p>
            <a:pPr marL="914400" indent="-914400" algn="l">
              <a:buFont typeface="+mj-lt"/>
              <a:buAutoNum type="arabicPeriod"/>
            </a:pPr>
            <a:r>
              <a:rPr lang="en-GB" sz="3200" dirty="0">
                <a:solidFill>
                  <a:schemeClr val="tx1"/>
                </a:solidFill>
              </a:rPr>
              <a:t>Recognise common gaming scams (e.g., free skins, fake giveaways).</a:t>
            </a:r>
          </a:p>
          <a:p>
            <a:pPr marL="914400" indent="-914400" algn="l">
              <a:buFont typeface="+mj-lt"/>
              <a:buAutoNum type="arabicPeriod"/>
            </a:pPr>
            <a:r>
              <a:rPr lang="en-GB" sz="3200" dirty="0">
                <a:solidFill>
                  <a:schemeClr val="tx1"/>
                </a:solidFill>
              </a:rPr>
              <a:t>Learn how to protect yourself online.</a:t>
            </a:r>
          </a:p>
          <a:p>
            <a:pPr marL="914400" indent="-914400" algn="l">
              <a:buFont typeface="+mj-lt"/>
              <a:buAutoNum type="arabicPeriod"/>
            </a:pPr>
            <a:r>
              <a:rPr lang="en-GB" sz="3200" dirty="0">
                <a:solidFill>
                  <a:schemeClr val="tx1"/>
                </a:solidFill>
              </a:rPr>
              <a:t>Know what to do if you or a friend respond to a scam.</a:t>
            </a:r>
          </a:p>
        </p:txBody>
      </p:sp>
    </p:spTree>
    <p:extLst>
      <p:ext uri="{BB962C8B-B14F-4D97-AF65-F5344CB8AC3E}">
        <p14:creationId xmlns:p14="http://schemas.microsoft.com/office/powerpoint/2010/main" val="412462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991AD-582D-6C04-0897-0257FB51A86B}"/>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9B410EDE-2C0A-D9B1-8E7D-1210AA757B4A}"/>
              </a:ext>
            </a:extLst>
          </p:cNvPr>
          <p:cNvSpPr txBox="1">
            <a:spLocks/>
          </p:cNvSpPr>
          <p:nvPr/>
        </p:nvSpPr>
        <p:spPr>
          <a:xfrm>
            <a:off x="406400" y="185246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How to protect yourself from scams.</a:t>
            </a:r>
          </a:p>
        </p:txBody>
      </p:sp>
      <p:pic>
        <p:nvPicPr>
          <p:cNvPr id="8" name="Picture 7">
            <a:extLst>
              <a:ext uri="{FF2B5EF4-FFF2-40B4-BE49-F238E27FC236}">
                <a16:creationId xmlns:a16="http://schemas.microsoft.com/office/drawing/2014/main" id="{A1DC6AB5-6556-7F50-9249-77EF5B90D8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3560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47AE4-A563-0D97-E8FF-78DA9F34943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1EC6B0-FA94-6A21-2A8A-5BC58D4733BF}"/>
              </a:ext>
            </a:extLst>
          </p:cNvPr>
          <p:cNvSpPr>
            <a:spLocks noGrp="1"/>
          </p:cNvSpPr>
          <p:nvPr>
            <p:ph idx="1"/>
          </p:nvPr>
        </p:nvSpPr>
        <p:spPr/>
        <p:txBody>
          <a:bodyPr>
            <a:normAutofit/>
          </a:bodyPr>
          <a:lstStyle/>
          <a:p>
            <a:r>
              <a:rPr lang="en-GB" sz="5400" u="sng" dirty="0"/>
              <a:t>Secure your account. </a:t>
            </a:r>
          </a:p>
          <a:p>
            <a:endParaRPr lang="en-GB" sz="5400" u="sng" dirty="0"/>
          </a:p>
          <a:p>
            <a:pPr marL="914400" indent="-914400">
              <a:buAutoNum type="arabicPeriod"/>
            </a:pPr>
            <a:r>
              <a:rPr lang="en-GB" sz="5400" dirty="0"/>
              <a:t>Use a strong password</a:t>
            </a:r>
          </a:p>
          <a:p>
            <a:pPr marL="914400" indent="-914400">
              <a:buAutoNum type="arabicPeriod"/>
            </a:pPr>
            <a:r>
              <a:rPr lang="en-GB" sz="5400" dirty="0"/>
              <a:t>Setup 2 Factor Authentication</a:t>
            </a:r>
            <a:endParaRPr lang="en-GB" sz="4800" dirty="0"/>
          </a:p>
        </p:txBody>
      </p:sp>
      <p:sp>
        <p:nvSpPr>
          <p:cNvPr id="3" name="Title 2">
            <a:extLst>
              <a:ext uri="{FF2B5EF4-FFF2-40B4-BE49-F238E27FC236}">
                <a16:creationId xmlns:a16="http://schemas.microsoft.com/office/drawing/2014/main" id="{5E8E517B-2528-A2FE-724F-9AF0B6D21161}"/>
              </a:ext>
            </a:extLst>
          </p:cNvPr>
          <p:cNvSpPr>
            <a:spLocks noGrp="1"/>
          </p:cNvSpPr>
          <p:nvPr>
            <p:ph type="title"/>
          </p:nvPr>
        </p:nvSpPr>
        <p:spPr/>
        <p:txBody>
          <a:bodyPr/>
          <a:lstStyle/>
          <a:p>
            <a:r>
              <a:rPr lang="en-GB" dirty="0"/>
              <a:t>How to protect yourself</a:t>
            </a:r>
          </a:p>
        </p:txBody>
      </p:sp>
      <p:pic>
        <p:nvPicPr>
          <p:cNvPr id="1028" name="Picture 4" descr="Lock Account icon in trendy outline style isolated on white background. Lock  Account silhouette symbol for your website design, logo, app, UI. Vector  illustration, EPS10. 32310848 Vector Art at Vecteezy">
            <a:extLst>
              <a:ext uri="{FF2B5EF4-FFF2-40B4-BE49-F238E27FC236}">
                <a16:creationId xmlns:a16="http://schemas.microsoft.com/office/drawing/2014/main" id="{E3168CBF-257A-D135-2674-0521089FA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3027" y="2414327"/>
            <a:ext cx="2548845" cy="254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14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D6E07-2256-560D-D224-B00C773D38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ABD1B2-8D1E-383A-E1A4-68A07DE8FF90}"/>
              </a:ext>
            </a:extLst>
          </p:cNvPr>
          <p:cNvSpPr>
            <a:spLocks noGrp="1"/>
          </p:cNvSpPr>
          <p:nvPr>
            <p:ph idx="1"/>
          </p:nvPr>
        </p:nvSpPr>
        <p:spPr/>
        <p:txBody>
          <a:bodyPr>
            <a:normAutofit/>
          </a:bodyPr>
          <a:lstStyle/>
          <a:p>
            <a:r>
              <a:rPr lang="en-GB" sz="5400" u="sng" dirty="0"/>
              <a:t>Stick to official sources</a:t>
            </a:r>
          </a:p>
          <a:p>
            <a:endParaRPr lang="en-GB" sz="5400" u="sng" dirty="0"/>
          </a:p>
          <a:p>
            <a:pPr marL="914400" indent="-914400">
              <a:buAutoNum type="arabicPeriod"/>
            </a:pPr>
            <a:r>
              <a:rPr lang="en-GB" sz="4000" dirty="0"/>
              <a:t>Only buy game currency through the official game store or app.</a:t>
            </a:r>
          </a:p>
          <a:p>
            <a:pPr marL="914400" indent="-914400">
              <a:buAutoNum type="arabicPeriod"/>
            </a:pPr>
            <a:r>
              <a:rPr lang="en-GB" sz="4000" dirty="0"/>
              <a:t>Never download currency, cheats or mods from random websites.</a:t>
            </a:r>
          </a:p>
        </p:txBody>
      </p:sp>
      <p:sp>
        <p:nvSpPr>
          <p:cNvPr id="3" name="Title 2">
            <a:extLst>
              <a:ext uri="{FF2B5EF4-FFF2-40B4-BE49-F238E27FC236}">
                <a16:creationId xmlns:a16="http://schemas.microsoft.com/office/drawing/2014/main" id="{7B28BBC5-87BD-11D5-EF32-0FFB51AF27CD}"/>
              </a:ext>
            </a:extLst>
          </p:cNvPr>
          <p:cNvSpPr>
            <a:spLocks noGrp="1"/>
          </p:cNvSpPr>
          <p:nvPr>
            <p:ph type="title"/>
          </p:nvPr>
        </p:nvSpPr>
        <p:spPr/>
        <p:txBody>
          <a:bodyPr/>
          <a:lstStyle/>
          <a:p>
            <a:r>
              <a:rPr lang="en-GB" dirty="0"/>
              <a:t>How to protect yourself</a:t>
            </a:r>
          </a:p>
        </p:txBody>
      </p:sp>
      <p:pic>
        <p:nvPicPr>
          <p:cNvPr id="2050" name="Picture 2" descr="Official stamp PNG and PSD - PSDstamps">
            <a:extLst>
              <a:ext uri="{FF2B5EF4-FFF2-40B4-BE49-F238E27FC236}">
                <a16:creationId xmlns:a16="http://schemas.microsoft.com/office/drawing/2014/main" id="{E9D4D31D-8760-BA9D-0694-6B3013590A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8964" y="1780456"/>
            <a:ext cx="3982120" cy="265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C5473-5685-2B5A-A2DB-F5416C7905F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ADD785-A245-E2AC-2C7A-4389C4AC8D32}"/>
              </a:ext>
            </a:extLst>
          </p:cNvPr>
          <p:cNvSpPr>
            <a:spLocks noGrp="1"/>
          </p:cNvSpPr>
          <p:nvPr>
            <p:ph idx="1"/>
          </p:nvPr>
        </p:nvSpPr>
        <p:spPr/>
        <p:txBody>
          <a:bodyPr>
            <a:normAutofit/>
          </a:bodyPr>
          <a:lstStyle/>
          <a:p>
            <a:r>
              <a:rPr lang="en-GB" sz="5400" u="sng" dirty="0"/>
              <a:t>Be link smart</a:t>
            </a:r>
          </a:p>
          <a:p>
            <a:endParaRPr lang="en-GB" sz="5400" u="sng" dirty="0"/>
          </a:p>
          <a:p>
            <a:pPr marL="742950" indent="-742950">
              <a:buAutoNum type="arabicPeriod"/>
            </a:pPr>
            <a:r>
              <a:rPr lang="en-GB" sz="4000" dirty="0"/>
              <a:t>Don’t click suspicious links in chats, comments or direct messages.</a:t>
            </a:r>
          </a:p>
          <a:p>
            <a:pPr marL="742950" indent="-742950">
              <a:buAutoNum type="arabicPeriod"/>
            </a:pPr>
            <a:r>
              <a:rPr lang="en-GB" sz="4000" dirty="0"/>
              <a:t>If in doubt, go directly to the official site/app instead.</a:t>
            </a:r>
          </a:p>
        </p:txBody>
      </p:sp>
      <p:sp>
        <p:nvSpPr>
          <p:cNvPr id="3" name="Title 2">
            <a:extLst>
              <a:ext uri="{FF2B5EF4-FFF2-40B4-BE49-F238E27FC236}">
                <a16:creationId xmlns:a16="http://schemas.microsoft.com/office/drawing/2014/main" id="{707AF2B5-74F2-FAA5-0E33-3E6D0B36CA28}"/>
              </a:ext>
            </a:extLst>
          </p:cNvPr>
          <p:cNvSpPr>
            <a:spLocks noGrp="1"/>
          </p:cNvSpPr>
          <p:nvPr>
            <p:ph type="title"/>
          </p:nvPr>
        </p:nvSpPr>
        <p:spPr/>
        <p:txBody>
          <a:bodyPr/>
          <a:lstStyle/>
          <a:p>
            <a:r>
              <a:rPr lang="en-GB" dirty="0"/>
              <a:t>How to protect yourself</a:t>
            </a:r>
          </a:p>
        </p:txBody>
      </p:sp>
      <p:pic>
        <p:nvPicPr>
          <p:cNvPr id="3074" name="Picture 2" descr="Don't click here">
            <a:extLst>
              <a:ext uri="{FF2B5EF4-FFF2-40B4-BE49-F238E27FC236}">
                <a16:creationId xmlns:a16="http://schemas.microsoft.com/office/drawing/2014/main" id="{8CAB6938-E0E5-DA52-DA9A-040D69C2866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550273" y="2445127"/>
            <a:ext cx="1916992" cy="180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83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BE0AC-1942-6293-A404-A29B2DBF712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017312-7A47-7EBC-0BC6-0A11AC684440}"/>
              </a:ext>
            </a:extLst>
          </p:cNvPr>
          <p:cNvSpPr>
            <a:spLocks noGrp="1"/>
          </p:cNvSpPr>
          <p:nvPr>
            <p:ph idx="1"/>
          </p:nvPr>
        </p:nvSpPr>
        <p:spPr/>
        <p:txBody>
          <a:bodyPr>
            <a:normAutofit/>
          </a:bodyPr>
          <a:lstStyle/>
          <a:p>
            <a:r>
              <a:rPr lang="en-GB" sz="5400" u="sng" dirty="0"/>
              <a:t>Think before you share</a:t>
            </a:r>
          </a:p>
          <a:p>
            <a:endParaRPr lang="en-GB" sz="5400" u="sng" dirty="0"/>
          </a:p>
          <a:p>
            <a:pPr marL="742950" indent="-742950">
              <a:buAutoNum type="arabicPeriod"/>
            </a:pPr>
            <a:r>
              <a:rPr lang="en-GB" sz="4000" dirty="0"/>
              <a:t>Never share your password, not even with friends.</a:t>
            </a:r>
          </a:p>
          <a:p>
            <a:pPr marL="742950" indent="-742950">
              <a:buAutoNum type="arabicPeriod"/>
            </a:pPr>
            <a:r>
              <a:rPr lang="en-GB" sz="4000" dirty="0"/>
              <a:t>Don’t give out personal info online (real name, address, school).</a:t>
            </a:r>
          </a:p>
        </p:txBody>
      </p:sp>
      <p:sp>
        <p:nvSpPr>
          <p:cNvPr id="3" name="Title 2">
            <a:extLst>
              <a:ext uri="{FF2B5EF4-FFF2-40B4-BE49-F238E27FC236}">
                <a16:creationId xmlns:a16="http://schemas.microsoft.com/office/drawing/2014/main" id="{2FCF3850-D2A2-E2AD-E9C2-6DFDC7BF7977}"/>
              </a:ext>
            </a:extLst>
          </p:cNvPr>
          <p:cNvSpPr>
            <a:spLocks noGrp="1"/>
          </p:cNvSpPr>
          <p:nvPr>
            <p:ph type="title"/>
          </p:nvPr>
        </p:nvSpPr>
        <p:spPr/>
        <p:txBody>
          <a:bodyPr/>
          <a:lstStyle/>
          <a:p>
            <a:r>
              <a:rPr lang="en-GB" dirty="0"/>
              <a:t>How to protect yourself</a:t>
            </a:r>
          </a:p>
        </p:txBody>
      </p:sp>
      <p:pic>
        <p:nvPicPr>
          <p:cNvPr id="4098" name="Picture 2" descr="Thinking Emoji [Download Thinking Emoji in PNG] | Emoji Island">
            <a:extLst>
              <a:ext uri="{FF2B5EF4-FFF2-40B4-BE49-F238E27FC236}">
                <a16:creationId xmlns:a16="http://schemas.microsoft.com/office/drawing/2014/main" id="{B95FBE99-7520-163E-CBC4-16C6F7091A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7039" y="2419619"/>
            <a:ext cx="1709936" cy="170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96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80F4F-AEDD-D3E3-C882-1C07914E15D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143DE1-CC5A-B4EE-1711-D526A985973C}"/>
              </a:ext>
            </a:extLst>
          </p:cNvPr>
          <p:cNvSpPr>
            <a:spLocks noGrp="1"/>
          </p:cNvSpPr>
          <p:nvPr>
            <p:ph idx="1"/>
          </p:nvPr>
        </p:nvSpPr>
        <p:spPr/>
        <p:txBody>
          <a:bodyPr>
            <a:normAutofit/>
          </a:bodyPr>
          <a:lstStyle/>
          <a:p>
            <a:r>
              <a:rPr lang="en-GB" sz="5400" u="sng" dirty="0"/>
              <a:t>Report and block</a:t>
            </a:r>
          </a:p>
          <a:p>
            <a:endParaRPr lang="en-GB" sz="5400" u="sng" dirty="0"/>
          </a:p>
          <a:p>
            <a:pPr marL="742950" indent="-742950">
              <a:buAutoNum type="arabicPeriod"/>
            </a:pPr>
            <a:r>
              <a:rPr lang="en-GB" sz="4000" dirty="0"/>
              <a:t>Use the in-game tools to report criminals.</a:t>
            </a:r>
          </a:p>
          <a:p>
            <a:pPr marL="742950" indent="-742950">
              <a:buAutoNum type="arabicPeriod"/>
            </a:pPr>
            <a:r>
              <a:rPr lang="en-GB" sz="4000" dirty="0"/>
              <a:t>Block anyone who sends dodgy links or tries to scam you.</a:t>
            </a:r>
          </a:p>
          <a:p>
            <a:pPr marL="742950" indent="-742950">
              <a:buAutoNum type="arabicPeriod"/>
            </a:pPr>
            <a:r>
              <a:rPr lang="en-GB" sz="4000" dirty="0"/>
              <a:t>Tell a trusted adult/teacher straight away if something feels wrong.</a:t>
            </a:r>
          </a:p>
        </p:txBody>
      </p:sp>
      <p:sp>
        <p:nvSpPr>
          <p:cNvPr id="3" name="Title 2">
            <a:extLst>
              <a:ext uri="{FF2B5EF4-FFF2-40B4-BE49-F238E27FC236}">
                <a16:creationId xmlns:a16="http://schemas.microsoft.com/office/drawing/2014/main" id="{6369A164-BA68-F9DB-CF68-631A89E80867}"/>
              </a:ext>
            </a:extLst>
          </p:cNvPr>
          <p:cNvSpPr>
            <a:spLocks noGrp="1"/>
          </p:cNvSpPr>
          <p:nvPr>
            <p:ph type="title"/>
          </p:nvPr>
        </p:nvSpPr>
        <p:spPr/>
        <p:txBody>
          <a:bodyPr/>
          <a:lstStyle/>
          <a:p>
            <a:r>
              <a:rPr lang="en-GB" dirty="0"/>
              <a:t>How to protect yourself</a:t>
            </a:r>
          </a:p>
        </p:txBody>
      </p:sp>
      <p:pic>
        <p:nvPicPr>
          <p:cNvPr id="5122" name="Picture 2" descr="Block - Free user icons">
            <a:extLst>
              <a:ext uri="{FF2B5EF4-FFF2-40B4-BE49-F238E27FC236}">
                <a16:creationId xmlns:a16="http://schemas.microsoft.com/office/drawing/2014/main" id="{C3B75D6D-9D18-F6DE-355D-41D34F792A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871" y="2419619"/>
            <a:ext cx="1816103" cy="181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8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325121" y="325120"/>
            <a:ext cx="12250520" cy="1625600"/>
          </a:xfrm>
        </p:spPr>
        <p:txBody>
          <a:bodyPr>
            <a:normAutofit/>
          </a:bodyPr>
          <a:lstStyle/>
          <a:p>
            <a:r>
              <a:rPr lang="en-GB" sz="5120" dirty="0">
                <a:latin typeface="Arial" panose="020B0604020202020204" pitchFamily="34" charset="0"/>
                <a:cs typeface="Arial" panose="020B0604020202020204" pitchFamily="34" charset="0"/>
              </a:rPr>
              <a:t>Thank you for joining us today</a:t>
            </a:r>
          </a:p>
        </p:txBody>
      </p:sp>
      <p:sp>
        <p:nvSpPr>
          <p:cNvPr id="12" name="Content Placeholder 2"/>
          <p:cNvSpPr txBox="1">
            <a:spLocks/>
          </p:cNvSpPr>
          <p:nvPr/>
        </p:nvSpPr>
        <p:spPr>
          <a:xfrm>
            <a:off x="325120" y="2600962"/>
            <a:ext cx="12029440" cy="6827519"/>
          </a:xfrm>
          <a:prstGeom prst="rect">
            <a:avLst/>
          </a:prstGeom>
        </p:spPr>
        <p:txBody>
          <a:bodyPr vert="horz" lIns="130048" tIns="65024" rIns="130048" bIns="65024" rtlCol="0">
            <a:normAutofit/>
          </a:bodyPr>
          <a:lstStyle>
            <a:lvl1pPr marL="0" indent="0" algn="l" defTabSz="914400" rtl="0" eaLnBrk="1" latinLnBrk="0" hangingPunct="1">
              <a:spcBef>
                <a:spcPct val="20000"/>
              </a:spcBef>
              <a:buFont typeface="Arial" panose="020B0604020202020204"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4551" dirty="0">
                <a:latin typeface="Arial" panose="020B0604020202020204" pitchFamily="34" charset="0"/>
                <a:cs typeface="Arial" panose="020B0604020202020204" pitchFamily="34" charset="0"/>
              </a:rPr>
              <a:t>Next steps:</a:t>
            </a:r>
          </a:p>
          <a:p>
            <a:endParaRPr lang="en-GB" sz="4551" dirty="0">
              <a:latin typeface="Arial" panose="020B0604020202020204" pitchFamily="34" charset="0"/>
              <a:cs typeface="Arial" panose="020B0604020202020204" pitchFamily="34" charset="0"/>
            </a:endParaRPr>
          </a:p>
          <a:p>
            <a:pPr marL="914400" indent="-914400">
              <a:buAutoNum type="arabicPeriod"/>
            </a:pPr>
            <a:r>
              <a:rPr lang="en-GB" sz="3600" dirty="0">
                <a:latin typeface="Arial" panose="020B0604020202020204" pitchFamily="34" charset="0"/>
                <a:cs typeface="Arial" panose="020B0604020202020204" pitchFamily="34" charset="0"/>
              </a:rPr>
              <a:t>After school tell a family member or friend one thing you have learned today.</a:t>
            </a:r>
          </a:p>
          <a:p>
            <a:pPr marL="914400" indent="-914400">
              <a:buAutoNum type="arabicPeriod"/>
            </a:pPr>
            <a:r>
              <a:rPr lang="en-GB" sz="3600" dirty="0">
                <a:latin typeface="Arial" panose="020B0604020202020204" pitchFamily="34" charset="0"/>
                <a:cs typeface="Arial" panose="020B0604020202020204" pitchFamily="34" charset="0"/>
              </a:rPr>
              <a:t>Give your friends the right advice if you notice that they may be responding to a scam.</a:t>
            </a:r>
          </a:p>
          <a:p>
            <a:endParaRPr lang="en-GB" sz="5689" u="sng" dirty="0">
              <a:solidFill>
                <a:srgbClr val="006680"/>
              </a:solidFill>
              <a:latin typeface="Arial" panose="020B0604020202020204" pitchFamily="34" charset="0"/>
              <a:cs typeface="Arial" panose="020B0604020202020204" pitchFamily="34" charset="0"/>
            </a:endParaRPr>
          </a:p>
          <a:p>
            <a:endParaRPr lang="en-GB" sz="6000" u="sng" dirty="0">
              <a:solidFill>
                <a:srgbClr val="006680"/>
              </a:solidFill>
              <a:latin typeface="Calibri (body)"/>
              <a:cs typeface="Arial" panose="020B0604020202020204" pitchFamily="34" charset="0"/>
            </a:endParaRPr>
          </a:p>
          <a:p>
            <a:endParaRPr lang="en-GB" sz="5689"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D8DA948-8BC6-A033-0BD0-450675FC3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04" y="1976726"/>
            <a:ext cx="12529392" cy="297406"/>
          </a:xfrm>
          <a:prstGeom prst="rect">
            <a:avLst/>
          </a:prstGeom>
        </p:spPr>
      </p:pic>
    </p:spTree>
    <p:extLst>
      <p:ext uri="{BB962C8B-B14F-4D97-AF65-F5344CB8AC3E}">
        <p14:creationId xmlns:p14="http://schemas.microsoft.com/office/powerpoint/2010/main" val="127657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do you…">
            <a:extLst>
              <a:ext uri="{FF2B5EF4-FFF2-40B4-BE49-F238E27FC236}">
                <a16:creationId xmlns:a16="http://schemas.microsoft.com/office/drawing/2014/main" id="{CB06BA3D-4EF6-734D-4AD8-63665E7E3B1B}"/>
              </a:ext>
            </a:extLst>
          </p:cNvPr>
          <p:cNvSpPr txBox="1">
            <a:spLocks/>
          </p:cNvSpPr>
          <p:nvPr/>
        </p:nvSpPr>
        <p:spPr>
          <a:xfrm>
            <a:off x="406400" y="916360"/>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Would you give your best friend your password if they asked?</a:t>
            </a:r>
          </a:p>
        </p:txBody>
      </p:sp>
      <p:sp>
        <p:nvSpPr>
          <p:cNvPr id="6" name="TextBox 5">
            <a:extLst>
              <a:ext uri="{FF2B5EF4-FFF2-40B4-BE49-F238E27FC236}">
                <a16:creationId xmlns:a16="http://schemas.microsoft.com/office/drawing/2014/main" id="{D8F3D613-2FD3-3435-A2F5-08912E1E33B1}"/>
              </a:ext>
            </a:extLst>
          </p:cNvPr>
          <p:cNvSpPr txBox="1"/>
          <p:nvPr/>
        </p:nvSpPr>
        <p:spPr>
          <a:xfrm>
            <a:off x="406400" y="5020816"/>
            <a:ext cx="6535270" cy="923330"/>
          </a:xfrm>
          <a:prstGeom prst="rect">
            <a:avLst/>
          </a:prstGeom>
          <a:noFill/>
        </p:spPr>
        <p:txBody>
          <a:bodyPr wrap="square">
            <a:spAutoFit/>
          </a:bodyPr>
          <a:lstStyle/>
          <a:p>
            <a:pPr defTabSz="560658">
              <a:defRPr sz="16800">
                <a:solidFill>
                  <a:srgbClr val="006680"/>
                </a:solidFill>
              </a:defRPr>
            </a:pPr>
            <a:r>
              <a:rPr lang="en-GB" sz="54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Hands up for Yes.</a:t>
            </a:r>
          </a:p>
        </p:txBody>
      </p:sp>
      <p:sp>
        <p:nvSpPr>
          <p:cNvPr id="7" name="TextBox 6">
            <a:extLst>
              <a:ext uri="{FF2B5EF4-FFF2-40B4-BE49-F238E27FC236}">
                <a16:creationId xmlns:a16="http://schemas.microsoft.com/office/drawing/2014/main" id="{56E816F3-5D5D-E2FC-398B-FBC0E738A771}"/>
              </a:ext>
            </a:extLst>
          </p:cNvPr>
          <p:cNvSpPr txBox="1"/>
          <p:nvPr/>
        </p:nvSpPr>
        <p:spPr>
          <a:xfrm>
            <a:off x="406400" y="5944146"/>
            <a:ext cx="6535270" cy="923330"/>
          </a:xfrm>
          <a:prstGeom prst="rect">
            <a:avLst/>
          </a:prstGeom>
          <a:noFill/>
        </p:spPr>
        <p:txBody>
          <a:bodyPr wrap="square">
            <a:spAutoFit/>
          </a:bodyPr>
          <a:lstStyle/>
          <a:p>
            <a:pPr defTabSz="560658">
              <a:defRPr sz="16800">
                <a:solidFill>
                  <a:srgbClr val="006680"/>
                </a:solidFill>
              </a:defRPr>
            </a:pPr>
            <a:r>
              <a:rPr lang="en-GB" sz="54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Hands up for No.</a:t>
            </a:r>
          </a:p>
        </p:txBody>
      </p:sp>
      <p:pic>
        <p:nvPicPr>
          <p:cNvPr id="8" name="Picture 7">
            <a:extLst>
              <a:ext uri="{FF2B5EF4-FFF2-40B4-BE49-F238E27FC236}">
                <a16:creationId xmlns:a16="http://schemas.microsoft.com/office/drawing/2014/main" id="{692A0877-A49A-6B57-8BC1-2627F58E25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410915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243FB-34D3-02AD-B5DC-D8AA07C6712F}"/>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B8A683EF-6C3F-855E-C8C3-F445F4C8F309}"/>
              </a:ext>
            </a:extLst>
          </p:cNvPr>
          <p:cNvSpPr txBox="1">
            <a:spLocks/>
          </p:cNvSpPr>
          <p:nvPr/>
        </p:nvSpPr>
        <p:spPr>
          <a:xfrm>
            <a:off x="406400" y="1924472"/>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6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Criminals often pretend to be friends to get your money, personal information or access to your accounts.</a:t>
            </a:r>
          </a:p>
        </p:txBody>
      </p:sp>
      <p:pic>
        <p:nvPicPr>
          <p:cNvPr id="3" name="Picture 2">
            <a:extLst>
              <a:ext uri="{FF2B5EF4-FFF2-40B4-BE49-F238E27FC236}">
                <a16:creationId xmlns:a16="http://schemas.microsoft.com/office/drawing/2014/main" id="{2A13E789-F038-DC2C-28E3-ADD0F7B8F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84344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263B9C-BD9B-65F7-9196-4485D56D6FA4}"/>
              </a:ext>
            </a:extLst>
          </p:cNvPr>
          <p:cNvSpPr>
            <a:spLocks noGrp="1"/>
          </p:cNvSpPr>
          <p:nvPr>
            <p:ph idx="1"/>
          </p:nvPr>
        </p:nvSpPr>
        <p:spPr>
          <a:xfrm>
            <a:off x="523229" y="2535485"/>
            <a:ext cx="12029440" cy="6827519"/>
          </a:xfrm>
        </p:spPr>
        <p:txBody>
          <a:bodyPr/>
          <a:lstStyle/>
          <a:p>
            <a:r>
              <a:rPr lang="en-GB" sz="4400" dirty="0"/>
              <a:t>A scam is something that has been set up to coerce and manipulate people into giving them the following:</a:t>
            </a:r>
          </a:p>
          <a:p>
            <a:endParaRPr lang="en-GB" sz="4000" dirty="0"/>
          </a:p>
          <a:p>
            <a:pPr marL="914400" indent="-914400">
              <a:spcBef>
                <a:spcPts val="0"/>
              </a:spcBef>
              <a:buFont typeface="+mj-lt"/>
              <a:buAutoNum type="arabicPeriod"/>
            </a:pPr>
            <a:r>
              <a:rPr lang="en-GB" sz="3600" dirty="0"/>
              <a:t>Personal information</a:t>
            </a:r>
          </a:p>
          <a:p>
            <a:pPr marL="914400" indent="-914400">
              <a:spcBef>
                <a:spcPts val="0"/>
              </a:spcBef>
              <a:buFont typeface="+mj-lt"/>
              <a:buAutoNum type="arabicPeriod"/>
            </a:pPr>
            <a:r>
              <a:rPr lang="en-GB" sz="3600" dirty="0"/>
              <a:t>Money</a:t>
            </a:r>
          </a:p>
          <a:p>
            <a:pPr marL="914400" indent="-914400">
              <a:spcBef>
                <a:spcPts val="0"/>
              </a:spcBef>
              <a:buFont typeface="+mj-lt"/>
              <a:buAutoNum type="arabicPeriod"/>
            </a:pPr>
            <a:r>
              <a:rPr lang="en-GB" sz="3600" dirty="0"/>
              <a:t>Bank details</a:t>
            </a:r>
          </a:p>
          <a:p>
            <a:pPr marL="914400" indent="-914400">
              <a:spcBef>
                <a:spcPts val="0"/>
              </a:spcBef>
              <a:buFont typeface="+mj-lt"/>
              <a:buAutoNum type="arabicPeriod"/>
            </a:pPr>
            <a:r>
              <a:rPr lang="en-GB" sz="3600" dirty="0"/>
              <a:t>Passwords</a:t>
            </a:r>
          </a:p>
        </p:txBody>
      </p:sp>
      <p:sp>
        <p:nvSpPr>
          <p:cNvPr id="3" name="Title 2">
            <a:extLst>
              <a:ext uri="{FF2B5EF4-FFF2-40B4-BE49-F238E27FC236}">
                <a16:creationId xmlns:a16="http://schemas.microsoft.com/office/drawing/2014/main" id="{9C0C4C2C-430B-DCD0-AC11-CD8FD08BAD6D}"/>
              </a:ext>
            </a:extLst>
          </p:cNvPr>
          <p:cNvSpPr>
            <a:spLocks noGrp="1"/>
          </p:cNvSpPr>
          <p:nvPr>
            <p:ph type="title"/>
          </p:nvPr>
        </p:nvSpPr>
        <p:spPr/>
        <p:txBody>
          <a:bodyPr/>
          <a:lstStyle/>
          <a:p>
            <a:r>
              <a:rPr lang="en-GB" dirty="0"/>
              <a:t>What are scams?</a:t>
            </a:r>
          </a:p>
        </p:txBody>
      </p:sp>
    </p:spTree>
    <p:extLst>
      <p:ext uri="{BB962C8B-B14F-4D97-AF65-F5344CB8AC3E}">
        <p14:creationId xmlns:p14="http://schemas.microsoft.com/office/powerpoint/2010/main" val="15862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3F5B1-41E0-7D90-772C-2CC530AD07E4}"/>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AECB177F-ED6F-8976-C388-B645B08483C1}"/>
              </a:ext>
            </a:extLst>
          </p:cNvPr>
          <p:cNvSpPr txBox="1">
            <a:spLocks/>
          </p:cNvSpPr>
          <p:nvPr/>
        </p:nvSpPr>
        <p:spPr>
          <a:xfrm>
            <a:off x="406400" y="185246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Hands up if you have seen these examples.</a:t>
            </a:r>
          </a:p>
        </p:txBody>
      </p:sp>
      <p:pic>
        <p:nvPicPr>
          <p:cNvPr id="8" name="Picture 7">
            <a:extLst>
              <a:ext uri="{FF2B5EF4-FFF2-40B4-BE49-F238E27FC236}">
                <a16:creationId xmlns:a16="http://schemas.microsoft.com/office/drawing/2014/main" id="{81960E90-959B-AB1C-DAD6-B452CAD06B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23130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2D2F-40F5-50D1-DFAC-D8ED776BD32E}"/>
              </a:ext>
            </a:extLst>
          </p:cNvPr>
          <p:cNvSpPr>
            <a:spLocks noGrp="1"/>
          </p:cNvSpPr>
          <p:nvPr>
            <p:ph type="title"/>
          </p:nvPr>
        </p:nvSpPr>
        <p:spPr/>
        <p:txBody>
          <a:bodyPr/>
          <a:lstStyle/>
          <a:p>
            <a:r>
              <a:rPr lang="en-GB" dirty="0"/>
              <a:t>Free in-game currency</a:t>
            </a:r>
          </a:p>
        </p:txBody>
      </p:sp>
      <p:pic>
        <p:nvPicPr>
          <p:cNvPr id="1026" name="Picture 2" descr="A Huge Scam Targeting Kids With Roblox and Fortnite 'Offers' Has Been  Hiding in Plain Sight | WIRED">
            <a:extLst>
              <a:ext uri="{FF2B5EF4-FFF2-40B4-BE49-F238E27FC236}">
                <a16:creationId xmlns:a16="http://schemas.microsoft.com/office/drawing/2014/main" id="{F51E0DAE-CB6E-D478-69C9-C6413C463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7" y="2500536"/>
            <a:ext cx="8734425"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4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A7749-0F8A-B0ED-BFC9-620215C48E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0F048D-0D9D-43D1-DC77-3DA35AEE1101}"/>
              </a:ext>
            </a:extLst>
          </p:cNvPr>
          <p:cNvSpPr>
            <a:spLocks noGrp="1"/>
          </p:cNvSpPr>
          <p:nvPr>
            <p:ph type="title"/>
          </p:nvPr>
        </p:nvSpPr>
        <p:spPr/>
        <p:txBody>
          <a:bodyPr/>
          <a:lstStyle/>
          <a:p>
            <a:r>
              <a:rPr lang="en-GB" dirty="0"/>
              <a:t>Free in-game currency</a:t>
            </a:r>
          </a:p>
        </p:txBody>
      </p:sp>
      <p:pic>
        <p:nvPicPr>
          <p:cNvPr id="2050" name="Picture 2" descr="Catchy phishing site targeting young Pokémon GO players">
            <a:extLst>
              <a:ext uri="{FF2B5EF4-FFF2-40B4-BE49-F238E27FC236}">
                <a16:creationId xmlns:a16="http://schemas.microsoft.com/office/drawing/2014/main" id="{3696E394-865B-0754-0EE3-4377F7E8FE6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96102" y="2428528"/>
            <a:ext cx="8412596" cy="673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28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0E281-DA4F-F94E-038B-CED15FDB3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DCFA69-DCB4-B583-1A04-C019E4E21D22}"/>
              </a:ext>
            </a:extLst>
          </p:cNvPr>
          <p:cNvSpPr>
            <a:spLocks noGrp="1"/>
          </p:cNvSpPr>
          <p:nvPr>
            <p:ph type="title"/>
          </p:nvPr>
        </p:nvSpPr>
        <p:spPr/>
        <p:txBody>
          <a:bodyPr/>
          <a:lstStyle/>
          <a:p>
            <a:r>
              <a:rPr lang="en-GB" dirty="0"/>
              <a:t>Free in-game currency</a:t>
            </a:r>
          </a:p>
        </p:txBody>
      </p:sp>
      <p:pic>
        <p:nvPicPr>
          <p:cNvPr id="4" name="Picture 3">
            <a:extLst>
              <a:ext uri="{FF2B5EF4-FFF2-40B4-BE49-F238E27FC236}">
                <a16:creationId xmlns:a16="http://schemas.microsoft.com/office/drawing/2014/main" id="{BDEDA150-79D8-1516-80A8-CE916FDC6243}"/>
              </a:ext>
            </a:extLst>
          </p:cNvPr>
          <p:cNvPicPr>
            <a:picLocks noChangeAspect="1"/>
          </p:cNvPicPr>
          <p:nvPr/>
        </p:nvPicPr>
        <p:blipFill>
          <a:blip r:embed="rId3"/>
          <a:stretch>
            <a:fillRect/>
          </a:stretch>
        </p:blipFill>
        <p:spPr>
          <a:xfrm>
            <a:off x="1677863" y="2500537"/>
            <a:ext cx="9758753" cy="6089140"/>
          </a:xfrm>
          <a:prstGeom prst="rect">
            <a:avLst/>
          </a:prstGeom>
        </p:spPr>
      </p:pic>
    </p:spTree>
    <p:extLst>
      <p:ext uri="{BB962C8B-B14F-4D97-AF65-F5344CB8AC3E}">
        <p14:creationId xmlns:p14="http://schemas.microsoft.com/office/powerpoint/2010/main" val="20411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4185" tIns="54185" rIns="54185" bIns="54185" numCol="1" spcCol="38100" rtlCol="0" anchor="t">
        <a:spAutoFit/>
      </a:bodyPr>
      <a:lstStyle>
        <a:defPPr marL="0" marR="0" indent="0" algn="l" defTabSz="1088232"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088232"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ubjectArea xmlns="d60175c0-53ee-4324-b6e5-de10e7b8f721">Friends Against Scams Standards Documents</SubjectArea>
    <DCMS_x0020_2019 xmlns="d60175c0-53ee-4324-b6e5-de10e7b8f72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FF520909460546BCEDB276EC10713A" ma:contentTypeVersion="15" ma:contentTypeDescription="Create a new document." ma:contentTypeScope="" ma:versionID="bdf53a2c10dadaf9e7c57c151dd00c67">
  <xsd:schema xmlns:xsd="http://www.w3.org/2001/XMLSchema" xmlns:xs="http://www.w3.org/2001/XMLSchema" xmlns:p="http://schemas.microsoft.com/office/2006/metadata/properties" xmlns:ns2="d60175c0-53ee-4324-b6e5-de10e7b8f721" xmlns:ns3="c442a625-5a73-44c6-8933-19cd7dcde328" targetNamespace="http://schemas.microsoft.com/office/2006/metadata/properties" ma:root="true" ma:fieldsID="9f4d952c1372a29d983b2f87335e0e20" ns2:_="" ns3:_="">
    <xsd:import namespace="d60175c0-53ee-4324-b6e5-de10e7b8f721"/>
    <xsd:import namespace="c442a625-5a73-44c6-8933-19cd7dcde328"/>
    <xsd:element name="properties">
      <xsd:complexType>
        <xsd:sequence>
          <xsd:element name="documentManagement">
            <xsd:complexType>
              <xsd:all>
                <xsd:element ref="ns2:SubjectArea"/>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DCMS_x0020_2019"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0175c0-53ee-4324-b6e5-de10e7b8f721" elementFormDefault="qualified">
    <xsd:import namespace="http://schemas.microsoft.com/office/2006/documentManagement/types"/>
    <xsd:import namespace="http://schemas.microsoft.com/office/infopath/2007/PartnerControls"/>
    <xsd:element name="SubjectArea" ma:index="8" ma:displayName="Subject Area" ma:format="Dropdown" ma:internalName="SubjectArea">
      <xsd:simpleType>
        <xsd:restriction base="dms:Choice">
          <xsd:enumeration value="Case Studies"/>
          <xsd:enumeration value="Compass"/>
          <xsd:enumeration value="Conferences"/>
          <xsd:enumeration value="Consumer Detriment Project"/>
          <xsd:enumeration value="Contact Lists"/>
          <xsd:enumeration value="DCMS"/>
          <xsd:enumeration value="DS Crime"/>
          <xsd:enumeration value="ESASP"/>
          <xsd:enumeration value="Flare"/>
          <xsd:enumeration value="Friends Against Scams"/>
          <xsd:enumeration value="Friends Against Scams Standards Documents"/>
          <xsd:enumeration value="Friends Against Scams Archived"/>
          <xsd:enumeration value="GDPR and Policies"/>
          <xsd:enumeration value="General"/>
          <xsd:enumeration value="JFT hub"/>
          <xsd:enumeration value="Scam Marshal"/>
          <xsd:enumeration value="Newsletters"/>
          <xsd:enumeration value="Partners"/>
          <xsd:enumeration value="Presentations"/>
          <xsd:enumeration value="RMWTLL"/>
          <xsd:enumeration value="Toolkit and Guidance"/>
          <xsd:enumeration value="Updated"/>
          <xsd:enumeration value="Wellbeing Project"/>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DCMS_x0020_2019" ma:index="18" nillable="true" ma:displayName="DCMS 2019" ma:internalName="DCMS_x0020_2019">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42a625-5a73-44c6-8933-19cd7dcde32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816324-0072-46EF-9ADE-094C6D117517}">
  <ds:schemaRefs>
    <ds:schemaRef ds:uri="http://schemas.microsoft.com/sharepoint/v3/contenttype/forms"/>
  </ds:schemaRefs>
</ds:datastoreItem>
</file>

<file path=customXml/itemProps2.xml><?xml version="1.0" encoding="utf-8"?>
<ds:datastoreItem xmlns:ds="http://schemas.openxmlformats.org/officeDocument/2006/customXml" ds:itemID="{8A8A41FF-8002-4FE3-B0D2-58979A2B8322}">
  <ds:schemaRefs>
    <ds:schemaRef ds:uri="http://schemas.microsoft.com/office/2006/metadata/properties"/>
    <ds:schemaRef ds:uri="http://purl.org/dc/elements/1.1/"/>
    <ds:schemaRef ds:uri="http://purl.org/dc/terms/"/>
    <ds:schemaRef ds:uri="http://www.w3.org/XML/1998/namespace"/>
    <ds:schemaRef ds:uri="http://schemas.microsoft.com/office/2006/documentManagement/types"/>
    <ds:schemaRef ds:uri="d60175c0-53ee-4324-b6e5-de10e7b8f721"/>
    <ds:schemaRef ds:uri="c442a625-5a73-44c6-8933-19cd7dcde328"/>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8FB4B75A-E057-40F0-9169-323A31AB99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0175c0-53ee-4324-b6e5-de10e7b8f721"/>
    <ds:schemaRef ds:uri="c442a625-5a73-44c6-8933-19cd7dcde3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10153</TotalTime>
  <Words>1660</Words>
  <Application>Microsoft Office PowerPoint</Application>
  <PresentationFormat>Custom</PresentationFormat>
  <Paragraphs>185</Paragraphs>
  <Slides>26</Slides>
  <Notes>26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Arial</vt:lpstr>
      <vt:lpstr>Calibri</vt:lpstr>
      <vt:lpstr>Calibri (body)</vt:lpstr>
      <vt:lpstr>Calibri Light</vt:lpstr>
      <vt:lpstr>Helvetica Light</vt:lpstr>
      <vt:lpstr>Helvetica Neue</vt:lpstr>
      <vt:lpstr>Helvetica Neue Light</vt:lpstr>
      <vt:lpstr>Helvetica Neue Medium</vt:lpstr>
      <vt:lpstr>Lucida Grande</vt:lpstr>
      <vt:lpstr>ReithSans</vt:lpstr>
      <vt:lpstr>Wingdings</vt:lpstr>
      <vt:lpstr>White</vt:lpstr>
      <vt:lpstr>1_Office Theme</vt:lpstr>
      <vt:lpstr>Young Friends Against Scams Year 7 - Assembly Session Gaming Scams</vt:lpstr>
      <vt:lpstr>Learning Objectives:</vt:lpstr>
      <vt:lpstr>PowerPoint Presentation</vt:lpstr>
      <vt:lpstr>PowerPoint Presentation</vt:lpstr>
      <vt:lpstr>What are scams?</vt:lpstr>
      <vt:lpstr>PowerPoint Presentation</vt:lpstr>
      <vt:lpstr>Free in-game currency</vt:lpstr>
      <vt:lpstr>Free in-game currency</vt:lpstr>
      <vt:lpstr>Free in-game currency</vt:lpstr>
      <vt:lpstr>Free skins</vt:lpstr>
      <vt:lpstr>Free nitro for Discord</vt:lpstr>
      <vt:lpstr>PowerPoint Presentation</vt:lpstr>
      <vt:lpstr>PowerPoint Presentation</vt:lpstr>
      <vt:lpstr>Scenarios</vt:lpstr>
      <vt:lpstr>Scenarios</vt:lpstr>
      <vt:lpstr>Scenarios</vt:lpstr>
      <vt:lpstr>PowerPoint Presentation</vt:lpstr>
      <vt:lpstr>How to spot scams</vt:lpstr>
      <vt:lpstr>PowerPoint Presentation</vt:lpstr>
      <vt:lpstr>PowerPoint Presentation</vt:lpstr>
      <vt:lpstr>How to protect yourself</vt:lpstr>
      <vt:lpstr>How to protect yourself</vt:lpstr>
      <vt:lpstr>How to protect yourself</vt:lpstr>
      <vt:lpstr>How to protect yourself</vt:lpstr>
      <vt:lpstr>How to protect yourself</vt:lpstr>
      <vt:lpstr>Thank you for joining us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Friends PowerPoint Presentation</dc:title>
  <dc:creator/>
  <cp:lastModifiedBy>Xavier Mace</cp:lastModifiedBy>
  <cp:revision>240</cp:revision>
  <dcterms:modified xsi:type="dcterms:W3CDTF">2026-07-09T10:01:09Z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0x01010082FF520909460546BCEDB276EC10713A</vt:lpwstr>
  </property>
</Properties>
</file>